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58"/>
  </p:notesMasterIdLst>
  <p:sldIdLst>
    <p:sldId id="256" r:id="rId4"/>
    <p:sldId id="357" r:id="rId5"/>
    <p:sldId id="365" r:id="rId6"/>
    <p:sldId id="364" r:id="rId7"/>
    <p:sldId id="366" r:id="rId8"/>
    <p:sldId id="307" r:id="rId9"/>
    <p:sldId id="305" r:id="rId10"/>
    <p:sldId id="276" r:id="rId11"/>
    <p:sldId id="286" r:id="rId12"/>
    <p:sldId id="259" r:id="rId13"/>
    <p:sldId id="363" r:id="rId14"/>
    <p:sldId id="361" r:id="rId15"/>
    <p:sldId id="296" r:id="rId16"/>
    <p:sldId id="362" r:id="rId17"/>
    <p:sldId id="272" r:id="rId18"/>
    <p:sldId id="302" r:id="rId19"/>
    <p:sldId id="265" r:id="rId20"/>
    <p:sldId id="278" r:id="rId21"/>
    <p:sldId id="348" r:id="rId22"/>
    <p:sldId id="281" r:id="rId23"/>
    <p:sldId id="349" r:id="rId24"/>
    <p:sldId id="283" r:id="rId25"/>
    <p:sldId id="454" r:id="rId26"/>
    <p:sldId id="285" r:id="rId27"/>
    <p:sldId id="455" r:id="rId28"/>
    <p:sldId id="456" r:id="rId29"/>
    <p:sldId id="343" r:id="rId30"/>
    <p:sldId id="288" r:id="rId31"/>
    <p:sldId id="289" r:id="rId32"/>
    <p:sldId id="345" r:id="rId33"/>
    <p:sldId id="347" r:id="rId34"/>
    <p:sldId id="271" r:id="rId35"/>
    <p:sldId id="275" r:id="rId36"/>
    <p:sldId id="267" r:id="rId37"/>
    <p:sldId id="269" r:id="rId38"/>
    <p:sldId id="270" r:id="rId39"/>
    <p:sldId id="310" r:id="rId40"/>
    <p:sldId id="351" r:id="rId41"/>
    <p:sldId id="315" r:id="rId42"/>
    <p:sldId id="318" r:id="rId43"/>
    <p:sldId id="323" r:id="rId44"/>
    <p:sldId id="327" r:id="rId45"/>
    <p:sldId id="329" r:id="rId46"/>
    <p:sldId id="333" r:id="rId47"/>
    <p:sldId id="334" r:id="rId48"/>
    <p:sldId id="338" r:id="rId49"/>
    <p:sldId id="368" r:id="rId50"/>
    <p:sldId id="372" r:id="rId51"/>
    <p:sldId id="369" r:id="rId52"/>
    <p:sldId id="370" r:id="rId53"/>
    <p:sldId id="371" r:id="rId54"/>
    <p:sldId id="457" r:id="rId55"/>
    <p:sldId id="356" r:id="rId56"/>
    <p:sldId id="257" r:id="rId5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80D87-0C22-4369-AB64-DD1464F0A963}" v="566" dt="2025-07-11T11:05:42.7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53" autoAdjust="0"/>
  </p:normalViewPr>
  <p:slideViewPr>
    <p:cSldViewPr>
      <p:cViewPr varScale="1">
        <p:scale>
          <a:sx n="71" d="100"/>
          <a:sy n="71" d="100"/>
        </p:scale>
        <p:origin x="178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hatcher" userId="734b1a8c-8e81-42be-87a8-4cc1bfd44882" providerId="ADAL" clId="{1EF80D87-0C22-4369-AB64-DD1464F0A963}"/>
    <pc:docChg chg="undo custSel addSld delSld modSld sldOrd">
      <pc:chgData name="Helen Thatcher" userId="734b1a8c-8e81-42be-87a8-4cc1bfd44882" providerId="ADAL" clId="{1EF80D87-0C22-4369-AB64-DD1464F0A963}" dt="2025-07-11T11:09:13.499" v="6888" actId="1076"/>
      <pc:docMkLst>
        <pc:docMk/>
      </pc:docMkLst>
      <pc:sldChg chg="modSp mod">
        <pc:chgData name="Helen Thatcher" userId="734b1a8c-8e81-42be-87a8-4cc1bfd44882" providerId="ADAL" clId="{1EF80D87-0C22-4369-AB64-DD1464F0A963}" dt="2025-07-08T11:56:32.441" v="6767" actId="20577"/>
        <pc:sldMkLst>
          <pc:docMk/>
          <pc:sldMk cId="0" sldId="256"/>
        </pc:sldMkLst>
        <pc:spChg chg="mod">
          <ac:chgData name="Helen Thatcher" userId="734b1a8c-8e81-42be-87a8-4cc1bfd44882" providerId="ADAL" clId="{1EF80D87-0C22-4369-AB64-DD1464F0A963}" dt="2025-07-08T11:56:32.441" v="6767" actId="20577"/>
          <ac:spMkLst>
            <pc:docMk/>
            <pc:sldMk cId="0" sldId="256"/>
            <ac:spMk id="3" creationId="{00000000-0000-0000-0000-000000000000}"/>
          </ac:spMkLst>
        </pc:spChg>
      </pc:sldChg>
      <pc:sldChg chg="del">
        <pc:chgData name="Helen Thatcher" userId="734b1a8c-8e81-42be-87a8-4cc1bfd44882" providerId="ADAL" clId="{1EF80D87-0C22-4369-AB64-DD1464F0A963}" dt="2025-07-03T13:34:31.572" v="2342" actId="47"/>
        <pc:sldMkLst>
          <pc:docMk/>
          <pc:sldMk cId="0" sldId="258"/>
        </pc:sldMkLst>
      </pc:sldChg>
      <pc:sldChg chg="modSp del mod ord">
        <pc:chgData name="Helen Thatcher" userId="734b1a8c-8e81-42be-87a8-4cc1bfd44882" providerId="ADAL" clId="{1EF80D87-0C22-4369-AB64-DD1464F0A963}" dt="2025-07-08T14:30:03.905" v="6788" actId="47"/>
        <pc:sldMkLst>
          <pc:docMk/>
          <pc:sldMk cId="0" sldId="260"/>
        </pc:sldMkLst>
      </pc:sldChg>
      <pc:sldChg chg="add del">
        <pc:chgData name="Helen Thatcher" userId="734b1a8c-8e81-42be-87a8-4cc1bfd44882" providerId="ADAL" clId="{1EF80D87-0C22-4369-AB64-DD1464F0A963}" dt="2025-07-02T13:40:13.993" v="1" actId="47"/>
        <pc:sldMkLst>
          <pc:docMk/>
          <pc:sldMk cId="2337074339" sldId="262"/>
        </pc:sldMkLst>
      </pc:sldChg>
      <pc:sldChg chg="del">
        <pc:chgData name="Helen Thatcher" userId="734b1a8c-8e81-42be-87a8-4cc1bfd44882" providerId="ADAL" clId="{1EF80D87-0C22-4369-AB64-DD1464F0A963}" dt="2025-07-03T13:32:10.005" v="2339" actId="47"/>
        <pc:sldMkLst>
          <pc:docMk/>
          <pc:sldMk cId="0" sldId="268"/>
        </pc:sldMkLst>
      </pc:sldChg>
      <pc:sldChg chg="modSp mod">
        <pc:chgData name="Helen Thatcher" userId="734b1a8c-8e81-42be-87a8-4cc1bfd44882" providerId="ADAL" clId="{1EF80D87-0C22-4369-AB64-DD1464F0A963}" dt="2025-07-07T13:38:26.016" v="4146" actId="115"/>
        <pc:sldMkLst>
          <pc:docMk/>
          <pc:sldMk cId="0" sldId="272"/>
        </pc:sldMkLst>
        <pc:spChg chg="mod">
          <ac:chgData name="Helen Thatcher" userId="734b1a8c-8e81-42be-87a8-4cc1bfd44882" providerId="ADAL" clId="{1EF80D87-0C22-4369-AB64-DD1464F0A963}" dt="2025-07-07T13:38:26.016" v="4146" actId="115"/>
          <ac:spMkLst>
            <pc:docMk/>
            <pc:sldMk cId="0" sldId="272"/>
            <ac:spMk id="2" creationId="{118A1790-F4D3-BC05-5248-25D9990F18BF}"/>
          </ac:spMkLst>
        </pc:spChg>
      </pc:sldChg>
      <pc:sldChg chg="modSp mod ord">
        <pc:chgData name="Helen Thatcher" userId="734b1a8c-8e81-42be-87a8-4cc1bfd44882" providerId="ADAL" clId="{1EF80D87-0C22-4369-AB64-DD1464F0A963}" dt="2025-07-08T14:27:43.628" v="6778"/>
        <pc:sldMkLst>
          <pc:docMk/>
          <pc:sldMk cId="0" sldId="276"/>
        </pc:sldMkLst>
        <pc:spChg chg="mod">
          <ac:chgData name="Helen Thatcher" userId="734b1a8c-8e81-42be-87a8-4cc1bfd44882" providerId="ADAL" clId="{1EF80D87-0C22-4369-AB64-DD1464F0A963}" dt="2025-07-07T11:53:43.343" v="3669" actId="20577"/>
          <ac:spMkLst>
            <pc:docMk/>
            <pc:sldMk cId="0" sldId="276"/>
            <ac:spMk id="11" creationId="{B726444D-B6F4-EDB1-94F7-F4FAAD537AE1}"/>
          </ac:spMkLst>
        </pc:spChg>
      </pc:sldChg>
      <pc:sldChg chg="modSp mod">
        <pc:chgData name="Helen Thatcher" userId="734b1a8c-8e81-42be-87a8-4cc1bfd44882" providerId="ADAL" clId="{1EF80D87-0C22-4369-AB64-DD1464F0A963}" dt="2025-07-07T13:43:37.711" v="4193" actId="20577"/>
        <pc:sldMkLst>
          <pc:docMk/>
          <pc:sldMk cId="0" sldId="283"/>
        </pc:sldMkLst>
        <pc:spChg chg="mod">
          <ac:chgData name="Helen Thatcher" userId="734b1a8c-8e81-42be-87a8-4cc1bfd44882" providerId="ADAL" clId="{1EF80D87-0C22-4369-AB64-DD1464F0A963}" dt="2025-07-07T13:40:41.356" v="4181" actId="6549"/>
          <ac:spMkLst>
            <pc:docMk/>
            <pc:sldMk cId="0" sldId="283"/>
            <ac:spMk id="4" creationId="{00000000-0000-0000-0000-000000000000}"/>
          </ac:spMkLst>
        </pc:spChg>
        <pc:spChg chg="mod">
          <ac:chgData name="Helen Thatcher" userId="734b1a8c-8e81-42be-87a8-4cc1bfd44882" providerId="ADAL" clId="{1EF80D87-0C22-4369-AB64-DD1464F0A963}" dt="2025-07-07T13:40:32.392" v="4176" actId="6549"/>
          <ac:spMkLst>
            <pc:docMk/>
            <pc:sldMk cId="0" sldId="283"/>
            <ac:spMk id="7" creationId="{BC195630-E1C3-6ACB-17B1-FFC4C377170D}"/>
          </ac:spMkLst>
        </pc:spChg>
        <pc:spChg chg="mod">
          <ac:chgData name="Helen Thatcher" userId="734b1a8c-8e81-42be-87a8-4cc1bfd44882" providerId="ADAL" clId="{1EF80D87-0C22-4369-AB64-DD1464F0A963}" dt="2025-07-07T13:43:37.711" v="4193" actId="20577"/>
          <ac:spMkLst>
            <pc:docMk/>
            <pc:sldMk cId="0" sldId="283"/>
            <ac:spMk id="17" creationId="{92433042-46FF-5C36-0C68-425B1D9B72C3}"/>
          </ac:spMkLst>
        </pc:spChg>
        <pc:spChg chg="mod">
          <ac:chgData name="Helen Thatcher" userId="734b1a8c-8e81-42be-87a8-4cc1bfd44882" providerId="ADAL" clId="{1EF80D87-0C22-4369-AB64-DD1464F0A963}" dt="2025-07-07T13:43:05.897" v="4187" actId="20577"/>
          <ac:spMkLst>
            <pc:docMk/>
            <pc:sldMk cId="0" sldId="283"/>
            <ac:spMk id="19" creationId="{F23A9516-863E-5D4D-C0BC-D41C7BC80B93}"/>
          </ac:spMkLst>
        </pc:spChg>
        <pc:spChg chg="mod">
          <ac:chgData name="Helen Thatcher" userId="734b1a8c-8e81-42be-87a8-4cc1bfd44882" providerId="ADAL" clId="{1EF80D87-0C22-4369-AB64-DD1464F0A963}" dt="2025-07-07T13:43:34.128" v="4190" actId="20577"/>
          <ac:spMkLst>
            <pc:docMk/>
            <pc:sldMk cId="0" sldId="283"/>
            <ac:spMk id="21" creationId="{6749CB3B-94EA-3347-4AC5-AE914AA541BB}"/>
          </ac:spMkLst>
        </pc:spChg>
      </pc:sldChg>
      <pc:sldChg chg="modSp mod">
        <pc:chgData name="Helen Thatcher" userId="734b1a8c-8e81-42be-87a8-4cc1bfd44882" providerId="ADAL" clId="{1EF80D87-0C22-4369-AB64-DD1464F0A963}" dt="2025-07-07T11:31:02.414" v="3511" actId="20577"/>
        <pc:sldMkLst>
          <pc:docMk/>
          <pc:sldMk cId="3366293750" sldId="286"/>
        </pc:sldMkLst>
        <pc:spChg chg="mod">
          <ac:chgData name="Helen Thatcher" userId="734b1a8c-8e81-42be-87a8-4cc1bfd44882" providerId="ADAL" clId="{1EF80D87-0C22-4369-AB64-DD1464F0A963}" dt="2025-07-07T11:31:02.414" v="3511" actId="20577"/>
          <ac:spMkLst>
            <pc:docMk/>
            <pc:sldMk cId="3366293750" sldId="286"/>
            <ac:spMk id="4" creationId="{7731A824-EE55-20ED-9CB2-E1F5D21F5E7E}"/>
          </ac:spMkLst>
        </pc:spChg>
        <pc:spChg chg="mod">
          <ac:chgData name="Helen Thatcher" userId="734b1a8c-8e81-42be-87a8-4cc1bfd44882" providerId="ADAL" clId="{1EF80D87-0C22-4369-AB64-DD1464F0A963}" dt="2025-07-07T11:30:21.241" v="3477" actId="20577"/>
          <ac:spMkLst>
            <pc:docMk/>
            <pc:sldMk cId="3366293750" sldId="286"/>
            <ac:spMk id="25" creationId="{10843FA6-AB93-F05D-1493-68D858E0EC36}"/>
          </ac:spMkLst>
        </pc:spChg>
      </pc:sldChg>
      <pc:sldChg chg="addSp delSp modSp mod">
        <pc:chgData name="Helen Thatcher" userId="734b1a8c-8e81-42be-87a8-4cc1bfd44882" providerId="ADAL" clId="{1EF80D87-0C22-4369-AB64-DD1464F0A963}" dt="2025-07-03T08:39:04.062" v="1998" actId="1076"/>
        <pc:sldMkLst>
          <pc:docMk/>
          <pc:sldMk cId="0" sldId="288"/>
        </pc:sldMkLst>
        <pc:spChg chg="mod">
          <ac:chgData name="Helen Thatcher" userId="734b1a8c-8e81-42be-87a8-4cc1bfd44882" providerId="ADAL" clId="{1EF80D87-0C22-4369-AB64-DD1464F0A963}" dt="2025-07-03T08:37:23.679" v="1964" actId="2711"/>
          <ac:spMkLst>
            <pc:docMk/>
            <pc:sldMk cId="0" sldId="288"/>
            <ac:spMk id="3" creationId="{00000000-0000-0000-0000-000000000000}"/>
          </ac:spMkLst>
        </pc:spChg>
        <pc:spChg chg="mod">
          <ac:chgData name="Helen Thatcher" userId="734b1a8c-8e81-42be-87a8-4cc1bfd44882" providerId="ADAL" clId="{1EF80D87-0C22-4369-AB64-DD1464F0A963}" dt="2025-07-03T08:39:04.062" v="1998" actId="1076"/>
          <ac:spMkLst>
            <pc:docMk/>
            <pc:sldMk cId="0" sldId="288"/>
            <ac:spMk id="4" creationId="{00000000-0000-0000-0000-000000000000}"/>
          </ac:spMkLst>
        </pc:spChg>
        <pc:spChg chg="mod">
          <ac:chgData name="Helen Thatcher" userId="734b1a8c-8e81-42be-87a8-4cc1bfd44882" providerId="ADAL" clId="{1EF80D87-0C22-4369-AB64-DD1464F0A963}" dt="2025-07-03T08:37:30.392" v="1966" actId="14100"/>
          <ac:spMkLst>
            <pc:docMk/>
            <pc:sldMk cId="0" sldId="288"/>
            <ac:spMk id="6" creationId="{70B9593E-BA6B-5312-0D9A-5E3E44AB3FC1}"/>
          </ac:spMkLst>
        </pc:spChg>
        <pc:spChg chg="mod">
          <ac:chgData name="Helen Thatcher" userId="734b1a8c-8e81-42be-87a8-4cc1bfd44882" providerId="ADAL" clId="{1EF80D87-0C22-4369-AB64-DD1464F0A963}" dt="2025-07-03T08:38:59.542" v="1997" actId="1076"/>
          <ac:spMkLst>
            <pc:docMk/>
            <pc:sldMk cId="0" sldId="288"/>
            <ac:spMk id="8" creationId="{DD82CE14-E5A2-A530-6A46-9A863DEBB568}"/>
          </ac:spMkLst>
        </pc:spChg>
      </pc:sldChg>
      <pc:sldChg chg="modSp mod">
        <pc:chgData name="Helen Thatcher" userId="734b1a8c-8e81-42be-87a8-4cc1bfd44882" providerId="ADAL" clId="{1EF80D87-0C22-4369-AB64-DD1464F0A963}" dt="2025-07-07T13:46:42.800" v="4239" actId="20577"/>
        <pc:sldMkLst>
          <pc:docMk/>
          <pc:sldMk cId="0" sldId="289"/>
        </pc:sldMkLst>
        <pc:spChg chg="mod">
          <ac:chgData name="Helen Thatcher" userId="734b1a8c-8e81-42be-87a8-4cc1bfd44882" providerId="ADAL" clId="{1EF80D87-0C22-4369-AB64-DD1464F0A963}" dt="2025-07-07T13:46:42.800" v="4239" actId="20577"/>
          <ac:spMkLst>
            <pc:docMk/>
            <pc:sldMk cId="0" sldId="289"/>
            <ac:spMk id="25" creationId="{00000000-0000-0000-0000-000000000000}"/>
          </ac:spMkLst>
        </pc:spChg>
        <pc:graphicFrameChg chg="modGraphic">
          <ac:chgData name="Helen Thatcher" userId="734b1a8c-8e81-42be-87a8-4cc1bfd44882" providerId="ADAL" clId="{1EF80D87-0C22-4369-AB64-DD1464F0A963}" dt="2025-07-07T13:45:55.738" v="4202" actId="20577"/>
          <ac:graphicFrameMkLst>
            <pc:docMk/>
            <pc:sldMk cId="0" sldId="289"/>
            <ac:graphicFrameMk id="31" creationId="{B1EB5A70-A8CB-354A-23FB-F3F1BD118303}"/>
          </ac:graphicFrameMkLst>
        </pc:graphicFrameChg>
      </pc:sldChg>
      <pc:sldChg chg="addSp modSp mod">
        <pc:chgData name="Helen Thatcher" userId="734b1a8c-8e81-42be-87a8-4cc1bfd44882" providerId="ADAL" clId="{1EF80D87-0C22-4369-AB64-DD1464F0A963}" dt="2025-07-07T11:56:10.603" v="4022" actId="20577"/>
        <pc:sldMkLst>
          <pc:docMk/>
          <pc:sldMk cId="1147329270" sldId="296"/>
        </pc:sldMkLst>
        <pc:spChg chg="add mod">
          <ac:chgData name="Helen Thatcher" userId="734b1a8c-8e81-42be-87a8-4cc1bfd44882" providerId="ADAL" clId="{1EF80D87-0C22-4369-AB64-DD1464F0A963}" dt="2025-07-07T11:56:10.603" v="4022" actId="20577"/>
          <ac:spMkLst>
            <pc:docMk/>
            <pc:sldMk cId="1147329270" sldId="296"/>
            <ac:spMk id="2" creationId="{9E30AF45-7E33-F2EC-1DA5-39A6356E95C3}"/>
          </ac:spMkLst>
        </pc:spChg>
        <pc:spChg chg="mod">
          <ac:chgData name="Helen Thatcher" userId="734b1a8c-8e81-42be-87a8-4cc1bfd44882" providerId="ADAL" clId="{1EF80D87-0C22-4369-AB64-DD1464F0A963}" dt="2025-07-07T11:54:01.246" v="3670" actId="1076"/>
          <ac:spMkLst>
            <pc:docMk/>
            <pc:sldMk cId="1147329270" sldId="296"/>
            <ac:spMk id="4" creationId="{98FE16EF-C745-A3F2-5683-3D4494935FC0}"/>
          </ac:spMkLst>
        </pc:spChg>
      </pc:sldChg>
      <pc:sldChg chg="addSp delSp modSp mod modAnim">
        <pc:chgData name="Helen Thatcher" userId="734b1a8c-8e81-42be-87a8-4cc1bfd44882" providerId="ADAL" clId="{1EF80D87-0C22-4369-AB64-DD1464F0A963}" dt="2025-07-08T14:28:38.397" v="6785"/>
        <pc:sldMkLst>
          <pc:docMk/>
          <pc:sldMk cId="0" sldId="305"/>
        </pc:sldMkLst>
        <pc:spChg chg="add mod">
          <ac:chgData name="Helen Thatcher" userId="734b1a8c-8e81-42be-87a8-4cc1bfd44882" providerId="ADAL" clId="{1EF80D87-0C22-4369-AB64-DD1464F0A963}" dt="2025-07-08T14:28:25.053" v="6784" actId="14100"/>
          <ac:spMkLst>
            <pc:docMk/>
            <pc:sldMk cId="0" sldId="305"/>
            <ac:spMk id="4" creationId="{CA50C152-8F8D-497E-E4AC-E6C5BAE5994F}"/>
          </ac:spMkLst>
        </pc:spChg>
      </pc:sldChg>
      <pc:sldChg chg="ord">
        <pc:chgData name="Helen Thatcher" userId="734b1a8c-8e81-42be-87a8-4cc1bfd44882" providerId="ADAL" clId="{1EF80D87-0C22-4369-AB64-DD1464F0A963}" dt="2025-07-08T14:29:56.236" v="6787"/>
        <pc:sldMkLst>
          <pc:docMk/>
          <pc:sldMk cId="0" sldId="307"/>
        </pc:sldMkLst>
      </pc:sldChg>
      <pc:sldChg chg="modSp mod">
        <pc:chgData name="Helen Thatcher" userId="734b1a8c-8e81-42be-87a8-4cc1bfd44882" providerId="ADAL" clId="{1EF80D87-0C22-4369-AB64-DD1464F0A963}" dt="2025-07-08T14:32:59.408" v="6806" actId="20577"/>
        <pc:sldMkLst>
          <pc:docMk/>
          <pc:sldMk cId="0" sldId="310"/>
        </pc:sldMkLst>
        <pc:spChg chg="mod">
          <ac:chgData name="Helen Thatcher" userId="734b1a8c-8e81-42be-87a8-4cc1bfd44882" providerId="ADAL" clId="{1EF80D87-0C22-4369-AB64-DD1464F0A963}" dt="2025-07-08T14:32:20.904" v="6790" actId="1076"/>
          <ac:spMkLst>
            <pc:docMk/>
            <pc:sldMk cId="0" sldId="310"/>
            <ac:spMk id="3" creationId="{00000000-0000-0000-0000-000000000000}"/>
          </ac:spMkLst>
        </pc:spChg>
        <pc:spChg chg="mod">
          <ac:chgData name="Helen Thatcher" userId="734b1a8c-8e81-42be-87a8-4cc1bfd44882" providerId="ADAL" clId="{1EF80D87-0C22-4369-AB64-DD1464F0A963}" dt="2025-07-08T14:32:59.408" v="6806" actId="20577"/>
          <ac:spMkLst>
            <pc:docMk/>
            <pc:sldMk cId="0" sldId="310"/>
            <ac:spMk id="7" creationId="{2432C760-C568-DEF8-6B03-3C0D8631D9B4}"/>
          </ac:spMkLst>
        </pc:spChg>
      </pc:sldChg>
      <pc:sldChg chg="modSp mod">
        <pc:chgData name="Helen Thatcher" userId="734b1a8c-8e81-42be-87a8-4cc1bfd44882" providerId="ADAL" clId="{1EF80D87-0C22-4369-AB64-DD1464F0A963}" dt="2025-07-07T13:58:38.966" v="4387" actId="20577"/>
        <pc:sldMkLst>
          <pc:docMk/>
          <pc:sldMk cId="0" sldId="329"/>
        </pc:sldMkLst>
        <pc:spChg chg="mod">
          <ac:chgData name="Helen Thatcher" userId="734b1a8c-8e81-42be-87a8-4cc1bfd44882" providerId="ADAL" clId="{1EF80D87-0C22-4369-AB64-DD1464F0A963}" dt="2025-07-07T13:58:38.966" v="4387" actId="20577"/>
          <ac:spMkLst>
            <pc:docMk/>
            <pc:sldMk cId="0" sldId="329"/>
            <ac:spMk id="8" creationId="{9A704435-5745-2D4D-5F8D-054360E58575}"/>
          </ac:spMkLst>
        </pc:spChg>
      </pc:sldChg>
      <pc:sldChg chg="modSp mod">
        <pc:chgData name="Helen Thatcher" userId="734b1a8c-8e81-42be-87a8-4cc1bfd44882" providerId="ADAL" clId="{1EF80D87-0C22-4369-AB64-DD1464F0A963}" dt="2025-07-03T08:27:03.352" v="1938" actId="20577"/>
        <pc:sldMkLst>
          <pc:docMk/>
          <pc:sldMk cId="2007445981" sldId="343"/>
        </pc:sldMkLst>
        <pc:spChg chg="mod">
          <ac:chgData name="Helen Thatcher" userId="734b1a8c-8e81-42be-87a8-4cc1bfd44882" providerId="ADAL" clId="{1EF80D87-0C22-4369-AB64-DD1464F0A963}" dt="2025-07-03T08:26:47.508" v="1931" actId="113"/>
          <ac:spMkLst>
            <pc:docMk/>
            <pc:sldMk cId="2007445981" sldId="343"/>
            <ac:spMk id="2" creationId="{56964E88-4342-87D4-688F-F78C9BFF3CB1}"/>
          </ac:spMkLst>
        </pc:spChg>
        <pc:spChg chg="mod">
          <ac:chgData name="Helen Thatcher" userId="734b1a8c-8e81-42be-87a8-4cc1bfd44882" providerId="ADAL" clId="{1EF80D87-0C22-4369-AB64-DD1464F0A963}" dt="2025-07-03T08:26:59.633" v="1933" actId="1076"/>
          <ac:spMkLst>
            <pc:docMk/>
            <pc:sldMk cId="2007445981" sldId="343"/>
            <ac:spMk id="3" creationId="{CD71740B-307D-346A-1A9C-1443121A0403}"/>
          </ac:spMkLst>
        </pc:spChg>
        <pc:spChg chg="mod">
          <ac:chgData name="Helen Thatcher" userId="734b1a8c-8e81-42be-87a8-4cc1bfd44882" providerId="ADAL" clId="{1EF80D87-0C22-4369-AB64-DD1464F0A963}" dt="2025-07-03T08:27:03.352" v="1938" actId="20577"/>
          <ac:spMkLst>
            <pc:docMk/>
            <pc:sldMk cId="2007445981" sldId="343"/>
            <ac:spMk id="5" creationId="{7A4B889A-5C9E-70BB-4A43-4F95B89BB56A}"/>
          </ac:spMkLst>
        </pc:spChg>
      </pc:sldChg>
      <pc:sldChg chg="modSp mod">
        <pc:chgData name="Helen Thatcher" userId="734b1a8c-8e81-42be-87a8-4cc1bfd44882" providerId="ADAL" clId="{1EF80D87-0C22-4369-AB64-DD1464F0A963}" dt="2025-07-03T08:44:03.732" v="2241" actId="1076"/>
        <pc:sldMkLst>
          <pc:docMk/>
          <pc:sldMk cId="1711203837" sldId="345"/>
        </pc:sldMkLst>
        <pc:spChg chg="mod">
          <ac:chgData name="Helen Thatcher" userId="734b1a8c-8e81-42be-87a8-4cc1bfd44882" providerId="ADAL" clId="{1EF80D87-0C22-4369-AB64-DD1464F0A963}" dt="2025-07-03T08:40:18.234" v="2018" actId="20577"/>
          <ac:spMkLst>
            <pc:docMk/>
            <pc:sldMk cId="1711203837" sldId="345"/>
            <ac:spMk id="2" creationId="{2C9F80E9-6219-ABA9-A697-902A93EBA966}"/>
          </ac:spMkLst>
        </pc:spChg>
        <pc:spChg chg="mod">
          <ac:chgData name="Helen Thatcher" userId="734b1a8c-8e81-42be-87a8-4cc1bfd44882" providerId="ADAL" clId="{1EF80D87-0C22-4369-AB64-DD1464F0A963}" dt="2025-07-03T08:40:28.531" v="2021" actId="20577"/>
          <ac:spMkLst>
            <pc:docMk/>
            <pc:sldMk cId="1711203837" sldId="345"/>
            <ac:spMk id="3" creationId="{65DE17A0-3BCA-2759-89B2-8787D91BCB9B}"/>
          </ac:spMkLst>
        </pc:spChg>
        <pc:spChg chg="mod">
          <ac:chgData name="Helen Thatcher" userId="734b1a8c-8e81-42be-87a8-4cc1bfd44882" providerId="ADAL" clId="{1EF80D87-0C22-4369-AB64-DD1464F0A963}" dt="2025-07-03T08:43:07.152" v="2106"/>
          <ac:spMkLst>
            <pc:docMk/>
            <pc:sldMk cId="1711203837" sldId="345"/>
            <ac:spMk id="4" creationId="{70F05852-BA09-3A4C-0858-08B934E577C1}"/>
          </ac:spMkLst>
        </pc:spChg>
        <pc:spChg chg="mod">
          <ac:chgData name="Helen Thatcher" userId="734b1a8c-8e81-42be-87a8-4cc1bfd44882" providerId="ADAL" clId="{1EF80D87-0C22-4369-AB64-DD1464F0A963}" dt="2025-07-03T08:44:03.732" v="2241" actId="1076"/>
          <ac:spMkLst>
            <pc:docMk/>
            <pc:sldMk cId="1711203837" sldId="345"/>
            <ac:spMk id="5" creationId="{43C86960-CEDC-9752-8AB7-7A3B428C69E7}"/>
          </ac:spMkLst>
        </pc:spChg>
      </pc:sldChg>
      <pc:sldChg chg="del">
        <pc:chgData name="Helen Thatcher" userId="734b1a8c-8e81-42be-87a8-4cc1bfd44882" providerId="ADAL" clId="{1EF80D87-0C22-4369-AB64-DD1464F0A963}" dt="2025-07-03T08:41:07.451" v="2027" actId="47"/>
        <pc:sldMkLst>
          <pc:docMk/>
          <pc:sldMk cId="943908800" sldId="346"/>
        </pc:sldMkLst>
      </pc:sldChg>
      <pc:sldChg chg="del">
        <pc:chgData name="Helen Thatcher" userId="734b1a8c-8e81-42be-87a8-4cc1bfd44882" providerId="ADAL" clId="{1EF80D87-0C22-4369-AB64-DD1464F0A963}" dt="2025-07-07T13:48:42.325" v="4240" actId="2696"/>
        <pc:sldMkLst>
          <pc:docMk/>
          <pc:sldMk cId="493591827" sldId="350"/>
        </pc:sldMkLst>
      </pc:sldChg>
      <pc:sldChg chg="modSp mod">
        <pc:chgData name="Helen Thatcher" userId="734b1a8c-8e81-42be-87a8-4cc1bfd44882" providerId="ADAL" clId="{1EF80D87-0C22-4369-AB64-DD1464F0A963}" dt="2025-07-07T13:55:26.232" v="4378" actId="1076"/>
        <pc:sldMkLst>
          <pc:docMk/>
          <pc:sldMk cId="2739122567" sldId="351"/>
        </pc:sldMkLst>
        <pc:spChg chg="mod">
          <ac:chgData name="Helen Thatcher" userId="734b1a8c-8e81-42be-87a8-4cc1bfd44882" providerId="ADAL" clId="{1EF80D87-0C22-4369-AB64-DD1464F0A963}" dt="2025-07-07T13:55:26.232" v="4378" actId="1076"/>
          <ac:spMkLst>
            <pc:docMk/>
            <pc:sldMk cId="2739122567" sldId="351"/>
            <ac:spMk id="3" creationId="{00000000-0000-0000-0000-000000000000}"/>
          </ac:spMkLst>
        </pc:spChg>
      </pc:sldChg>
      <pc:sldChg chg="addSp modSp mod">
        <pc:chgData name="Helen Thatcher" userId="734b1a8c-8e81-42be-87a8-4cc1bfd44882" providerId="ADAL" clId="{1EF80D87-0C22-4369-AB64-DD1464F0A963}" dt="2025-07-11T11:09:13.499" v="6888" actId="1076"/>
        <pc:sldMkLst>
          <pc:docMk/>
          <pc:sldMk cId="1290448047" sldId="356"/>
        </pc:sldMkLst>
        <pc:spChg chg="add mod">
          <ac:chgData name="Helen Thatcher" userId="734b1a8c-8e81-42be-87a8-4cc1bfd44882" providerId="ADAL" clId="{1EF80D87-0C22-4369-AB64-DD1464F0A963}" dt="2025-07-11T11:09:07.367" v="6886" actId="1076"/>
          <ac:spMkLst>
            <pc:docMk/>
            <pc:sldMk cId="1290448047" sldId="356"/>
            <ac:spMk id="2" creationId="{06153ABB-638C-0A12-0046-9E235605619F}"/>
          </ac:spMkLst>
        </pc:spChg>
        <pc:spChg chg="mod">
          <ac:chgData name="Helen Thatcher" userId="734b1a8c-8e81-42be-87a8-4cc1bfd44882" providerId="ADAL" clId="{1EF80D87-0C22-4369-AB64-DD1464F0A963}" dt="2025-07-11T11:09:10.253" v="6887" actId="14100"/>
          <ac:spMkLst>
            <pc:docMk/>
            <pc:sldMk cId="1290448047" sldId="356"/>
            <ac:spMk id="6" creationId="{251E2D47-A963-AC56-C966-D76D39957D87}"/>
          </ac:spMkLst>
        </pc:spChg>
        <pc:spChg chg="mod">
          <ac:chgData name="Helen Thatcher" userId="734b1a8c-8e81-42be-87a8-4cc1bfd44882" providerId="ADAL" clId="{1EF80D87-0C22-4369-AB64-DD1464F0A963}" dt="2025-07-11T11:09:13.499" v="6888" actId="1076"/>
          <ac:spMkLst>
            <pc:docMk/>
            <pc:sldMk cId="1290448047" sldId="356"/>
            <ac:spMk id="7" creationId="{2A37DFAB-EB06-A3BF-2F11-90BB2644AC8B}"/>
          </ac:spMkLst>
        </pc:spChg>
      </pc:sldChg>
      <pc:sldChg chg="addSp delSp modSp mod">
        <pc:chgData name="Helen Thatcher" userId="734b1a8c-8e81-42be-87a8-4cc1bfd44882" providerId="ADAL" clId="{1EF80D87-0C22-4369-AB64-DD1464F0A963}" dt="2025-07-04T12:18:45.390" v="2392" actId="14100"/>
        <pc:sldMkLst>
          <pc:docMk/>
          <pc:sldMk cId="585346168" sldId="361"/>
        </pc:sldMkLst>
        <pc:picChg chg="add mod modCrop">
          <ac:chgData name="Helen Thatcher" userId="734b1a8c-8e81-42be-87a8-4cc1bfd44882" providerId="ADAL" clId="{1EF80D87-0C22-4369-AB64-DD1464F0A963}" dt="2025-07-04T12:18:15.413" v="2385" actId="1076"/>
          <ac:picMkLst>
            <pc:docMk/>
            <pc:sldMk cId="585346168" sldId="361"/>
            <ac:picMk id="3" creationId="{67A83787-FD25-CE4E-5C43-DEF1C48A9A5C}"/>
          </ac:picMkLst>
        </pc:picChg>
        <pc:picChg chg="add mod">
          <ac:chgData name="Helen Thatcher" userId="734b1a8c-8e81-42be-87a8-4cc1bfd44882" providerId="ADAL" clId="{1EF80D87-0C22-4369-AB64-DD1464F0A963}" dt="2025-07-04T12:18:17.024" v="2386" actId="1076"/>
          <ac:picMkLst>
            <pc:docMk/>
            <pc:sldMk cId="585346168" sldId="361"/>
            <ac:picMk id="7" creationId="{10DFC600-8D82-E15A-27AC-7F8F15DBD8CE}"/>
          </ac:picMkLst>
        </pc:picChg>
        <pc:picChg chg="add mod modCrop">
          <ac:chgData name="Helen Thatcher" userId="734b1a8c-8e81-42be-87a8-4cc1bfd44882" providerId="ADAL" clId="{1EF80D87-0C22-4369-AB64-DD1464F0A963}" dt="2025-07-04T12:18:45.390" v="2392" actId="14100"/>
          <ac:picMkLst>
            <pc:docMk/>
            <pc:sldMk cId="585346168" sldId="361"/>
            <ac:picMk id="11" creationId="{801E33F4-2C81-6AD4-64B6-9C84FBE88FF2}"/>
          </ac:picMkLst>
        </pc:picChg>
      </pc:sldChg>
      <pc:sldChg chg="modSp mod">
        <pc:chgData name="Helen Thatcher" userId="734b1a8c-8e81-42be-87a8-4cc1bfd44882" providerId="ADAL" clId="{1EF80D87-0C22-4369-AB64-DD1464F0A963}" dt="2025-07-07T11:33:28.795" v="3660" actId="1076"/>
        <pc:sldMkLst>
          <pc:docMk/>
          <pc:sldMk cId="1057024763" sldId="363"/>
        </pc:sldMkLst>
        <pc:spChg chg="mod">
          <ac:chgData name="Helen Thatcher" userId="734b1a8c-8e81-42be-87a8-4cc1bfd44882" providerId="ADAL" clId="{1EF80D87-0C22-4369-AB64-DD1464F0A963}" dt="2025-07-07T11:33:28.795" v="3660" actId="1076"/>
          <ac:spMkLst>
            <pc:docMk/>
            <pc:sldMk cId="1057024763" sldId="363"/>
            <ac:spMk id="2" creationId="{86FCA6B6-8AC6-BBC1-C0F9-2E5AFF0B2BED}"/>
          </ac:spMkLst>
        </pc:spChg>
      </pc:sldChg>
      <pc:sldChg chg="modSp mod">
        <pc:chgData name="Helen Thatcher" userId="734b1a8c-8e81-42be-87a8-4cc1bfd44882" providerId="ADAL" clId="{1EF80D87-0C22-4369-AB64-DD1464F0A963}" dt="2025-07-08T14:21:44.311" v="6774" actId="20577"/>
        <pc:sldMkLst>
          <pc:docMk/>
          <pc:sldMk cId="2934699292" sldId="365"/>
        </pc:sldMkLst>
        <pc:spChg chg="mod">
          <ac:chgData name="Helen Thatcher" userId="734b1a8c-8e81-42be-87a8-4cc1bfd44882" providerId="ADAL" clId="{1EF80D87-0C22-4369-AB64-DD1464F0A963}" dt="2025-07-08T14:21:44.311" v="6774" actId="20577"/>
          <ac:spMkLst>
            <pc:docMk/>
            <pc:sldMk cId="2934699292" sldId="365"/>
            <ac:spMk id="2" creationId="{7835ADD1-8E17-8DCE-C9F4-1AC65C744EC0}"/>
          </ac:spMkLst>
        </pc:spChg>
        <pc:spChg chg="mod">
          <ac:chgData name="Helen Thatcher" userId="734b1a8c-8e81-42be-87a8-4cc1bfd44882" providerId="ADAL" clId="{1EF80D87-0C22-4369-AB64-DD1464F0A963}" dt="2025-07-04T11:49:38.575" v="2352" actId="1076"/>
          <ac:spMkLst>
            <pc:docMk/>
            <pc:sldMk cId="2934699292" sldId="365"/>
            <ac:spMk id="6" creationId="{F5FF011B-4D53-6AD2-CFF7-5E9D804C1C36}"/>
          </ac:spMkLst>
        </pc:spChg>
        <pc:spChg chg="mod">
          <ac:chgData name="Helen Thatcher" userId="734b1a8c-8e81-42be-87a8-4cc1bfd44882" providerId="ADAL" clId="{1EF80D87-0C22-4369-AB64-DD1464F0A963}" dt="2025-07-04T11:49:34.156" v="2351" actId="1076"/>
          <ac:spMkLst>
            <pc:docMk/>
            <pc:sldMk cId="2934699292" sldId="365"/>
            <ac:spMk id="10" creationId="{FC1A3689-409F-C6BB-6A38-549553C155E4}"/>
          </ac:spMkLst>
        </pc:spChg>
      </pc:sldChg>
      <pc:sldChg chg="modSp new del mod">
        <pc:chgData name="Helen Thatcher" userId="734b1a8c-8e81-42be-87a8-4cc1bfd44882" providerId="ADAL" clId="{1EF80D87-0C22-4369-AB64-DD1464F0A963}" dt="2025-07-08T11:56:04.962" v="6765" actId="47"/>
        <pc:sldMkLst>
          <pc:docMk/>
          <pc:sldMk cId="527721293" sldId="367"/>
        </pc:sldMkLst>
      </pc:sldChg>
      <pc:sldChg chg="addSp delSp modSp add mod ord">
        <pc:chgData name="Helen Thatcher" userId="734b1a8c-8e81-42be-87a8-4cc1bfd44882" providerId="ADAL" clId="{1EF80D87-0C22-4369-AB64-DD1464F0A963}" dt="2025-07-04T12:35:52.126" v="2421" actId="404"/>
        <pc:sldMkLst>
          <pc:docMk/>
          <pc:sldMk cId="3999024600" sldId="368"/>
        </pc:sldMkLst>
        <pc:spChg chg="add mod">
          <ac:chgData name="Helen Thatcher" userId="734b1a8c-8e81-42be-87a8-4cc1bfd44882" providerId="ADAL" clId="{1EF80D87-0C22-4369-AB64-DD1464F0A963}" dt="2025-07-04T12:25:02.403" v="2417" actId="14100"/>
          <ac:spMkLst>
            <pc:docMk/>
            <pc:sldMk cId="3999024600" sldId="368"/>
            <ac:spMk id="3" creationId="{9C608390-4D08-A121-764B-B2E32EB82449}"/>
          </ac:spMkLst>
        </pc:spChg>
        <pc:spChg chg="mod">
          <ac:chgData name="Helen Thatcher" userId="734b1a8c-8e81-42be-87a8-4cc1bfd44882" providerId="ADAL" clId="{1EF80D87-0C22-4369-AB64-DD1464F0A963}" dt="2025-07-04T12:35:52.126" v="2421" actId="404"/>
          <ac:spMkLst>
            <pc:docMk/>
            <pc:sldMk cId="3999024600" sldId="368"/>
            <ac:spMk id="4" creationId="{95F4664B-71AB-7F40-B40E-C60F4CA6A430}"/>
          </ac:spMkLst>
        </pc:spChg>
        <pc:spChg chg="mod">
          <ac:chgData name="Helen Thatcher" userId="734b1a8c-8e81-42be-87a8-4cc1bfd44882" providerId="ADAL" clId="{1EF80D87-0C22-4369-AB64-DD1464F0A963}" dt="2025-07-04T12:23:17.502" v="2402" actId="1076"/>
          <ac:spMkLst>
            <pc:docMk/>
            <pc:sldMk cId="3999024600" sldId="368"/>
            <ac:spMk id="8" creationId="{84C4DC3C-389E-F8F8-8CC3-D642708EEC97}"/>
          </ac:spMkLst>
        </pc:spChg>
      </pc:sldChg>
      <pc:sldChg chg="modSp add mod">
        <pc:chgData name="Helen Thatcher" userId="734b1a8c-8e81-42be-87a8-4cc1bfd44882" providerId="ADAL" clId="{1EF80D87-0C22-4369-AB64-DD1464F0A963}" dt="2025-07-03T08:20:24.024" v="1499" actId="20577"/>
        <pc:sldMkLst>
          <pc:docMk/>
          <pc:sldMk cId="664319796" sldId="369"/>
        </pc:sldMkLst>
        <pc:spChg chg="mod">
          <ac:chgData name="Helen Thatcher" userId="734b1a8c-8e81-42be-87a8-4cc1bfd44882" providerId="ADAL" clId="{1EF80D87-0C22-4369-AB64-DD1464F0A963}" dt="2025-07-03T08:20:24.024" v="1499" actId="20577"/>
          <ac:spMkLst>
            <pc:docMk/>
            <pc:sldMk cId="664319796" sldId="369"/>
            <ac:spMk id="3" creationId="{E0B85369-C4BD-DEB2-07D4-CCB8A2916482}"/>
          </ac:spMkLst>
        </pc:spChg>
        <pc:spChg chg="mod">
          <ac:chgData name="Helen Thatcher" userId="734b1a8c-8e81-42be-87a8-4cc1bfd44882" providerId="ADAL" clId="{1EF80D87-0C22-4369-AB64-DD1464F0A963}" dt="2025-07-02T15:16:58.202" v="1094" actId="1076"/>
          <ac:spMkLst>
            <pc:docMk/>
            <pc:sldMk cId="664319796" sldId="369"/>
            <ac:spMk id="4" creationId="{181E94C2-E3AA-5E9C-52AD-C80FA7713D4A}"/>
          </ac:spMkLst>
        </pc:spChg>
        <pc:spChg chg="mod">
          <ac:chgData name="Helen Thatcher" userId="734b1a8c-8e81-42be-87a8-4cc1bfd44882" providerId="ADAL" clId="{1EF80D87-0C22-4369-AB64-DD1464F0A963}" dt="2025-07-02T15:32:03.282" v="1476" actId="20577"/>
          <ac:spMkLst>
            <pc:docMk/>
            <pc:sldMk cId="664319796" sldId="369"/>
            <ac:spMk id="7" creationId="{6CEF5CEB-1919-981A-7665-607F34158F41}"/>
          </ac:spMkLst>
        </pc:spChg>
      </pc:sldChg>
      <pc:sldChg chg="new del">
        <pc:chgData name="Helen Thatcher" userId="734b1a8c-8e81-42be-87a8-4cc1bfd44882" providerId="ADAL" clId="{1EF80D87-0C22-4369-AB64-DD1464F0A963}" dt="2025-07-02T15:03:49.953" v="558" actId="680"/>
        <pc:sldMkLst>
          <pc:docMk/>
          <pc:sldMk cId="1732061903" sldId="369"/>
        </pc:sldMkLst>
      </pc:sldChg>
      <pc:sldChg chg="addSp delSp modSp add mod modAnim">
        <pc:chgData name="Helen Thatcher" userId="734b1a8c-8e81-42be-87a8-4cc1bfd44882" providerId="ADAL" clId="{1EF80D87-0C22-4369-AB64-DD1464F0A963}" dt="2025-07-07T14:05:20.114" v="4953" actId="20577"/>
        <pc:sldMkLst>
          <pc:docMk/>
          <pc:sldMk cId="263949768" sldId="370"/>
        </pc:sldMkLst>
        <pc:spChg chg="mod">
          <ac:chgData name="Helen Thatcher" userId="734b1a8c-8e81-42be-87a8-4cc1bfd44882" providerId="ADAL" clId="{1EF80D87-0C22-4369-AB64-DD1464F0A963}" dt="2025-07-03T08:20:38.614" v="1516" actId="20577"/>
          <ac:spMkLst>
            <pc:docMk/>
            <pc:sldMk cId="263949768" sldId="370"/>
            <ac:spMk id="3" creationId="{B57D5CC7-966A-D382-E882-E581B0537ADD}"/>
          </ac:spMkLst>
        </pc:spChg>
        <pc:spChg chg="mod">
          <ac:chgData name="Helen Thatcher" userId="734b1a8c-8e81-42be-87a8-4cc1bfd44882" providerId="ADAL" clId="{1EF80D87-0C22-4369-AB64-DD1464F0A963}" dt="2025-07-07T14:05:20.114" v="4953" actId="20577"/>
          <ac:spMkLst>
            <pc:docMk/>
            <pc:sldMk cId="263949768" sldId="370"/>
            <ac:spMk id="7" creationId="{3A80D04C-453E-0E99-B299-2355204B667B}"/>
          </ac:spMkLst>
        </pc:spChg>
        <pc:spChg chg="add mod">
          <ac:chgData name="Helen Thatcher" userId="734b1a8c-8e81-42be-87a8-4cc1bfd44882" providerId="ADAL" clId="{1EF80D87-0C22-4369-AB64-DD1464F0A963}" dt="2025-07-04T13:15:12.595" v="3045" actId="1076"/>
          <ac:spMkLst>
            <pc:docMk/>
            <pc:sldMk cId="263949768" sldId="370"/>
            <ac:spMk id="12" creationId="{2A9CD587-0EEC-B2DA-EEB0-5A3F5CE87BD2}"/>
          </ac:spMkLst>
        </pc:spChg>
        <pc:spChg chg="add mod">
          <ac:chgData name="Helen Thatcher" userId="734b1a8c-8e81-42be-87a8-4cc1bfd44882" providerId="ADAL" clId="{1EF80D87-0C22-4369-AB64-DD1464F0A963}" dt="2025-07-07T14:04:17.925" v="4941" actId="1076"/>
          <ac:spMkLst>
            <pc:docMk/>
            <pc:sldMk cId="263949768" sldId="370"/>
            <ac:spMk id="13" creationId="{254B8A59-7C22-F863-7938-48E054B2C51E}"/>
          </ac:spMkLst>
        </pc:spChg>
        <pc:spChg chg="add mod">
          <ac:chgData name="Helen Thatcher" userId="734b1a8c-8e81-42be-87a8-4cc1bfd44882" providerId="ADAL" clId="{1EF80D87-0C22-4369-AB64-DD1464F0A963}" dt="2025-07-07T14:04:16.315" v="4940" actId="1076"/>
          <ac:spMkLst>
            <pc:docMk/>
            <pc:sldMk cId="263949768" sldId="370"/>
            <ac:spMk id="14" creationId="{4CF59446-6DF1-96FB-06DB-CFA4708B7DE3}"/>
          </ac:spMkLst>
        </pc:spChg>
        <pc:spChg chg="add mod">
          <ac:chgData name="Helen Thatcher" userId="734b1a8c-8e81-42be-87a8-4cc1bfd44882" providerId="ADAL" clId="{1EF80D87-0C22-4369-AB64-DD1464F0A963}" dt="2025-07-07T14:04:12.842" v="4939" actId="1076"/>
          <ac:spMkLst>
            <pc:docMk/>
            <pc:sldMk cId="263949768" sldId="370"/>
            <ac:spMk id="15" creationId="{360AC2CB-0C3D-5006-B31F-EFFF00E18D25}"/>
          </ac:spMkLst>
        </pc:spChg>
        <pc:picChg chg="add mod">
          <ac:chgData name="Helen Thatcher" userId="734b1a8c-8e81-42be-87a8-4cc1bfd44882" providerId="ADAL" clId="{1EF80D87-0C22-4369-AB64-DD1464F0A963}" dt="2025-07-04T12:44:07.604" v="2845" actId="1076"/>
          <ac:picMkLst>
            <pc:docMk/>
            <pc:sldMk cId="263949768" sldId="370"/>
            <ac:picMk id="8" creationId="{54679023-B120-9A93-3134-EA817B2A7482}"/>
          </ac:picMkLst>
        </pc:picChg>
        <pc:picChg chg="add mod">
          <ac:chgData name="Helen Thatcher" userId="734b1a8c-8e81-42be-87a8-4cc1bfd44882" providerId="ADAL" clId="{1EF80D87-0C22-4369-AB64-DD1464F0A963}" dt="2025-07-04T13:29:17.861" v="3320" actId="1076"/>
          <ac:picMkLst>
            <pc:docMk/>
            <pc:sldMk cId="263949768" sldId="370"/>
            <ac:picMk id="11" creationId="{A0B2CADD-2DCC-5290-91A7-DE533F93F2DC}"/>
          </ac:picMkLst>
        </pc:picChg>
      </pc:sldChg>
      <pc:sldChg chg="delSp modSp add mod ord">
        <pc:chgData name="Helen Thatcher" userId="734b1a8c-8e81-42be-87a8-4cc1bfd44882" providerId="ADAL" clId="{1EF80D87-0C22-4369-AB64-DD1464F0A963}" dt="2025-07-07T14:26:36.202" v="5380" actId="20577"/>
        <pc:sldMkLst>
          <pc:docMk/>
          <pc:sldMk cId="2459073853" sldId="371"/>
        </pc:sldMkLst>
        <pc:spChg chg="mod">
          <ac:chgData name="Helen Thatcher" userId="734b1a8c-8e81-42be-87a8-4cc1bfd44882" providerId="ADAL" clId="{1EF80D87-0C22-4369-AB64-DD1464F0A963}" dt="2025-07-03T08:20:57.916" v="1544" actId="20577"/>
          <ac:spMkLst>
            <pc:docMk/>
            <pc:sldMk cId="2459073853" sldId="371"/>
            <ac:spMk id="3" creationId="{E0BF44F3-583D-8F31-F377-C78E1D13D72B}"/>
          </ac:spMkLst>
        </pc:spChg>
        <pc:spChg chg="mod">
          <ac:chgData name="Helen Thatcher" userId="734b1a8c-8e81-42be-87a8-4cc1bfd44882" providerId="ADAL" clId="{1EF80D87-0C22-4369-AB64-DD1464F0A963}" dt="2025-07-07T14:26:36.202" v="5380" actId="20577"/>
          <ac:spMkLst>
            <pc:docMk/>
            <pc:sldMk cId="2459073853" sldId="371"/>
            <ac:spMk id="4" creationId="{25C5A835-48A2-920D-C115-C48B07B0F32F}"/>
          </ac:spMkLst>
        </pc:spChg>
      </pc:sldChg>
      <pc:sldChg chg="delSp modSp add mod ord">
        <pc:chgData name="Helen Thatcher" userId="734b1a8c-8e81-42be-87a8-4cc1bfd44882" providerId="ADAL" clId="{1EF80D87-0C22-4369-AB64-DD1464F0A963}" dt="2025-07-08T11:51:34.982" v="6335" actId="20577"/>
        <pc:sldMkLst>
          <pc:docMk/>
          <pc:sldMk cId="141819460" sldId="372"/>
        </pc:sldMkLst>
        <pc:spChg chg="mod">
          <ac:chgData name="Helen Thatcher" userId="734b1a8c-8e81-42be-87a8-4cc1bfd44882" providerId="ADAL" clId="{1EF80D87-0C22-4369-AB64-DD1464F0A963}" dt="2025-07-03T08:22:48.417" v="1568" actId="20577"/>
          <ac:spMkLst>
            <pc:docMk/>
            <pc:sldMk cId="141819460" sldId="372"/>
            <ac:spMk id="3" creationId="{15C8F967-9182-2ACB-3392-1D179F4F019D}"/>
          </ac:spMkLst>
        </pc:spChg>
        <pc:spChg chg="mod">
          <ac:chgData name="Helen Thatcher" userId="734b1a8c-8e81-42be-87a8-4cc1bfd44882" providerId="ADAL" clId="{1EF80D87-0C22-4369-AB64-DD1464F0A963}" dt="2025-07-08T11:51:34.982" v="6335" actId="20577"/>
          <ac:spMkLst>
            <pc:docMk/>
            <pc:sldMk cId="141819460" sldId="372"/>
            <ac:spMk id="4" creationId="{6FB51951-919D-D135-D3B1-0B3D28FE1F6D}"/>
          </ac:spMkLst>
        </pc:spChg>
      </pc:sldChg>
      <pc:sldChg chg="add">
        <pc:chgData name="Helen Thatcher" userId="734b1a8c-8e81-42be-87a8-4cc1bfd44882" providerId="ADAL" clId="{1EF80D87-0C22-4369-AB64-DD1464F0A963}" dt="2025-07-03T08:25:29.966" v="1925"/>
        <pc:sldMkLst>
          <pc:docMk/>
          <pc:sldMk cId="717972802" sldId="454"/>
        </pc:sldMkLst>
      </pc:sldChg>
      <pc:sldChg chg="add">
        <pc:chgData name="Helen Thatcher" userId="734b1a8c-8e81-42be-87a8-4cc1bfd44882" providerId="ADAL" clId="{1EF80D87-0C22-4369-AB64-DD1464F0A963}" dt="2025-07-03T08:25:46.809" v="1926"/>
        <pc:sldMkLst>
          <pc:docMk/>
          <pc:sldMk cId="715580754" sldId="455"/>
        </pc:sldMkLst>
      </pc:sldChg>
      <pc:sldChg chg="modSp add mod">
        <pc:chgData name="Helen Thatcher" userId="734b1a8c-8e81-42be-87a8-4cc1bfd44882" providerId="ADAL" clId="{1EF80D87-0C22-4369-AB64-DD1464F0A963}" dt="2025-07-03T08:44:56.733" v="2338" actId="20577"/>
        <pc:sldMkLst>
          <pc:docMk/>
          <pc:sldMk cId="1318324447" sldId="456"/>
        </pc:sldMkLst>
        <pc:spChg chg="mod">
          <ac:chgData name="Helen Thatcher" userId="734b1a8c-8e81-42be-87a8-4cc1bfd44882" providerId="ADAL" clId="{1EF80D87-0C22-4369-AB64-DD1464F0A963}" dt="2025-07-03T08:44:56.733" v="2338" actId="20577"/>
          <ac:spMkLst>
            <pc:docMk/>
            <pc:sldMk cId="1318324447" sldId="456"/>
            <ac:spMk id="9" creationId="{82019849-8F64-1038-549A-C5395E9B9F9A}"/>
          </ac:spMkLst>
        </pc:spChg>
      </pc:sldChg>
      <pc:sldChg chg="addSp delSp modSp new mod">
        <pc:chgData name="Helen Thatcher" userId="734b1a8c-8e81-42be-87a8-4cc1bfd44882" providerId="ADAL" clId="{1EF80D87-0C22-4369-AB64-DD1464F0A963}" dt="2025-07-08T14:40:03.703" v="6807" actId="208"/>
        <pc:sldMkLst>
          <pc:docMk/>
          <pc:sldMk cId="246363351" sldId="457"/>
        </pc:sldMkLst>
        <pc:spChg chg="add del mod">
          <ac:chgData name="Helen Thatcher" userId="734b1a8c-8e81-42be-87a8-4cc1bfd44882" providerId="ADAL" clId="{1EF80D87-0C22-4369-AB64-DD1464F0A963}" dt="2025-07-08T14:40:03.703" v="6807" actId="208"/>
          <ac:spMkLst>
            <pc:docMk/>
            <pc:sldMk cId="246363351" sldId="457"/>
            <ac:spMk id="3" creationId="{E314095C-FF5D-413F-F68C-650E3A1421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FDB4755-B785-4C1E-B01E-C12DB9DDDA3A}" type="datetimeFigureOut">
              <a:rPr lang="en-GB" smtClean="0"/>
              <a:t>11/07/2025</a:t>
            </a:fld>
            <a:endParaRPr lang="en-GB"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CE5C4C4-A3B8-4643-89DE-C6C54F390511}" type="slidenum">
              <a:rPr lang="en-GB" smtClean="0"/>
              <a:t>‹#›</a:t>
            </a:fld>
            <a:endParaRPr lang="en-GB" dirty="0"/>
          </a:p>
        </p:txBody>
      </p:sp>
    </p:spTree>
    <p:extLst>
      <p:ext uri="{BB962C8B-B14F-4D97-AF65-F5344CB8AC3E}">
        <p14:creationId xmlns:p14="http://schemas.microsoft.com/office/powerpoint/2010/main" val="165266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9A17-2731-B063-D6F7-06FA1D141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FDC14-0587-3A9D-B38F-AC55693B3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7CB34-E2C3-0D21-36EA-81E931527E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CF7C86-2B82-541E-C494-DC617A2ABE02}"/>
              </a:ext>
            </a:extLst>
          </p:cNvPr>
          <p:cNvSpPr>
            <a:spLocks noGrp="1"/>
          </p:cNvSpPr>
          <p:nvPr>
            <p:ph type="sldNum" sz="quarter" idx="5"/>
          </p:nvPr>
        </p:nvSpPr>
        <p:spPr/>
        <p:txBody>
          <a:bodyPr/>
          <a:lstStyle/>
          <a:p>
            <a:fld id="{1CE5C4C4-A3B8-4643-89DE-C6C54F390511}" type="slidenum">
              <a:rPr lang="en-GB" smtClean="0"/>
              <a:t>3</a:t>
            </a:fld>
            <a:endParaRPr lang="en-GB" dirty="0"/>
          </a:p>
        </p:txBody>
      </p:sp>
    </p:spTree>
    <p:extLst>
      <p:ext uri="{BB962C8B-B14F-4D97-AF65-F5344CB8AC3E}">
        <p14:creationId xmlns:p14="http://schemas.microsoft.com/office/powerpoint/2010/main" val="409010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38</a:t>
            </a:fld>
            <a:endParaRPr lang="en-GB" dirty="0"/>
          </a:p>
        </p:txBody>
      </p:sp>
    </p:spTree>
    <p:extLst>
      <p:ext uri="{BB962C8B-B14F-4D97-AF65-F5344CB8AC3E}">
        <p14:creationId xmlns:p14="http://schemas.microsoft.com/office/powerpoint/2010/main" val="85106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43</a:t>
            </a:fld>
            <a:endParaRPr lang="en-GB" dirty="0"/>
          </a:p>
        </p:txBody>
      </p:sp>
    </p:spTree>
    <p:extLst>
      <p:ext uri="{BB962C8B-B14F-4D97-AF65-F5344CB8AC3E}">
        <p14:creationId xmlns:p14="http://schemas.microsoft.com/office/powerpoint/2010/main" val="323236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46</a:t>
            </a:fld>
            <a:endParaRPr lang="en-GB" dirty="0"/>
          </a:p>
        </p:txBody>
      </p:sp>
    </p:spTree>
    <p:extLst>
      <p:ext uri="{BB962C8B-B14F-4D97-AF65-F5344CB8AC3E}">
        <p14:creationId xmlns:p14="http://schemas.microsoft.com/office/powerpoint/2010/main" val="183104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7659-F63B-B00C-FF82-BDE8E391F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4C9BE-4EEB-72F3-D596-5E994495A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BD91A-3B81-1164-799D-7874BFABA5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89448D-218B-04B5-7C54-D854D8EFC59F}"/>
              </a:ext>
            </a:extLst>
          </p:cNvPr>
          <p:cNvSpPr>
            <a:spLocks noGrp="1"/>
          </p:cNvSpPr>
          <p:nvPr>
            <p:ph type="sldNum" sz="quarter" idx="5"/>
          </p:nvPr>
        </p:nvSpPr>
        <p:spPr/>
        <p:txBody>
          <a:bodyPr/>
          <a:lstStyle/>
          <a:p>
            <a:fld id="{1CE5C4C4-A3B8-4643-89DE-C6C54F390511}" type="slidenum">
              <a:rPr lang="en-GB" smtClean="0"/>
              <a:t>48</a:t>
            </a:fld>
            <a:endParaRPr lang="en-GB" dirty="0"/>
          </a:p>
        </p:txBody>
      </p:sp>
    </p:spTree>
    <p:extLst>
      <p:ext uri="{BB962C8B-B14F-4D97-AF65-F5344CB8AC3E}">
        <p14:creationId xmlns:p14="http://schemas.microsoft.com/office/powerpoint/2010/main" val="178710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6DE7-A2AC-8983-72AF-79E4CF8CC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A04BA-F4D2-EF66-4BD5-268E46D43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A3E45-90BC-8403-7F76-017E1354EA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5125BF-059F-7421-4155-8B8EF7D779FE}"/>
              </a:ext>
            </a:extLst>
          </p:cNvPr>
          <p:cNvSpPr>
            <a:spLocks noGrp="1"/>
          </p:cNvSpPr>
          <p:nvPr>
            <p:ph type="sldNum" sz="quarter" idx="5"/>
          </p:nvPr>
        </p:nvSpPr>
        <p:spPr/>
        <p:txBody>
          <a:bodyPr/>
          <a:lstStyle/>
          <a:p>
            <a:fld id="{1CE5C4C4-A3B8-4643-89DE-C6C54F390511}" type="slidenum">
              <a:rPr lang="en-GB" smtClean="0"/>
              <a:t>49</a:t>
            </a:fld>
            <a:endParaRPr lang="en-GB" dirty="0"/>
          </a:p>
        </p:txBody>
      </p:sp>
    </p:spTree>
    <p:extLst>
      <p:ext uri="{BB962C8B-B14F-4D97-AF65-F5344CB8AC3E}">
        <p14:creationId xmlns:p14="http://schemas.microsoft.com/office/powerpoint/2010/main" val="2458285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8350F-AE2F-78F5-E991-C78E6038A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19343-8887-1C6D-7DE4-45894DC73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34326-9337-484F-14D7-040DCE3733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15451B-DEFD-2310-43DE-8CA3674EC925}"/>
              </a:ext>
            </a:extLst>
          </p:cNvPr>
          <p:cNvSpPr>
            <a:spLocks noGrp="1"/>
          </p:cNvSpPr>
          <p:nvPr>
            <p:ph type="sldNum" sz="quarter" idx="5"/>
          </p:nvPr>
        </p:nvSpPr>
        <p:spPr/>
        <p:txBody>
          <a:bodyPr/>
          <a:lstStyle/>
          <a:p>
            <a:fld id="{1CE5C4C4-A3B8-4643-89DE-C6C54F390511}" type="slidenum">
              <a:rPr lang="en-GB" smtClean="0"/>
              <a:t>50</a:t>
            </a:fld>
            <a:endParaRPr lang="en-GB" dirty="0"/>
          </a:p>
        </p:txBody>
      </p:sp>
    </p:spTree>
    <p:extLst>
      <p:ext uri="{BB962C8B-B14F-4D97-AF65-F5344CB8AC3E}">
        <p14:creationId xmlns:p14="http://schemas.microsoft.com/office/powerpoint/2010/main" val="32592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F0E2D-C420-A4CC-DC19-EA7245EF3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85108-3B04-C275-F439-3116BD1A6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9CD24-3830-5692-12A8-DA159A5C80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159C11-354E-72EE-B3D0-C6EFFA52DF83}"/>
              </a:ext>
            </a:extLst>
          </p:cNvPr>
          <p:cNvSpPr>
            <a:spLocks noGrp="1"/>
          </p:cNvSpPr>
          <p:nvPr>
            <p:ph type="sldNum" sz="quarter" idx="5"/>
          </p:nvPr>
        </p:nvSpPr>
        <p:spPr/>
        <p:txBody>
          <a:bodyPr/>
          <a:lstStyle/>
          <a:p>
            <a:fld id="{1CE5C4C4-A3B8-4643-89DE-C6C54F390511}" type="slidenum">
              <a:rPr lang="en-GB" smtClean="0"/>
              <a:t>51</a:t>
            </a:fld>
            <a:endParaRPr lang="en-GB" dirty="0"/>
          </a:p>
        </p:txBody>
      </p:sp>
    </p:spTree>
    <p:extLst>
      <p:ext uri="{BB962C8B-B14F-4D97-AF65-F5344CB8AC3E}">
        <p14:creationId xmlns:p14="http://schemas.microsoft.com/office/powerpoint/2010/main" val="410420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54</a:t>
            </a:fld>
            <a:endParaRPr lang="en-GB" dirty="0"/>
          </a:p>
        </p:txBody>
      </p:sp>
    </p:spTree>
    <p:extLst>
      <p:ext uri="{BB962C8B-B14F-4D97-AF65-F5344CB8AC3E}">
        <p14:creationId xmlns:p14="http://schemas.microsoft.com/office/powerpoint/2010/main" val="395828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10</a:t>
            </a:fld>
            <a:endParaRPr lang="en-GB" dirty="0"/>
          </a:p>
        </p:txBody>
      </p:sp>
    </p:spTree>
    <p:extLst>
      <p:ext uri="{BB962C8B-B14F-4D97-AF65-F5344CB8AC3E}">
        <p14:creationId xmlns:p14="http://schemas.microsoft.com/office/powerpoint/2010/main" val="253478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12</a:t>
            </a:fld>
            <a:endParaRPr lang="en-GB" dirty="0"/>
          </a:p>
        </p:txBody>
      </p:sp>
    </p:spTree>
    <p:extLst>
      <p:ext uri="{BB962C8B-B14F-4D97-AF65-F5344CB8AC3E}">
        <p14:creationId xmlns:p14="http://schemas.microsoft.com/office/powerpoint/2010/main" val="257266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15</a:t>
            </a:fld>
            <a:endParaRPr lang="en-GB" dirty="0"/>
          </a:p>
        </p:txBody>
      </p:sp>
    </p:spTree>
    <p:extLst>
      <p:ext uri="{BB962C8B-B14F-4D97-AF65-F5344CB8AC3E}">
        <p14:creationId xmlns:p14="http://schemas.microsoft.com/office/powerpoint/2010/main" val="343006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17</a:t>
            </a:fld>
            <a:endParaRPr lang="en-GB" dirty="0"/>
          </a:p>
        </p:txBody>
      </p:sp>
    </p:spTree>
    <p:extLst>
      <p:ext uri="{BB962C8B-B14F-4D97-AF65-F5344CB8AC3E}">
        <p14:creationId xmlns:p14="http://schemas.microsoft.com/office/powerpoint/2010/main" val="106149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18</a:t>
            </a:fld>
            <a:endParaRPr lang="en-GB" dirty="0"/>
          </a:p>
        </p:txBody>
      </p:sp>
    </p:spTree>
    <p:extLst>
      <p:ext uri="{BB962C8B-B14F-4D97-AF65-F5344CB8AC3E}">
        <p14:creationId xmlns:p14="http://schemas.microsoft.com/office/powerpoint/2010/main" val="48323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19</a:t>
            </a:fld>
            <a:endParaRPr lang="en-GB" dirty="0"/>
          </a:p>
        </p:txBody>
      </p:sp>
    </p:spTree>
    <p:extLst>
      <p:ext uri="{BB962C8B-B14F-4D97-AF65-F5344CB8AC3E}">
        <p14:creationId xmlns:p14="http://schemas.microsoft.com/office/powerpoint/2010/main" val="134194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28</a:t>
            </a:fld>
            <a:endParaRPr lang="en-GB" dirty="0"/>
          </a:p>
        </p:txBody>
      </p:sp>
    </p:spTree>
    <p:extLst>
      <p:ext uri="{BB962C8B-B14F-4D97-AF65-F5344CB8AC3E}">
        <p14:creationId xmlns:p14="http://schemas.microsoft.com/office/powerpoint/2010/main" val="389740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E5C4C4-A3B8-4643-89DE-C6C54F390511}" type="slidenum">
              <a:rPr lang="en-GB" smtClean="0"/>
              <a:t>37</a:t>
            </a:fld>
            <a:endParaRPr lang="en-GB" dirty="0"/>
          </a:p>
        </p:txBody>
      </p:sp>
    </p:spTree>
    <p:extLst>
      <p:ext uri="{BB962C8B-B14F-4D97-AF65-F5344CB8AC3E}">
        <p14:creationId xmlns:p14="http://schemas.microsoft.com/office/powerpoint/2010/main" val="151284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7/11/2025</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7/11/2025</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g object 16"/>
          <p:cNvSpPr/>
          <p:nvPr/>
        </p:nvSpPr>
        <p:spPr>
          <a:xfrm>
            <a:off x="0" y="858011"/>
            <a:ext cx="3785870" cy="5143500"/>
          </a:xfrm>
          <a:custGeom>
            <a:avLst/>
            <a:gdLst/>
            <a:ahLst/>
            <a:cxnLst/>
            <a:rect l="l" t="t" r="r" b="b"/>
            <a:pathLst>
              <a:path w="3785870" h="5143500">
                <a:moveTo>
                  <a:pt x="3785362" y="0"/>
                </a:moveTo>
                <a:lnTo>
                  <a:pt x="0" y="0"/>
                </a:lnTo>
                <a:lnTo>
                  <a:pt x="0" y="5143500"/>
                </a:lnTo>
                <a:lnTo>
                  <a:pt x="3785362" y="5143500"/>
                </a:lnTo>
                <a:lnTo>
                  <a:pt x="3785362" y="0"/>
                </a:lnTo>
                <a:close/>
              </a:path>
            </a:pathLst>
          </a:custGeom>
          <a:solidFill>
            <a:srgbClr val="30859C"/>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000" b="1" i="0">
                <a:solidFill>
                  <a:schemeClr val="bg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7/11/2025</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7/11/2025</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7/11/2025</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1104" y="1269491"/>
            <a:ext cx="8241791" cy="1231900"/>
          </a:xfrm>
          <a:prstGeom prst="rect">
            <a:avLst/>
          </a:prstGeom>
        </p:spPr>
        <p:txBody>
          <a:bodyPr wrap="square" lIns="0" tIns="0" rIns="0" bIns="0">
            <a:spAutoFit/>
          </a:bodyPr>
          <a:lstStyle>
            <a:lvl1pPr>
              <a:defRPr sz="4000" b="1" i="0">
                <a:solidFill>
                  <a:schemeClr val="bg1"/>
                </a:solidFill>
                <a:latin typeface="Carlito"/>
                <a:cs typeface="Carlito"/>
              </a:defRPr>
            </a:lvl1pPr>
          </a:lstStyle>
          <a:p>
            <a:endParaRPr/>
          </a:p>
        </p:txBody>
      </p:sp>
      <p:sp>
        <p:nvSpPr>
          <p:cNvPr id="3" name="Holder 3"/>
          <p:cNvSpPr>
            <a:spLocks noGrp="1"/>
          </p:cNvSpPr>
          <p:nvPr>
            <p:ph type="body" idx="1"/>
          </p:nvPr>
        </p:nvSpPr>
        <p:spPr>
          <a:xfrm>
            <a:off x="519785" y="1165817"/>
            <a:ext cx="8007984" cy="4578985"/>
          </a:xfrm>
          <a:prstGeom prst="rect">
            <a:avLst/>
          </a:prstGeom>
        </p:spPr>
        <p:txBody>
          <a:bodyPr wrap="square" lIns="0" tIns="0" rIns="0" bIns="0">
            <a:spAutoFit/>
          </a:bodyPr>
          <a:lstStyle>
            <a:lvl1pPr>
              <a:defRPr sz="3200" b="0" i="0">
                <a:solidFill>
                  <a:schemeClr val="tx1"/>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7/11/2025</a:t>
            </a:fld>
            <a:endParaRPr lang="en-US" dirty="0"/>
          </a:p>
        </p:txBody>
      </p:sp>
      <p:sp>
        <p:nvSpPr>
          <p:cNvPr id="6" name="Holder 6"/>
          <p:cNvSpPr>
            <a:spLocks noGrp="1"/>
          </p:cNvSpPr>
          <p:nvPr>
            <p:ph type="sldNum" sz="quarter" idx="7"/>
          </p:nvPr>
        </p:nvSpPr>
        <p:spPr>
          <a:xfrm>
            <a:off x="8402701" y="6483197"/>
            <a:ext cx="229870" cy="177800"/>
          </a:xfrm>
          <a:prstGeom prst="rect">
            <a:avLst/>
          </a:prstGeom>
        </p:spPr>
        <p:txBody>
          <a:bodyPr wrap="square" lIns="0" tIns="0" rIns="0" bIns="0">
            <a:spAutoFit/>
          </a:bodyPr>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teachers-standar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el-resources.ucl.ac.uk/index.php/ect" TargetMode="External"/><Relationship Id="rId2" Type="http://schemas.openxmlformats.org/officeDocument/2006/relationships/hyperlink" Target="https://niot.org.uk/programmes/materials-for-school-led-ect-programme-25-26"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funding-and-eligibility-for-ecf-based-training" TargetMode="External"/><Relationship Id="rId2" Type="http://schemas.openxmlformats.org/officeDocument/2006/relationships/hyperlink" Target="https://www.gov.uk/guidance/how-the-early-career-framework-ecf-supports-induction"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forms.office.com/e/GW9GhMC1x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Crowley@cptshn.co.uk" TargetMode="External"/><Relationship Id="rId2" Type="http://schemas.openxmlformats.org/officeDocument/2006/relationships/hyperlink" Target="mailto:hthatcher@cptshn.co.uk" TargetMode="External"/><Relationship Id="rId1" Type="http://schemas.openxmlformats.org/officeDocument/2006/relationships/slideLayout" Target="../slideLayouts/slideLayout2.xml"/><Relationship Id="rId5" Type="http://schemas.openxmlformats.org/officeDocument/2006/relationships/hyperlink" Target="mailto:AB@cptshn.co.uk" TargetMode="External"/><Relationship Id="rId4" Type="http://schemas.openxmlformats.org/officeDocument/2006/relationships/hyperlink" Target="mailto:CentralHR@meridiantrust.co.u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overnment/publications/initial-teacher-training-and-early-career-frame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0945" y="228600"/>
            <a:ext cx="8548255" cy="2090957"/>
          </a:xfrm>
          <a:prstGeom prst="rect">
            <a:avLst/>
          </a:prstGeom>
          <a:solidFill>
            <a:schemeClr val="accent5">
              <a:lumMod val="75000"/>
            </a:schemeClr>
          </a:solidFill>
        </p:spPr>
        <p:txBody>
          <a:bodyPr vert="horz" wrap="square" lIns="0" tIns="13335" rIns="0" bIns="0" rtlCol="0">
            <a:spAutoFit/>
          </a:bodyPr>
          <a:lstStyle/>
          <a:p>
            <a:pPr marL="12700" marR="5080" algn="ctr">
              <a:lnSpc>
                <a:spcPct val="99800"/>
              </a:lnSpc>
              <a:spcBef>
                <a:spcPts val="105"/>
              </a:spcBef>
            </a:pPr>
            <a:r>
              <a:rPr lang="en-US" sz="4500" spc="-25" dirty="0">
                <a:latin typeface="+mj-lt"/>
              </a:rPr>
              <a:t>Induction </a:t>
            </a:r>
            <a:r>
              <a:rPr lang="en-US" sz="4500" spc="-120" dirty="0">
                <a:latin typeface="+mj-lt"/>
              </a:rPr>
              <a:t>Tutor </a:t>
            </a:r>
            <a:r>
              <a:rPr lang="en-US" sz="4500" spc="-5" dirty="0">
                <a:latin typeface="+mj-lt"/>
              </a:rPr>
              <a:t>/ </a:t>
            </a:r>
            <a:r>
              <a:rPr lang="en-US" sz="4500" spc="-25" dirty="0">
                <a:latin typeface="+mj-lt"/>
              </a:rPr>
              <a:t>Lead </a:t>
            </a:r>
            <a:r>
              <a:rPr lang="en-US" sz="4500" spc="-95" dirty="0">
                <a:latin typeface="+mj-lt"/>
              </a:rPr>
              <a:t>Training  </a:t>
            </a:r>
            <a:r>
              <a:rPr lang="en-US" sz="4500" spc="-90" dirty="0">
                <a:latin typeface="+mj-lt"/>
              </a:rPr>
              <a:t>Cambridgeshire  </a:t>
            </a:r>
            <a:r>
              <a:rPr lang="en-US" sz="4500" spc="-65" dirty="0">
                <a:latin typeface="+mj-lt"/>
              </a:rPr>
              <a:t>and  </a:t>
            </a:r>
            <a:r>
              <a:rPr lang="en-US" sz="4500" spc="-100" dirty="0">
                <a:latin typeface="+mj-lt"/>
              </a:rPr>
              <a:t>Peterborough</a:t>
            </a:r>
            <a:r>
              <a:rPr lang="en-US" sz="4500" spc="-225" dirty="0">
                <a:latin typeface="+mj-lt"/>
              </a:rPr>
              <a:t> </a:t>
            </a:r>
            <a:r>
              <a:rPr lang="en-US" sz="4500" spc="-95" dirty="0">
                <a:latin typeface="+mj-lt"/>
              </a:rPr>
              <a:t>Appropriate </a:t>
            </a:r>
            <a:r>
              <a:rPr lang="en-US" sz="4500" spc="-65" dirty="0">
                <a:latin typeface="+mj-lt"/>
              </a:rPr>
              <a:t>Body</a:t>
            </a:r>
            <a:r>
              <a:rPr lang="en-US" sz="4500" spc="-204" dirty="0">
                <a:latin typeface="+mj-lt"/>
              </a:rPr>
              <a:t> </a:t>
            </a:r>
            <a:r>
              <a:rPr lang="en-US" sz="4500" spc="-75" dirty="0">
                <a:latin typeface="+mj-lt"/>
              </a:rPr>
              <a:t>Service</a:t>
            </a:r>
          </a:p>
        </p:txBody>
      </p:sp>
      <p:sp>
        <p:nvSpPr>
          <p:cNvPr id="2" name="TextBox 1">
            <a:extLst>
              <a:ext uri="{FF2B5EF4-FFF2-40B4-BE49-F238E27FC236}">
                <a16:creationId xmlns:a16="http://schemas.microsoft.com/office/drawing/2014/main" id="{CEBDF36F-0228-011E-ADDC-C1E28E661C3A}"/>
              </a:ext>
            </a:extLst>
          </p:cNvPr>
          <p:cNvSpPr txBox="1"/>
          <p:nvPr/>
        </p:nvSpPr>
        <p:spPr>
          <a:xfrm>
            <a:off x="1447800" y="2971800"/>
            <a:ext cx="6553200" cy="1354217"/>
          </a:xfrm>
          <a:prstGeom prst="rect">
            <a:avLst/>
          </a:prstGeom>
          <a:solidFill>
            <a:schemeClr val="accent3">
              <a:lumMod val="40000"/>
              <a:lumOff val="60000"/>
            </a:schemeClr>
          </a:solidFill>
        </p:spPr>
        <p:txBody>
          <a:bodyPr wrap="square" rtlCol="0">
            <a:spAutoFit/>
          </a:bodyPr>
          <a:lstStyle/>
          <a:p>
            <a:pPr algn="ctr"/>
            <a:r>
              <a:rPr lang="en-GB" sz="5400" dirty="0"/>
              <a:t>Helen Thatcher</a:t>
            </a:r>
          </a:p>
          <a:p>
            <a:pPr algn="ctr"/>
            <a:r>
              <a:rPr lang="en-GB" sz="2800" dirty="0"/>
              <a:t>Cambridgeshire and Peterborough AB Lead</a:t>
            </a:r>
          </a:p>
        </p:txBody>
      </p:sp>
    </p:spTree>
  </p:cSld>
  <p:clrMapOvr>
    <a:masterClrMapping/>
  </p:clrMapOvr>
  <mc:AlternateContent xmlns:mc="http://schemas.openxmlformats.org/markup-compatibility/2006" xmlns:p14="http://schemas.microsoft.com/office/powerpoint/2010/main">
    <mc:Choice Requires="p14">
      <p:transition spd="slow" p14:dur="2000" advTm="11776"/>
    </mc:Choice>
    <mc:Fallback xmlns="">
      <p:transition spd="slow" advTm="117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1027" y="1362851"/>
            <a:ext cx="8207415" cy="2086469"/>
          </a:xfrm>
          <a:prstGeom prst="rect">
            <a:avLst/>
          </a:prstGeom>
          <a:solidFill>
            <a:schemeClr val="accent3">
              <a:lumMod val="20000"/>
              <a:lumOff val="80000"/>
            </a:schemeClr>
          </a:solidFill>
          <a:ln w="53975" cmpd="thickThin">
            <a:solidFill>
              <a:schemeClr val="accent3">
                <a:lumMod val="75000"/>
              </a:schemeClr>
            </a:solidFill>
          </a:ln>
        </p:spPr>
        <p:txBody>
          <a:bodyPr vert="horz" wrap="square" lIns="0" tIns="115570" rIns="0" bIns="0" rtlCol="0">
            <a:spAutoFit/>
          </a:bodyPr>
          <a:lstStyle/>
          <a:p>
            <a:pPr marL="469900" lvl="1">
              <a:spcBef>
                <a:spcPts val="910"/>
              </a:spcBef>
              <a:tabLst>
                <a:tab pos="354965" algn="l"/>
                <a:tab pos="355600" algn="l"/>
              </a:tabLst>
            </a:pPr>
            <a:r>
              <a:rPr lang="en-GB" sz="3200" spc="-10" dirty="0">
                <a:cs typeface="Carlito"/>
              </a:rPr>
              <a:t>It is a </a:t>
            </a:r>
            <a:r>
              <a:rPr sz="3200" spc="-10" dirty="0">
                <a:cs typeface="Carlito"/>
              </a:rPr>
              <a:t>time-consuming</a:t>
            </a:r>
            <a:r>
              <a:rPr lang="en-GB" sz="3200" spc="-10" dirty="0">
                <a:cs typeface="Carlito"/>
              </a:rPr>
              <a:t> and </a:t>
            </a:r>
            <a:r>
              <a:rPr sz="3200" spc="-15" dirty="0">
                <a:cs typeface="Carlito"/>
              </a:rPr>
              <a:t>significant</a:t>
            </a:r>
            <a:r>
              <a:rPr sz="3200" spc="20" dirty="0">
                <a:cs typeface="Carlito"/>
              </a:rPr>
              <a:t> </a:t>
            </a:r>
            <a:r>
              <a:rPr sz="3200" spc="-15" dirty="0">
                <a:cs typeface="Carlito"/>
              </a:rPr>
              <a:t>commitment</a:t>
            </a:r>
            <a:r>
              <a:rPr lang="en-GB" sz="3200" spc="-15" dirty="0">
                <a:cs typeface="Carlito"/>
              </a:rPr>
              <a:t> </a:t>
            </a:r>
            <a:r>
              <a:rPr sz="3200" b="1" i="1" dirty="0">
                <a:cs typeface="Carlito"/>
              </a:rPr>
              <a:t>BUT</a:t>
            </a:r>
            <a:r>
              <a:rPr sz="3200" i="1" dirty="0">
                <a:cs typeface="Carlito"/>
              </a:rPr>
              <a:t>…</a:t>
            </a:r>
            <a:r>
              <a:rPr lang="en-GB" sz="3200" i="1" dirty="0">
                <a:cs typeface="Carlito"/>
              </a:rPr>
              <a:t> </a:t>
            </a:r>
            <a:r>
              <a:rPr lang="en-GB" sz="3200" spc="-30" dirty="0">
                <a:cs typeface="Carlito"/>
              </a:rPr>
              <a:t>It has a </a:t>
            </a:r>
            <a:r>
              <a:rPr sz="3200" u="sng" spc="-30" dirty="0">
                <a:cs typeface="Carlito"/>
              </a:rPr>
              <a:t>VERY </a:t>
            </a:r>
            <a:r>
              <a:rPr sz="3200" u="sng" spc="-5" dirty="0">
                <a:cs typeface="Carlito"/>
              </a:rPr>
              <a:t>POSITIVE</a:t>
            </a:r>
            <a:r>
              <a:rPr sz="3200" u="sng" spc="-40" dirty="0">
                <a:cs typeface="Carlito"/>
              </a:rPr>
              <a:t> </a:t>
            </a:r>
            <a:r>
              <a:rPr sz="3200" u="sng" spc="-95" dirty="0">
                <a:cs typeface="Carlito"/>
              </a:rPr>
              <a:t>IMPACT</a:t>
            </a:r>
            <a:r>
              <a:rPr lang="en-GB" sz="3200" spc="-95" dirty="0">
                <a:cs typeface="Carlito"/>
              </a:rPr>
              <a:t> with </a:t>
            </a:r>
            <a:r>
              <a:rPr sz="3200" spc="-5" dirty="0">
                <a:cs typeface="Carlito"/>
              </a:rPr>
              <a:t>long </a:t>
            </a:r>
            <a:r>
              <a:rPr sz="3200" spc="-20" dirty="0">
                <a:cs typeface="Carlito"/>
              </a:rPr>
              <a:t>term </a:t>
            </a:r>
            <a:r>
              <a:rPr sz="3200" spc="-15" dirty="0">
                <a:cs typeface="Carlito"/>
              </a:rPr>
              <a:t>benefit </a:t>
            </a:r>
            <a:r>
              <a:rPr sz="3200" spc="-45" dirty="0">
                <a:cs typeface="Carlito"/>
              </a:rPr>
              <a:t>to </a:t>
            </a:r>
            <a:r>
              <a:rPr sz="3200" dirty="0">
                <a:cs typeface="Carlito"/>
              </a:rPr>
              <a:t>the </a:t>
            </a:r>
            <a:r>
              <a:rPr sz="3200" spc="-180" dirty="0">
                <a:cs typeface="Carlito"/>
              </a:rPr>
              <a:t>ECT,</a:t>
            </a:r>
            <a:r>
              <a:rPr lang="en-GB" sz="3200" spc="-180" dirty="0">
                <a:cs typeface="Carlito"/>
              </a:rPr>
              <a:t> and the</a:t>
            </a:r>
            <a:r>
              <a:rPr sz="3200" spc="-180" dirty="0">
                <a:cs typeface="Carlito"/>
              </a:rPr>
              <a:t> </a:t>
            </a:r>
            <a:r>
              <a:rPr sz="3200" spc="-15" dirty="0">
                <a:cs typeface="Carlito"/>
              </a:rPr>
              <a:t>children </a:t>
            </a:r>
            <a:r>
              <a:rPr sz="3200" spc="-5" dirty="0">
                <a:cs typeface="Carlito"/>
              </a:rPr>
              <a:t>in </a:t>
            </a:r>
            <a:r>
              <a:rPr sz="3200" spc="-25" dirty="0">
                <a:cs typeface="Carlito"/>
              </a:rPr>
              <a:t>your  </a:t>
            </a:r>
            <a:r>
              <a:rPr sz="3200" spc="-5" dirty="0">
                <a:cs typeface="Carlito"/>
              </a:rPr>
              <a:t>school</a:t>
            </a:r>
            <a:endParaRPr sz="3200" dirty="0">
              <a:cs typeface="Carlito"/>
            </a:endParaRPr>
          </a:p>
        </p:txBody>
      </p:sp>
      <p:sp>
        <p:nvSpPr>
          <p:cNvPr id="8" name="object 2">
            <a:extLst>
              <a:ext uri="{FF2B5EF4-FFF2-40B4-BE49-F238E27FC236}">
                <a16:creationId xmlns:a16="http://schemas.microsoft.com/office/drawing/2014/main" id="{CDC55E79-FE29-7621-78A1-44C3E523DCA3}"/>
              </a:ext>
            </a:extLst>
          </p:cNvPr>
          <p:cNvSpPr txBox="1">
            <a:spLocks/>
          </p:cNvSpPr>
          <p:nvPr/>
        </p:nvSpPr>
        <p:spPr>
          <a:xfrm>
            <a:off x="446107" y="381000"/>
            <a:ext cx="8229600" cy="830997"/>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60325" algn="ctr"/>
            <a:r>
              <a:rPr lang="en-GB" sz="5400" kern="0" spc="-70" dirty="0">
                <a:latin typeface="+mj-lt"/>
              </a:rPr>
              <a:t>Why does it matter?</a:t>
            </a:r>
            <a:endParaRPr lang="en-GB" sz="5400" kern="0" spc="-75" dirty="0">
              <a:latin typeface="+mj-lt"/>
            </a:endParaRPr>
          </a:p>
        </p:txBody>
      </p:sp>
      <p:pic>
        <p:nvPicPr>
          <p:cNvPr id="1028" name="Picture 4" descr="Fully Magnetic Red L Plates 2 Pack, Extra Strong Stick On for New ...">
            <a:extLst>
              <a:ext uri="{FF2B5EF4-FFF2-40B4-BE49-F238E27FC236}">
                <a16:creationId xmlns:a16="http://schemas.microsoft.com/office/drawing/2014/main" id="{B475E407-E27E-E78A-271A-022AC52AFF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05" t="14445" r="11305" b="15555"/>
          <a:stretch/>
        </p:blipFill>
        <p:spPr bwMode="auto">
          <a:xfrm>
            <a:off x="441027" y="4107181"/>
            <a:ext cx="3124199" cy="2400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20B031-759B-4A43-2FF1-57EF3619AEAC}"/>
              </a:ext>
            </a:extLst>
          </p:cNvPr>
          <p:cNvSpPr txBox="1"/>
          <p:nvPr/>
        </p:nvSpPr>
        <p:spPr>
          <a:xfrm>
            <a:off x="461347" y="3962400"/>
            <a:ext cx="4572000" cy="923330"/>
          </a:xfrm>
          <a:prstGeom prst="rect">
            <a:avLst/>
          </a:prstGeom>
          <a:noFill/>
        </p:spPr>
        <p:txBody>
          <a:bodyPr wrap="square">
            <a:spAutoFit/>
          </a:bodyPr>
          <a:lstStyle/>
          <a:p>
            <a:r>
              <a:rPr lang="en-GB" sz="5400" spc="-15" dirty="0"/>
              <a:t>ITT</a:t>
            </a:r>
            <a:endParaRPr lang="en-GB" sz="5400" dirty="0"/>
          </a:p>
        </p:txBody>
      </p:sp>
      <p:pic>
        <p:nvPicPr>
          <p:cNvPr id="6" name="Picture 5">
            <a:extLst>
              <a:ext uri="{FF2B5EF4-FFF2-40B4-BE49-F238E27FC236}">
                <a16:creationId xmlns:a16="http://schemas.microsoft.com/office/drawing/2014/main" id="{ACDC9750-A5EF-9851-D741-FB80D4FF1DAF}"/>
              </a:ext>
            </a:extLst>
          </p:cNvPr>
          <p:cNvPicPr>
            <a:picLocks noChangeAspect="1"/>
          </p:cNvPicPr>
          <p:nvPr/>
        </p:nvPicPr>
        <p:blipFill rotWithShape="1">
          <a:blip r:embed="rId4"/>
          <a:srcRect l="1" r="2098"/>
          <a:stretch/>
        </p:blipFill>
        <p:spPr>
          <a:xfrm>
            <a:off x="4114801" y="3810000"/>
            <a:ext cx="2590800" cy="2773335"/>
          </a:xfrm>
          <a:prstGeom prst="rect">
            <a:avLst/>
          </a:prstGeom>
        </p:spPr>
      </p:pic>
      <p:sp>
        <p:nvSpPr>
          <p:cNvPr id="7" name="TextBox 6">
            <a:extLst>
              <a:ext uri="{FF2B5EF4-FFF2-40B4-BE49-F238E27FC236}">
                <a16:creationId xmlns:a16="http://schemas.microsoft.com/office/drawing/2014/main" id="{0DF46E3F-A644-A692-BFA9-45007DDA55B3}"/>
              </a:ext>
            </a:extLst>
          </p:cNvPr>
          <p:cNvSpPr txBox="1"/>
          <p:nvPr/>
        </p:nvSpPr>
        <p:spPr>
          <a:xfrm>
            <a:off x="6019800" y="3962400"/>
            <a:ext cx="4572000" cy="923330"/>
          </a:xfrm>
          <a:prstGeom prst="rect">
            <a:avLst/>
          </a:prstGeom>
          <a:noFill/>
        </p:spPr>
        <p:txBody>
          <a:bodyPr wrap="square">
            <a:spAutoFit/>
          </a:bodyPr>
          <a:lstStyle/>
          <a:p>
            <a:r>
              <a:rPr lang="en-GB" sz="5400" spc="-15" dirty="0"/>
              <a:t>ECT</a:t>
            </a:r>
            <a:endParaRPr lang="en-GB" sz="5400" dirty="0"/>
          </a:p>
        </p:txBody>
      </p:sp>
    </p:spTree>
  </p:cSld>
  <p:clrMapOvr>
    <a:masterClrMapping/>
  </p:clrMapOvr>
  <mc:AlternateContent xmlns:mc="http://schemas.openxmlformats.org/markup-compatibility/2006" xmlns:p14="http://schemas.microsoft.com/office/powerpoint/2010/main">
    <mc:Choice Requires="p14">
      <p:transition spd="slow" p14:dur="2000" advTm="18711"/>
    </mc:Choice>
    <mc:Fallback xmlns="">
      <p:transition spd="slow" advTm="1871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A6B6-8AC6-BBC1-C0F9-2E5AFF0B2BED}"/>
              </a:ext>
            </a:extLst>
          </p:cNvPr>
          <p:cNvSpPr>
            <a:spLocks noGrp="1"/>
          </p:cNvSpPr>
          <p:nvPr>
            <p:ph type="title"/>
          </p:nvPr>
        </p:nvSpPr>
        <p:spPr>
          <a:xfrm>
            <a:off x="609598" y="1459230"/>
            <a:ext cx="8241791" cy="3939540"/>
          </a:xfrm>
          <a:solidFill>
            <a:schemeClr val="accent3">
              <a:lumMod val="20000"/>
              <a:lumOff val="80000"/>
            </a:schemeClr>
          </a:solidFill>
          <a:ln>
            <a:solidFill>
              <a:schemeClr val="tx1"/>
            </a:solidFill>
          </a:ln>
        </p:spPr>
        <p:txBody>
          <a:bodyPr/>
          <a:lstStyle/>
          <a:p>
            <a:pPr algn="ctr"/>
            <a:r>
              <a:rPr lang="en-GB" sz="3200" b="0" dirty="0">
                <a:solidFill>
                  <a:schemeClr val="tx1"/>
                </a:solidFill>
                <a:latin typeface="+mj-lt"/>
              </a:rPr>
              <a:t>The best schools make training a priority.</a:t>
            </a:r>
            <a:br>
              <a:rPr lang="en-GB" sz="3200" b="0" dirty="0">
                <a:solidFill>
                  <a:schemeClr val="tx1"/>
                </a:solidFill>
                <a:latin typeface="+mj-lt"/>
              </a:rPr>
            </a:br>
            <a:br>
              <a:rPr lang="en-GB" sz="1800" b="0" dirty="0">
                <a:solidFill>
                  <a:schemeClr val="tx1"/>
                </a:solidFill>
                <a:latin typeface="+mj-lt"/>
              </a:rPr>
            </a:br>
            <a:r>
              <a:rPr lang="en-GB" sz="3200" b="0" dirty="0">
                <a:solidFill>
                  <a:schemeClr val="tx1"/>
                </a:solidFill>
                <a:latin typeface="+mj-lt"/>
              </a:rPr>
              <a:t>When the ECTs feel valued, able to make mistakes and can ask for help they make the best progress and learn.</a:t>
            </a:r>
            <a:br>
              <a:rPr lang="en-GB" sz="3200" b="0" dirty="0">
                <a:solidFill>
                  <a:schemeClr val="tx1"/>
                </a:solidFill>
                <a:latin typeface="+mj-lt"/>
              </a:rPr>
            </a:br>
            <a:br>
              <a:rPr lang="en-GB" sz="1400" b="0" dirty="0">
                <a:solidFill>
                  <a:schemeClr val="tx1"/>
                </a:solidFill>
                <a:latin typeface="+mj-lt"/>
              </a:rPr>
            </a:br>
            <a:r>
              <a:rPr lang="en-GB" sz="3200" kern="0" dirty="0">
                <a:solidFill>
                  <a:schemeClr val="tx1"/>
                </a:solidFill>
                <a:latin typeface="+mj-lt"/>
              </a:rPr>
              <a:t>There is value in the ECT Induction programme when done properly, it’s not a tick box exercise, don’t rush through it!</a:t>
            </a:r>
            <a:endParaRPr lang="en-GB" sz="3600" dirty="0">
              <a:solidFill>
                <a:schemeClr val="tx1"/>
              </a:solidFill>
              <a:latin typeface="+mj-lt"/>
            </a:endParaRPr>
          </a:p>
        </p:txBody>
      </p:sp>
      <p:sp>
        <p:nvSpPr>
          <p:cNvPr id="4" name="TextBox 3">
            <a:extLst>
              <a:ext uri="{FF2B5EF4-FFF2-40B4-BE49-F238E27FC236}">
                <a16:creationId xmlns:a16="http://schemas.microsoft.com/office/drawing/2014/main" id="{E84BC7D8-975B-2914-7E8C-D198E3DF4EE6}"/>
              </a:ext>
            </a:extLst>
          </p:cNvPr>
          <p:cNvSpPr txBox="1"/>
          <p:nvPr/>
        </p:nvSpPr>
        <p:spPr>
          <a:xfrm>
            <a:off x="609599" y="457200"/>
            <a:ext cx="8241791" cy="707886"/>
          </a:xfrm>
          <a:prstGeom prst="rect">
            <a:avLst/>
          </a:prstGeom>
          <a:solidFill>
            <a:schemeClr val="accent5">
              <a:lumMod val="75000"/>
            </a:schemeClr>
          </a:solidFill>
        </p:spPr>
        <p:txBody>
          <a:bodyPr wrap="square">
            <a:spAutoFit/>
          </a:bodyPr>
          <a:lstStyle/>
          <a:p>
            <a:pPr algn="ctr"/>
            <a:r>
              <a:rPr lang="en-GB" sz="4000" b="1" dirty="0">
                <a:solidFill>
                  <a:schemeClr val="bg1"/>
                </a:solidFill>
              </a:rPr>
              <a:t>What have QA visits have shown:</a:t>
            </a:r>
          </a:p>
        </p:txBody>
      </p:sp>
    </p:spTree>
    <p:extLst>
      <p:ext uri="{BB962C8B-B14F-4D97-AF65-F5344CB8AC3E}">
        <p14:creationId xmlns:p14="http://schemas.microsoft.com/office/powerpoint/2010/main" val="105702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434085-3760-4F08-3703-27087382CB26}"/>
              </a:ext>
            </a:extLst>
          </p:cNvPr>
          <p:cNvPicPr>
            <a:picLocks noChangeAspect="1"/>
          </p:cNvPicPr>
          <p:nvPr/>
        </p:nvPicPr>
        <p:blipFill>
          <a:blip r:embed="rId3"/>
          <a:stretch>
            <a:fillRect/>
          </a:stretch>
        </p:blipFill>
        <p:spPr>
          <a:xfrm>
            <a:off x="6019800" y="4590936"/>
            <a:ext cx="3126828" cy="2267064"/>
          </a:xfrm>
          <a:prstGeom prst="rect">
            <a:avLst/>
          </a:prstGeom>
        </p:spPr>
      </p:pic>
      <p:pic>
        <p:nvPicPr>
          <p:cNvPr id="3" name="Picture 2">
            <a:extLst>
              <a:ext uri="{FF2B5EF4-FFF2-40B4-BE49-F238E27FC236}">
                <a16:creationId xmlns:a16="http://schemas.microsoft.com/office/drawing/2014/main" id="{67A83787-FD25-CE4E-5C43-DEF1C48A9A5C}"/>
              </a:ext>
            </a:extLst>
          </p:cNvPr>
          <p:cNvPicPr>
            <a:picLocks noChangeAspect="1"/>
          </p:cNvPicPr>
          <p:nvPr/>
        </p:nvPicPr>
        <p:blipFill>
          <a:blip r:embed="rId4"/>
          <a:srcRect t="8937"/>
          <a:stretch/>
        </p:blipFill>
        <p:spPr>
          <a:xfrm>
            <a:off x="2514600" y="47321"/>
            <a:ext cx="3886200" cy="1195205"/>
          </a:xfrm>
          <a:prstGeom prst="rect">
            <a:avLst/>
          </a:prstGeom>
        </p:spPr>
      </p:pic>
      <p:pic>
        <p:nvPicPr>
          <p:cNvPr id="7" name="Picture 6">
            <a:extLst>
              <a:ext uri="{FF2B5EF4-FFF2-40B4-BE49-F238E27FC236}">
                <a16:creationId xmlns:a16="http://schemas.microsoft.com/office/drawing/2014/main" id="{10DFC600-8D82-E15A-27AC-7F8F15DBD8CE}"/>
              </a:ext>
            </a:extLst>
          </p:cNvPr>
          <p:cNvPicPr>
            <a:picLocks noChangeAspect="1"/>
          </p:cNvPicPr>
          <p:nvPr/>
        </p:nvPicPr>
        <p:blipFill>
          <a:blip r:embed="rId5"/>
          <a:stretch>
            <a:fillRect/>
          </a:stretch>
        </p:blipFill>
        <p:spPr>
          <a:xfrm>
            <a:off x="1104900" y="1228492"/>
            <a:ext cx="6934200" cy="3376479"/>
          </a:xfrm>
          <a:prstGeom prst="rect">
            <a:avLst/>
          </a:prstGeom>
        </p:spPr>
      </p:pic>
      <p:pic>
        <p:nvPicPr>
          <p:cNvPr id="11" name="Picture 10">
            <a:extLst>
              <a:ext uri="{FF2B5EF4-FFF2-40B4-BE49-F238E27FC236}">
                <a16:creationId xmlns:a16="http://schemas.microsoft.com/office/drawing/2014/main" id="{801E33F4-2C81-6AD4-64B6-9C84FBE88FF2}"/>
              </a:ext>
            </a:extLst>
          </p:cNvPr>
          <p:cNvPicPr>
            <a:picLocks noChangeAspect="1"/>
          </p:cNvPicPr>
          <p:nvPr/>
        </p:nvPicPr>
        <p:blipFill>
          <a:blip r:embed="rId6"/>
          <a:srcRect t="2304" b="1"/>
          <a:stretch/>
        </p:blipFill>
        <p:spPr>
          <a:xfrm>
            <a:off x="1104900" y="4604969"/>
            <a:ext cx="7124700" cy="2205709"/>
          </a:xfrm>
          <a:prstGeom prst="rect">
            <a:avLst/>
          </a:prstGeom>
        </p:spPr>
      </p:pic>
    </p:spTree>
    <p:extLst>
      <p:ext uri="{BB962C8B-B14F-4D97-AF65-F5344CB8AC3E}">
        <p14:creationId xmlns:p14="http://schemas.microsoft.com/office/powerpoint/2010/main" val="58534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0C7C9-A9C4-04DF-8737-FE7C34BBAE8C}"/>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8FE16EF-C745-A3F2-5683-3D4494935FC0}"/>
              </a:ext>
            </a:extLst>
          </p:cNvPr>
          <p:cNvSpPr txBox="1"/>
          <p:nvPr/>
        </p:nvSpPr>
        <p:spPr>
          <a:xfrm>
            <a:off x="285750" y="990600"/>
            <a:ext cx="8572500" cy="3009798"/>
          </a:xfrm>
          <a:prstGeom prst="rect">
            <a:avLst/>
          </a:prstGeom>
          <a:solidFill>
            <a:schemeClr val="accent3">
              <a:lumMod val="20000"/>
              <a:lumOff val="80000"/>
            </a:schemeClr>
          </a:solidFill>
          <a:ln>
            <a:solidFill>
              <a:schemeClr val="tx1"/>
            </a:solidFill>
          </a:ln>
        </p:spPr>
        <p:txBody>
          <a:bodyPr vert="horz" wrap="square" lIns="0" tIns="77470" rIns="0" bIns="0" rtlCol="0">
            <a:spAutoFit/>
          </a:bodyPr>
          <a:lstStyle/>
          <a:p>
            <a:pPr marL="241300" indent="-228600">
              <a:spcBef>
                <a:spcPts val="610"/>
              </a:spcBef>
              <a:buFont typeface="Arial"/>
              <a:buChar char="•"/>
              <a:tabLst>
                <a:tab pos="240665" algn="l"/>
                <a:tab pos="241300" algn="l"/>
              </a:tabLst>
            </a:pPr>
            <a:r>
              <a:rPr lang="en-GB" sz="2000" spc="-5" dirty="0">
                <a:latin typeface="+mj-lt"/>
                <a:cs typeface="Carlito"/>
              </a:rPr>
              <a:t>10</a:t>
            </a:r>
            <a:r>
              <a:rPr sz="2000" spc="-5" dirty="0">
                <a:latin typeface="+mj-lt"/>
                <a:cs typeface="Carlito"/>
              </a:rPr>
              <a:t>% </a:t>
            </a:r>
            <a:r>
              <a:rPr sz="2000" spc="-25" dirty="0">
                <a:latin typeface="+mj-lt"/>
                <a:cs typeface="Carlito"/>
              </a:rPr>
              <a:t>ECT </a:t>
            </a:r>
            <a:r>
              <a:rPr sz="2000" spc="-20" dirty="0">
                <a:latin typeface="+mj-lt"/>
                <a:cs typeface="Carlito"/>
              </a:rPr>
              <a:t>release </a:t>
            </a:r>
            <a:r>
              <a:rPr sz="2000" spc="-5" dirty="0">
                <a:latin typeface="+mj-lt"/>
                <a:cs typeface="Carlito"/>
              </a:rPr>
              <a:t>time (in addition </a:t>
            </a:r>
            <a:r>
              <a:rPr sz="2000" spc="-30" dirty="0">
                <a:latin typeface="+mj-lt"/>
                <a:cs typeface="Carlito"/>
              </a:rPr>
              <a:t>to </a:t>
            </a:r>
            <a:r>
              <a:rPr sz="2000" spc="-10" dirty="0">
                <a:latin typeface="+mj-lt"/>
                <a:cs typeface="Carlito"/>
              </a:rPr>
              <a:t>10%</a:t>
            </a:r>
            <a:r>
              <a:rPr sz="2000" spc="25" dirty="0">
                <a:latin typeface="+mj-lt"/>
                <a:cs typeface="Carlito"/>
              </a:rPr>
              <a:t> </a:t>
            </a:r>
            <a:r>
              <a:rPr sz="2000" spc="-105" dirty="0">
                <a:latin typeface="+mj-lt"/>
                <a:cs typeface="Carlito"/>
              </a:rPr>
              <a:t>PPA)</a:t>
            </a:r>
            <a:endParaRPr sz="2000" dirty="0">
              <a:latin typeface="+mj-lt"/>
              <a:cs typeface="Carlito"/>
            </a:endParaRPr>
          </a:p>
          <a:p>
            <a:pPr marL="241300" indent="-228600">
              <a:spcBef>
                <a:spcPts val="505"/>
              </a:spcBef>
              <a:buFont typeface="Arial"/>
              <a:buChar char="•"/>
              <a:tabLst>
                <a:tab pos="240665" algn="l"/>
                <a:tab pos="241300" algn="l"/>
              </a:tabLst>
            </a:pPr>
            <a:r>
              <a:rPr sz="2000" spc="-30" dirty="0">
                <a:latin typeface="+mj-lt"/>
                <a:cs typeface="Carlito"/>
              </a:rPr>
              <a:t>Mentor </a:t>
            </a:r>
            <a:r>
              <a:rPr sz="2000" spc="-15" dirty="0">
                <a:latin typeface="+mj-lt"/>
                <a:cs typeface="Carlito"/>
              </a:rPr>
              <a:t>meeting </a:t>
            </a:r>
            <a:r>
              <a:rPr sz="2000" spc="-5" dirty="0">
                <a:latin typeface="+mj-lt"/>
                <a:cs typeface="Carlito"/>
              </a:rPr>
              <a:t>once per</a:t>
            </a:r>
            <a:r>
              <a:rPr sz="2000" spc="65" dirty="0">
                <a:latin typeface="+mj-lt"/>
                <a:cs typeface="Carlito"/>
              </a:rPr>
              <a:t> </a:t>
            </a:r>
            <a:r>
              <a:rPr lang="en-GB" sz="2000" spc="-25" dirty="0">
                <a:latin typeface="+mj-lt"/>
                <a:cs typeface="Carlito"/>
              </a:rPr>
              <a:t>week</a:t>
            </a:r>
            <a:endParaRPr sz="2000" dirty="0">
              <a:latin typeface="+mj-lt"/>
              <a:cs typeface="Carlito"/>
            </a:endParaRPr>
          </a:p>
          <a:p>
            <a:pPr marL="241300" indent="-228600">
              <a:spcBef>
                <a:spcPts val="480"/>
              </a:spcBef>
              <a:buFont typeface="Arial"/>
              <a:buChar char="•"/>
              <a:tabLst>
                <a:tab pos="240665" algn="l"/>
                <a:tab pos="241300" algn="l"/>
              </a:tabLst>
            </a:pPr>
            <a:r>
              <a:rPr sz="2000" spc="-15" dirty="0">
                <a:latin typeface="+mj-lt"/>
                <a:cs typeface="Carlito"/>
              </a:rPr>
              <a:t>Lesson </a:t>
            </a:r>
            <a:r>
              <a:rPr sz="2000" spc="-20" dirty="0">
                <a:latin typeface="+mj-lt"/>
                <a:cs typeface="Carlito"/>
              </a:rPr>
              <a:t>observation </a:t>
            </a:r>
            <a:r>
              <a:rPr sz="2000" spc="-15" dirty="0">
                <a:latin typeface="+mj-lt"/>
                <a:cs typeface="Carlito"/>
              </a:rPr>
              <a:t>once </a:t>
            </a:r>
            <a:r>
              <a:rPr sz="2000" dirty="0">
                <a:latin typeface="+mj-lt"/>
                <a:cs typeface="Carlito"/>
              </a:rPr>
              <a:t>a </a:t>
            </a:r>
            <a:r>
              <a:rPr sz="2000" spc="-15" dirty="0">
                <a:latin typeface="+mj-lt"/>
                <a:cs typeface="Carlito"/>
              </a:rPr>
              <a:t>half</a:t>
            </a:r>
            <a:r>
              <a:rPr sz="2000" spc="30" dirty="0">
                <a:latin typeface="+mj-lt"/>
                <a:cs typeface="Carlito"/>
              </a:rPr>
              <a:t> </a:t>
            </a:r>
            <a:r>
              <a:rPr sz="2000" spc="-20" dirty="0">
                <a:latin typeface="+mj-lt"/>
                <a:cs typeface="Carlito"/>
              </a:rPr>
              <a:t>term</a:t>
            </a:r>
            <a:r>
              <a:rPr lang="en-GB" sz="2000" spc="-20" dirty="0">
                <a:latin typeface="+mj-lt"/>
                <a:cs typeface="Carlito"/>
              </a:rPr>
              <a:t> (and additional drop ins from mentors)</a:t>
            </a:r>
            <a:endParaRPr sz="2000" dirty="0">
              <a:latin typeface="+mj-lt"/>
              <a:cs typeface="Carlito"/>
            </a:endParaRPr>
          </a:p>
          <a:p>
            <a:pPr marL="241300" indent="-228600">
              <a:spcBef>
                <a:spcPts val="515"/>
              </a:spcBef>
              <a:buFont typeface="Arial"/>
              <a:buChar char="•"/>
              <a:tabLst>
                <a:tab pos="240665" algn="l"/>
                <a:tab pos="241300" algn="l"/>
              </a:tabLst>
            </a:pPr>
            <a:r>
              <a:rPr sz="2000" spc="-5" dirty="0">
                <a:latin typeface="+mj-lt"/>
                <a:cs typeface="Carlito"/>
              </a:rPr>
              <a:t>Induction </a:t>
            </a:r>
            <a:r>
              <a:rPr sz="2000" spc="-70" dirty="0">
                <a:latin typeface="+mj-lt"/>
                <a:cs typeface="Carlito"/>
              </a:rPr>
              <a:t>Tutor </a:t>
            </a:r>
            <a:r>
              <a:rPr sz="2000" spc="-30" dirty="0">
                <a:latin typeface="+mj-lt"/>
                <a:cs typeface="Carlito"/>
              </a:rPr>
              <a:t>progress review </a:t>
            </a:r>
            <a:r>
              <a:rPr sz="2000" spc="-25" dirty="0">
                <a:latin typeface="+mj-lt"/>
                <a:cs typeface="Carlito"/>
              </a:rPr>
              <a:t>every</a:t>
            </a:r>
            <a:r>
              <a:rPr sz="2000" spc="225" dirty="0">
                <a:latin typeface="+mj-lt"/>
                <a:cs typeface="Carlito"/>
              </a:rPr>
              <a:t> </a:t>
            </a:r>
            <a:r>
              <a:rPr sz="2000" spc="-25" dirty="0">
                <a:latin typeface="+mj-lt"/>
                <a:cs typeface="Carlito"/>
              </a:rPr>
              <a:t>term</a:t>
            </a:r>
            <a:endParaRPr sz="2000" dirty="0">
              <a:latin typeface="+mj-lt"/>
              <a:cs typeface="Carlito"/>
            </a:endParaRPr>
          </a:p>
          <a:p>
            <a:pPr marL="241300" marR="5080" indent="-228600">
              <a:lnSpc>
                <a:spcPct val="79500"/>
              </a:lnSpc>
              <a:spcBef>
                <a:spcPts val="1035"/>
              </a:spcBef>
              <a:buFont typeface="Arial"/>
              <a:buChar char="•"/>
              <a:tabLst>
                <a:tab pos="240665" algn="l"/>
                <a:tab pos="241300" algn="l"/>
              </a:tabLst>
            </a:pPr>
            <a:r>
              <a:rPr sz="2000" spc="-5" dirty="0">
                <a:latin typeface="+mj-lt"/>
                <a:cs typeface="Carlito"/>
              </a:rPr>
              <a:t>Induction </a:t>
            </a:r>
            <a:r>
              <a:rPr sz="2000" spc="-70" dirty="0">
                <a:latin typeface="+mj-lt"/>
                <a:cs typeface="Carlito"/>
              </a:rPr>
              <a:t>Tutor </a:t>
            </a:r>
            <a:r>
              <a:rPr sz="2000" spc="-10" dirty="0">
                <a:latin typeface="+mj-lt"/>
                <a:cs typeface="Carlito"/>
              </a:rPr>
              <a:t>meets </a:t>
            </a:r>
            <a:r>
              <a:rPr sz="2000" spc="-5" dirty="0">
                <a:latin typeface="+mj-lt"/>
                <a:cs typeface="Carlito"/>
              </a:rPr>
              <a:t>with </a:t>
            </a:r>
            <a:r>
              <a:rPr sz="2000" spc="-25" dirty="0">
                <a:latin typeface="+mj-lt"/>
                <a:cs typeface="Carlito"/>
              </a:rPr>
              <a:t>ECT at start</a:t>
            </a:r>
            <a:r>
              <a:rPr sz="2000" dirty="0">
                <a:latin typeface="+mj-lt"/>
                <a:cs typeface="Carlito"/>
              </a:rPr>
              <a:t> </a:t>
            </a:r>
            <a:r>
              <a:rPr sz="2000" spc="-30" dirty="0">
                <a:latin typeface="+mj-lt"/>
                <a:cs typeface="Carlito"/>
              </a:rPr>
              <a:t>to  </a:t>
            </a:r>
            <a:r>
              <a:rPr sz="2000" spc="-15" dirty="0">
                <a:latin typeface="+mj-lt"/>
                <a:cs typeface="Carlito"/>
              </a:rPr>
              <a:t>agree </a:t>
            </a:r>
            <a:r>
              <a:rPr sz="2000" spc="-25" dirty="0">
                <a:latin typeface="+mj-lt"/>
                <a:cs typeface="Carlito"/>
              </a:rPr>
              <a:t>targets</a:t>
            </a:r>
            <a:r>
              <a:rPr lang="en-GB" sz="2000" spc="-25" dirty="0">
                <a:latin typeface="+mj-lt"/>
                <a:cs typeface="Carlito"/>
              </a:rPr>
              <a:t> based on end of ITT targets CEPD</a:t>
            </a:r>
            <a:r>
              <a:rPr sz="2000" spc="-25" dirty="0">
                <a:latin typeface="+mj-lt"/>
                <a:cs typeface="Carlito"/>
              </a:rPr>
              <a:t> </a:t>
            </a:r>
            <a:r>
              <a:rPr sz="2000" spc="-15" dirty="0">
                <a:latin typeface="+mj-lt"/>
                <a:cs typeface="Carlito"/>
              </a:rPr>
              <a:t>(set </a:t>
            </a:r>
            <a:r>
              <a:rPr sz="2000" spc="-25" dirty="0">
                <a:latin typeface="+mj-lt"/>
                <a:cs typeface="Carlito"/>
              </a:rPr>
              <a:t>against </a:t>
            </a:r>
            <a:r>
              <a:rPr sz="2000" dirty="0">
                <a:latin typeface="+mj-lt"/>
                <a:cs typeface="Carlito"/>
              </a:rPr>
              <a:t>the </a:t>
            </a:r>
            <a:r>
              <a:rPr sz="2000" spc="-55" dirty="0">
                <a:latin typeface="+mj-lt"/>
                <a:cs typeface="Carlito"/>
              </a:rPr>
              <a:t>Teachers’ </a:t>
            </a:r>
            <a:r>
              <a:rPr sz="2000" spc="-15" dirty="0">
                <a:latin typeface="+mj-lt"/>
                <a:cs typeface="Carlito"/>
              </a:rPr>
              <a:t>Standards) </a:t>
            </a:r>
            <a:r>
              <a:rPr sz="2000" dirty="0">
                <a:latin typeface="+mj-lt"/>
                <a:cs typeface="Carlito"/>
              </a:rPr>
              <a:t>and </a:t>
            </a:r>
            <a:r>
              <a:rPr sz="2000" spc="-25" dirty="0">
                <a:latin typeface="+mj-lt"/>
                <a:cs typeface="Carlito"/>
              </a:rPr>
              <a:t>to  </a:t>
            </a:r>
            <a:r>
              <a:rPr sz="2000" spc="-5" dirty="0">
                <a:latin typeface="+mj-lt"/>
                <a:cs typeface="Carlito"/>
              </a:rPr>
              <a:t>discuss support </a:t>
            </a:r>
            <a:r>
              <a:rPr sz="2000" spc="-25" dirty="0">
                <a:latin typeface="+mj-lt"/>
                <a:cs typeface="Carlito"/>
              </a:rPr>
              <a:t>to </a:t>
            </a:r>
            <a:r>
              <a:rPr sz="2000" spc="-15" dirty="0">
                <a:latin typeface="+mj-lt"/>
                <a:cs typeface="Carlito"/>
              </a:rPr>
              <a:t>be </a:t>
            </a:r>
            <a:r>
              <a:rPr sz="2000" spc="-20" dirty="0">
                <a:latin typeface="+mj-lt"/>
                <a:cs typeface="Carlito"/>
              </a:rPr>
              <a:t>provided </a:t>
            </a:r>
            <a:r>
              <a:rPr sz="2000" spc="-5" dirty="0">
                <a:latin typeface="+mj-lt"/>
                <a:cs typeface="Carlito"/>
              </a:rPr>
              <a:t>in </a:t>
            </a:r>
            <a:r>
              <a:rPr sz="2000" spc="-90" dirty="0">
                <a:latin typeface="+mj-lt"/>
                <a:cs typeface="Carlito"/>
              </a:rPr>
              <a:t>Year</a:t>
            </a:r>
            <a:r>
              <a:rPr sz="2000" spc="65" dirty="0">
                <a:latin typeface="+mj-lt"/>
                <a:cs typeface="Carlito"/>
              </a:rPr>
              <a:t> </a:t>
            </a:r>
            <a:r>
              <a:rPr sz="2000" spc="-5" dirty="0">
                <a:latin typeface="+mj-lt"/>
                <a:cs typeface="Carlito"/>
              </a:rPr>
              <a:t>2.</a:t>
            </a:r>
            <a:endParaRPr sz="2000" dirty="0">
              <a:latin typeface="+mj-lt"/>
              <a:cs typeface="Carlito"/>
            </a:endParaRPr>
          </a:p>
          <a:p>
            <a:pPr marL="241300" indent="-228600">
              <a:lnSpc>
                <a:spcPts val="2260"/>
              </a:lnSpc>
              <a:spcBef>
                <a:spcPts val="480"/>
              </a:spcBef>
              <a:buFont typeface="Arial"/>
              <a:buChar char="•"/>
              <a:tabLst>
                <a:tab pos="240665" algn="l"/>
                <a:tab pos="241300" algn="l"/>
              </a:tabLst>
            </a:pPr>
            <a:r>
              <a:rPr sz="2000" spc="-25" dirty="0">
                <a:latin typeface="+mj-lt"/>
                <a:cs typeface="Carlito"/>
              </a:rPr>
              <a:t>ECT </a:t>
            </a:r>
            <a:r>
              <a:rPr sz="2000" dirty="0">
                <a:latin typeface="+mj-lt"/>
                <a:cs typeface="Carlito"/>
              </a:rPr>
              <a:t>and </a:t>
            </a:r>
            <a:r>
              <a:rPr sz="2000" spc="-30" dirty="0">
                <a:latin typeface="+mj-lt"/>
                <a:cs typeface="Carlito"/>
              </a:rPr>
              <a:t>Mentor </a:t>
            </a:r>
            <a:r>
              <a:rPr sz="2000" spc="-15" dirty="0">
                <a:latin typeface="+mj-lt"/>
                <a:cs typeface="Carlito"/>
              </a:rPr>
              <a:t>continue</a:t>
            </a:r>
            <a:r>
              <a:rPr sz="2000" spc="-30" dirty="0">
                <a:latin typeface="+mj-lt"/>
                <a:cs typeface="Carlito"/>
              </a:rPr>
              <a:t> </a:t>
            </a:r>
            <a:r>
              <a:rPr sz="2000" spc="-15" dirty="0">
                <a:latin typeface="+mj-lt"/>
                <a:cs typeface="Carlito"/>
              </a:rPr>
              <a:t>access </a:t>
            </a:r>
            <a:r>
              <a:rPr sz="2000" spc="-20" dirty="0">
                <a:latin typeface="+mj-lt"/>
                <a:cs typeface="Carlito"/>
              </a:rPr>
              <a:t>Early </a:t>
            </a:r>
            <a:r>
              <a:rPr sz="2000" spc="-25" dirty="0">
                <a:latin typeface="+mj-lt"/>
                <a:cs typeface="Carlito"/>
              </a:rPr>
              <a:t>Career</a:t>
            </a:r>
            <a:r>
              <a:rPr sz="2000" spc="190" dirty="0">
                <a:latin typeface="+mj-lt"/>
                <a:cs typeface="Carlito"/>
              </a:rPr>
              <a:t> </a:t>
            </a:r>
            <a:r>
              <a:rPr sz="2000" spc="-35" dirty="0">
                <a:latin typeface="+mj-lt"/>
                <a:cs typeface="Carlito"/>
              </a:rPr>
              <a:t>Framework</a:t>
            </a:r>
            <a:r>
              <a:rPr lang="en-GB" sz="2000" spc="-35" dirty="0">
                <a:latin typeface="+mj-lt"/>
                <a:cs typeface="Carlito"/>
              </a:rPr>
              <a:t> </a:t>
            </a:r>
            <a:r>
              <a:rPr sz="2000" spc="-25" dirty="0">
                <a:latin typeface="+mj-lt"/>
                <a:cs typeface="Carlito"/>
              </a:rPr>
              <a:t>materials </a:t>
            </a:r>
            <a:r>
              <a:rPr sz="2000" dirty="0">
                <a:latin typeface="+mj-lt"/>
                <a:cs typeface="Carlito"/>
              </a:rPr>
              <a:t>and </a:t>
            </a:r>
            <a:r>
              <a:rPr sz="2000" spc="-35" dirty="0">
                <a:latin typeface="+mj-lt"/>
                <a:cs typeface="Carlito"/>
              </a:rPr>
              <a:t>engage </a:t>
            </a:r>
            <a:r>
              <a:rPr sz="2000" dirty="0">
                <a:latin typeface="+mj-lt"/>
                <a:cs typeface="Carlito"/>
              </a:rPr>
              <a:t>with </a:t>
            </a:r>
            <a:r>
              <a:rPr sz="2000" spc="-20" dirty="0">
                <a:latin typeface="+mj-lt"/>
                <a:cs typeface="Carlito"/>
              </a:rPr>
              <a:t>associated training</a:t>
            </a:r>
            <a:r>
              <a:rPr sz="2000" spc="55" dirty="0">
                <a:latin typeface="+mj-lt"/>
                <a:cs typeface="Carlito"/>
              </a:rPr>
              <a:t> </a:t>
            </a:r>
            <a:r>
              <a:rPr sz="2000" spc="-30" dirty="0">
                <a:latin typeface="+mj-lt"/>
                <a:cs typeface="Carlito"/>
              </a:rPr>
              <a:t>events.</a:t>
            </a:r>
            <a:endParaRPr sz="2000" dirty="0">
              <a:latin typeface="+mj-lt"/>
              <a:cs typeface="Carlito"/>
            </a:endParaRPr>
          </a:p>
        </p:txBody>
      </p:sp>
      <p:sp>
        <p:nvSpPr>
          <p:cNvPr id="6" name="object 2">
            <a:extLst>
              <a:ext uri="{FF2B5EF4-FFF2-40B4-BE49-F238E27FC236}">
                <a16:creationId xmlns:a16="http://schemas.microsoft.com/office/drawing/2014/main" id="{6DBFF5B1-1328-2C23-1D61-4CAC85081EFC}"/>
              </a:ext>
            </a:extLst>
          </p:cNvPr>
          <p:cNvSpPr txBox="1">
            <a:spLocks/>
          </p:cNvSpPr>
          <p:nvPr/>
        </p:nvSpPr>
        <p:spPr>
          <a:xfrm>
            <a:off x="285750" y="187460"/>
            <a:ext cx="8572500" cy="581762"/>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400" b="1" spc="-20" dirty="0">
                <a:solidFill>
                  <a:srgbClr val="FFFFFF"/>
                </a:solidFill>
                <a:latin typeface="+mj-lt"/>
                <a:cs typeface="Carlito"/>
              </a:rPr>
              <a:t>Year </a:t>
            </a:r>
            <a:r>
              <a:rPr lang="en-US" sz="4400" spc="-20" dirty="0">
                <a:solidFill>
                  <a:srgbClr val="FFFFFF"/>
                </a:solidFill>
                <a:latin typeface="+mj-lt"/>
              </a:rPr>
              <a:t>1</a:t>
            </a:r>
            <a:r>
              <a:rPr lang="en-US" sz="4400" b="1" spc="-20" dirty="0">
                <a:solidFill>
                  <a:srgbClr val="FFFFFF"/>
                </a:solidFill>
                <a:latin typeface="+mj-lt"/>
                <a:cs typeface="Carlito"/>
              </a:rPr>
              <a:t> of induction</a:t>
            </a:r>
            <a:endParaRPr lang="en-GB" sz="4400" kern="0" spc="-50" dirty="0">
              <a:latin typeface="+mj-lt"/>
            </a:endParaRPr>
          </a:p>
        </p:txBody>
      </p:sp>
      <p:sp>
        <p:nvSpPr>
          <p:cNvPr id="2" name="TextBox 1">
            <a:extLst>
              <a:ext uri="{FF2B5EF4-FFF2-40B4-BE49-F238E27FC236}">
                <a16:creationId xmlns:a16="http://schemas.microsoft.com/office/drawing/2014/main" id="{9E30AF45-7E33-F2EC-1DA5-39A6356E95C3}"/>
              </a:ext>
            </a:extLst>
          </p:cNvPr>
          <p:cNvSpPr txBox="1"/>
          <p:nvPr/>
        </p:nvSpPr>
        <p:spPr>
          <a:xfrm>
            <a:off x="285750" y="4258465"/>
            <a:ext cx="6496050" cy="2259593"/>
          </a:xfrm>
          <a:prstGeom prst="rect">
            <a:avLst/>
          </a:prstGeom>
          <a:solidFill>
            <a:schemeClr val="accent1">
              <a:lumMod val="20000"/>
              <a:lumOff val="80000"/>
            </a:schemeClr>
          </a:solidFill>
          <a:ln>
            <a:solidFill>
              <a:schemeClr val="tx1"/>
            </a:solidFill>
          </a:ln>
        </p:spPr>
        <p:txBody>
          <a:bodyPr wrap="square">
            <a:spAutoFit/>
          </a:bodyPr>
          <a:lstStyle/>
          <a:p>
            <a:pPr marL="12700" marR="26034" algn="just">
              <a:lnSpc>
                <a:spcPct val="99700"/>
              </a:lnSpc>
              <a:spcBef>
                <a:spcPts val="105"/>
              </a:spcBef>
              <a:tabLst>
                <a:tab pos="355600" algn="l"/>
              </a:tabLst>
            </a:pPr>
            <a:r>
              <a:rPr lang="en-US" sz="2000" b="1" u="sng" dirty="0">
                <a:latin typeface="Carlito"/>
                <a:cs typeface="Carlito"/>
              </a:rPr>
              <a:t>Note:</a:t>
            </a:r>
          </a:p>
          <a:p>
            <a:pPr marL="12700" marR="26034" algn="just">
              <a:lnSpc>
                <a:spcPct val="99700"/>
              </a:lnSpc>
              <a:spcBef>
                <a:spcPts val="105"/>
              </a:spcBef>
              <a:tabLst>
                <a:tab pos="355600" algn="l"/>
              </a:tabLst>
            </a:pPr>
            <a:r>
              <a:rPr lang="en-US" sz="2000" dirty="0">
                <a:latin typeface="Carlito"/>
                <a:cs typeface="Carlito"/>
              </a:rPr>
              <a:t>ECTs are entitled to formal observations and feedback every half term. However, these can be done in a number of ways depending on your school processes. </a:t>
            </a:r>
          </a:p>
          <a:p>
            <a:pPr marL="12700" marR="26034" algn="just">
              <a:lnSpc>
                <a:spcPct val="99700"/>
              </a:lnSpc>
              <a:spcBef>
                <a:spcPts val="105"/>
              </a:spcBef>
              <a:tabLst>
                <a:tab pos="355600" algn="l"/>
              </a:tabLst>
            </a:pPr>
            <a:r>
              <a:rPr lang="en-US" sz="2000" dirty="0">
                <a:latin typeface="Carlito"/>
                <a:cs typeface="Carlito"/>
              </a:rPr>
              <a:t>You may do joint observations with mentor and IT, or Head, Subject Lead etc. It is important that the drop ins should be about supporting progress and development. </a:t>
            </a:r>
          </a:p>
        </p:txBody>
      </p:sp>
    </p:spTree>
    <p:extLst>
      <p:ext uri="{BB962C8B-B14F-4D97-AF65-F5344CB8AC3E}">
        <p14:creationId xmlns:p14="http://schemas.microsoft.com/office/powerpoint/2010/main" val="1147329270"/>
      </p:ext>
    </p:extLst>
  </p:cSld>
  <p:clrMapOvr>
    <a:masterClrMapping/>
  </p:clrMapOvr>
  <mc:AlternateContent xmlns:mc="http://schemas.openxmlformats.org/markup-compatibility/2006" xmlns:p14="http://schemas.microsoft.com/office/powerpoint/2010/main">
    <mc:Choice Requires="p14">
      <p:transition spd="slow" p14:dur="2000" advTm="126985"/>
    </mc:Choice>
    <mc:Fallback xmlns="">
      <p:transition spd="slow" advTm="1269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DF6F9-4D1C-ED4B-C85A-B4B2A7D10888}"/>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5F6699E-A429-C40C-9F76-7EB8339B553C}"/>
              </a:ext>
            </a:extLst>
          </p:cNvPr>
          <p:cNvSpPr txBox="1"/>
          <p:nvPr/>
        </p:nvSpPr>
        <p:spPr>
          <a:xfrm>
            <a:off x="283292" y="1302557"/>
            <a:ext cx="8572500" cy="2591222"/>
          </a:xfrm>
          <a:prstGeom prst="rect">
            <a:avLst/>
          </a:prstGeom>
          <a:solidFill>
            <a:schemeClr val="accent3">
              <a:lumMod val="20000"/>
              <a:lumOff val="80000"/>
            </a:schemeClr>
          </a:solidFill>
          <a:ln>
            <a:solidFill>
              <a:schemeClr val="tx1"/>
            </a:solidFill>
          </a:ln>
        </p:spPr>
        <p:txBody>
          <a:bodyPr vert="horz" wrap="square" lIns="0" tIns="77470" rIns="0" bIns="0" rtlCol="0">
            <a:spAutoFit/>
          </a:bodyPr>
          <a:lstStyle/>
          <a:p>
            <a:pPr marL="241300" indent="-228600">
              <a:spcBef>
                <a:spcPts val="610"/>
              </a:spcBef>
              <a:buFont typeface="Arial"/>
              <a:buChar char="•"/>
              <a:tabLst>
                <a:tab pos="240665" algn="l"/>
                <a:tab pos="241300" algn="l"/>
              </a:tabLst>
            </a:pPr>
            <a:r>
              <a:rPr sz="1700" spc="-5" dirty="0">
                <a:latin typeface="+mj-lt"/>
                <a:cs typeface="Carlito"/>
              </a:rPr>
              <a:t>5% </a:t>
            </a:r>
            <a:r>
              <a:rPr sz="1700" spc="-25" dirty="0">
                <a:latin typeface="+mj-lt"/>
                <a:cs typeface="Carlito"/>
              </a:rPr>
              <a:t>ECT </a:t>
            </a:r>
            <a:r>
              <a:rPr sz="1700" spc="-20" dirty="0">
                <a:latin typeface="+mj-lt"/>
                <a:cs typeface="Carlito"/>
              </a:rPr>
              <a:t>release </a:t>
            </a:r>
            <a:r>
              <a:rPr sz="1700" spc="-5" dirty="0">
                <a:latin typeface="+mj-lt"/>
                <a:cs typeface="Carlito"/>
              </a:rPr>
              <a:t>time (in addition </a:t>
            </a:r>
            <a:r>
              <a:rPr sz="1700" spc="-30" dirty="0">
                <a:latin typeface="+mj-lt"/>
                <a:cs typeface="Carlito"/>
              </a:rPr>
              <a:t>to </a:t>
            </a:r>
            <a:r>
              <a:rPr sz="1700" spc="-10" dirty="0">
                <a:latin typeface="+mj-lt"/>
                <a:cs typeface="Carlito"/>
              </a:rPr>
              <a:t>10%</a:t>
            </a:r>
            <a:r>
              <a:rPr sz="1700" spc="25" dirty="0">
                <a:latin typeface="+mj-lt"/>
                <a:cs typeface="Carlito"/>
              </a:rPr>
              <a:t> </a:t>
            </a:r>
            <a:r>
              <a:rPr sz="1700" spc="-105" dirty="0">
                <a:latin typeface="+mj-lt"/>
                <a:cs typeface="Carlito"/>
              </a:rPr>
              <a:t>PPA)</a:t>
            </a:r>
            <a:endParaRPr sz="1700" dirty="0">
              <a:latin typeface="+mj-lt"/>
              <a:cs typeface="Carlito"/>
            </a:endParaRPr>
          </a:p>
          <a:p>
            <a:pPr marL="241300" indent="-228600">
              <a:spcBef>
                <a:spcPts val="505"/>
              </a:spcBef>
              <a:buFont typeface="Arial"/>
              <a:buChar char="•"/>
              <a:tabLst>
                <a:tab pos="240665" algn="l"/>
                <a:tab pos="241300" algn="l"/>
              </a:tabLst>
            </a:pPr>
            <a:r>
              <a:rPr sz="1700" spc="-30" dirty="0">
                <a:latin typeface="+mj-lt"/>
                <a:cs typeface="Carlito"/>
              </a:rPr>
              <a:t>Mentor </a:t>
            </a:r>
            <a:r>
              <a:rPr sz="1700" spc="-15" dirty="0">
                <a:latin typeface="+mj-lt"/>
                <a:cs typeface="Carlito"/>
              </a:rPr>
              <a:t>meeting </a:t>
            </a:r>
            <a:r>
              <a:rPr sz="1700" spc="-5" dirty="0">
                <a:latin typeface="+mj-lt"/>
                <a:cs typeface="Carlito"/>
              </a:rPr>
              <a:t>once per</a:t>
            </a:r>
            <a:r>
              <a:rPr sz="1700" spc="65" dirty="0">
                <a:latin typeface="+mj-lt"/>
                <a:cs typeface="Carlito"/>
              </a:rPr>
              <a:t> </a:t>
            </a:r>
            <a:r>
              <a:rPr sz="1700" spc="-25" dirty="0">
                <a:latin typeface="+mj-lt"/>
                <a:cs typeface="Carlito"/>
              </a:rPr>
              <a:t>fortnight</a:t>
            </a:r>
            <a:endParaRPr sz="1700" dirty="0">
              <a:latin typeface="+mj-lt"/>
              <a:cs typeface="Carlito"/>
            </a:endParaRPr>
          </a:p>
          <a:p>
            <a:pPr marL="241300" indent="-228600">
              <a:spcBef>
                <a:spcPts val="480"/>
              </a:spcBef>
              <a:buFont typeface="Arial"/>
              <a:buChar char="•"/>
              <a:tabLst>
                <a:tab pos="240665" algn="l"/>
                <a:tab pos="241300" algn="l"/>
              </a:tabLst>
            </a:pPr>
            <a:r>
              <a:rPr sz="1700" spc="-15" dirty="0">
                <a:latin typeface="+mj-lt"/>
                <a:cs typeface="Carlito"/>
              </a:rPr>
              <a:t>Lesson </a:t>
            </a:r>
            <a:r>
              <a:rPr sz="1700" spc="-20" dirty="0">
                <a:latin typeface="+mj-lt"/>
                <a:cs typeface="Carlito"/>
              </a:rPr>
              <a:t>observation </a:t>
            </a:r>
            <a:r>
              <a:rPr sz="1700" spc="-15" dirty="0">
                <a:latin typeface="+mj-lt"/>
                <a:cs typeface="Carlito"/>
              </a:rPr>
              <a:t>once </a:t>
            </a:r>
            <a:r>
              <a:rPr sz="1700" dirty="0">
                <a:latin typeface="+mj-lt"/>
                <a:cs typeface="Carlito"/>
              </a:rPr>
              <a:t>a </a:t>
            </a:r>
            <a:r>
              <a:rPr sz="1700" spc="-15" dirty="0">
                <a:latin typeface="+mj-lt"/>
                <a:cs typeface="Carlito"/>
              </a:rPr>
              <a:t>half</a:t>
            </a:r>
            <a:r>
              <a:rPr sz="1700" spc="30" dirty="0">
                <a:latin typeface="+mj-lt"/>
                <a:cs typeface="Carlito"/>
              </a:rPr>
              <a:t> </a:t>
            </a:r>
            <a:r>
              <a:rPr sz="1700" spc="-20" dirty="0">
                <a:latin typeface="+mj-lt"/>
                <a:cs typeface="Carlito"/>
              </a:rPr>
              <a:t>term</a:t>
            </a:r>
            <a:endParaRPr sz="1700" dirty="0">
              <a:latin typeface="+mj-lt"/>
              <a:cs typeface="Carlito"/>
            </a:endParaRPr>
          </a:p>
          <a:p>
            <a:pPr marL="241300" indent="-228600">
              <a:spcBef>
                <a:spcPts val="515"/>
              </a:spcBef>
              <a:buFont typeface="Arial"/>
              <a:buChar char="•"/>
              <a:tabLst>
                <a:tab pos="240665" algn="l"/>
                <a:tab pos="241300" algn="l"/>
              </a:tabLst>
            </a:pPr>
            <a:r>
              <a:rPr sz="1700" spc="-5" dirty="0">
                <a:latin typeface="+mj-lt"/>
                <a:cs typeface="Carlito"/>
              </a:rPr>
              <a:t>Induction </a:t>
            </a:r>
            <a:r>
              <a:rPr sz="1700" spc="-70" dirty="0">
                <a:latin typeface="+mj-lt"/>
                <a:cs typeface="Carlito"/>
              </a:rPr>
              <a:t>Tutor </a:t>
            </a:r>
            <a:r>
              <a:rPr sz="1700" spc="-30" dirty="0">
                <a:latin typeface="+mj-lt"/>
                <a:cs typeface="Carlito"/>
              </a:rPr>
              <a:t>progress review </a:t>
            </a:r>
            <a:r>
              <a:rPr sz="1700" spc="-25" dirty="0">
                <a:latin typeface="+mj-lt"/>
                <a:cs typeface="Carlito"/>
              </a:rPr>
              <a:t>every</a:t>
            </a:r>
            <a:r>
              <a:rPr sz="1700" spc="225" dirty="0">
                <a:latin typeface="+mj-lt"/>
                <a:cs typeface="Carlito"/>
              </a:rPr>
              <a:t> </a:t>
            </a:r>
            <a:r>
              <a:rPr sz="1700" spc="-25" dirty="0">
                <a:latin typeface="+mj-lt"/>
                <a:cs typeface="Carlito"/>
              </a:rPr>
              <a:t>term</a:t>
            </a:r>
            <a:endParaRPr sz="1700" dirty="0">
              <a:latin typeface="+mj-lt"/>
              <a:cs typeface="Carlito"/>
            </a:endParaRPr>
          </a:p>
          <a:p>
            <a:pPr marL="241300" marR="5080" indent="-228600">
              <a:lnSpc>
                <a:spcPct val="79500"/>
              </a:lnSpc>
              <a:spcBef>
                <a:spcPts val="1035"/>
              </a:spcBef>
              <a:buFont typeface="Arial"/>
              <a:buChar char="•"/>
              <a:tabLst>
                <a:tab pos="240665" algn="l"/>
                <a:tab pos="241300" algn="l"/>
              </a:tabLst>
            </a:pPr>
            <a:r>
              <a:rPr sz="1700" spc="-15" dirty="0">
                <a:latin typeface="+mj-lt"/>
                <a:cs typeface="Carlito"/>
              </a:rPr>
              <a:t>Recommend </a:t>
            </a:r>
            <a:r>
              <a:rPr sz="1700" spc="-5" dirty="0">
                <a:latin typeface="+mj-lt"/>
                <a:cs typeface="Carlito"/>
              </a:rPr>
              <a:t>Induction </a:t>
            </a:r>
            <a:r>
              <a:rPr sz="1700" spc="-70" dirty="0">
                <a:latin typeface="+mj-lt"/>
                <a:cs typeface="Carlito"/>
              </a:rPr>
              <a:t>Tutor </a:t>
            </a:r>
            <a:r>
              <a:rPr sz="1700" spc="-10" dirty="0">
                <a:latin typeface="+mj-lt"/>
                <a:cs typeface="Carlito"/>
              </a:rPr>
              <a:t>meets </a:t>
            </a:r>
            <a:r>
              <a:rPr sz="1700" spc="-5" dirty="0">
                <a:latin typeface="+mj-lt"/>
                <a:cs typeface="Carlito"/>
              </a:rPr>
              <a:t>with </a:t>
            </a:r>
            <a:r>
              <a:rPr sz="1700" spc="-25" dirty="0">
                <a:latin typeface="+mj-lt"/>
                <a:cs typeface="Carlito"/>
              </a:rPr>
              <a:t>ECT at start </a:t>
            </a:r>
            <a:r>
              <a:rPr sz="1700" spc="-10" dirty="0">
                <a:latin typeface="+mj-lt"/>
                <a:cs typeface="Carlito"/>
              </a:rPr>
              <a:t>of </a:t>
            </a:r>
            <a:r>
              <a:rPr sz="1700" spc="-85" dirty="0">
                <a:latin typeface="+mj-lt"/>
                <a:cs typeface="Carlito"/>
              </a:rPr>
              <a:t>Year </a:t>
            </a:r>
            <a:r>
              <a:rPr sz="1700" dirty="0">
                <a:latin typeface="+mj-lt"/>
                <a:cs typeface="Carlito"/>
              </a:rPr>
              <a:t>2 </a:t>
            </a:r>
            <a:r>
              <a:rPr sz="1700" spc="-30" dirty="0">
                <a:latin typeface="+mj-lt"/>
                <a:cs typeface="Carlito"/>
              </a:rPr>
              <a:t>to  </a:t>
            </a:r>
            <a:r>
              <a:rPr sz="1700" spc="-15" dirty="0">
                <a:latin typeface="+mj-lt"/>
                <a:cs typeface="Carlito"/>
              </a:rPr>
              <a:t>agree </a:t>
            </a:r>
            <a:r>
              <a:rPr sz="1700" spc="-25" dirty="0">
                <a:latin typeface="+mj-lt"/>
                <a:cs typeface="Carlito"/>
              </a:rPr>
              <a:t>targets </a:t>
            </a:r>
            <a:r>
              <a:rPr sz="1700" spc="-15" dirty="0">
                <a:latin typeface="+mj-lt"/>
                <a:cs typeface="Carlito"/>
              </a:rPr>
              <a:t>(set </a:t>
            </a:r>
            <a:r>
              <a:rPr sz="1700" spc="-25" dirty="0">
                <a:latin typeface="+mj-lt"/>
                <a:cs typeface="Carlito"/>
              </a:rPr>
              <a:t>against </a:t>
            </a:r>
            <a:r>
              <a:rPr sz="1700" dirty="0">
                <a:latin typeface="+mj-lt"/>
                <a:cs typeface="Carlito"/>
              </a:rPr>
              <a:t>the </a:t>
            </a:r>
            <a:r>
              <a:rPr sz="1700" spc="-55" dirty="0">
                <a:latin typeface="+mj-lt"/>
                <a:cs typeface="Carlito"/>
              </a:rPr>
              <a:t>Teachers’ </a:t>
            </a:r>
            <a:r>
              <a:rPr sz="1700" spc="-15" dirty="0">
                <a:latin typeface="+mj-lt"/>
                <a:cs typeface="Carlito"/>
              </a:rPr>
              <a:t>Standards) </a:t>
            </a:r>
            <a:r>
              <a:rPr sz="1700" spc="-40" dirty="0">
                <a:latin typeface="+mj-lt"/>
                <a:cs typeface="Carlito"/>
              </a:rPr>
              <a:t>for </a:t>
            </a:r>
            <a:r>
              <a:rPr sz="1700" spc="-105" dirty="0">
                <a:latin typeface="+mj-lt"/>
                <a:cs typeface="Carlito"/>
              </a:rPr>
              <a:t>Term </a:t>
            </a:r>
            <a:r>
              <a:rPr sz="1700" dirty="0">
                <a:latin typeface="+mj-lt"/>
                <a:cs typeface="Carlito"/>
              </a:rPr>
              <a:t>4 and </a:t>
            </a:r>
            <a:r>
              <a:rPr sz="1700" spc="-25" dirty="0">
                <a:latin typeface="+mj-lt"/>
                <a:cs typeface="Carlito"/>
              </a:rPr>
              <a:t>to  </a:t>
            </a:r>
            <a:r>
              <a:rPr sz="1700" spc="-5" dirty="0">
                <a:latin typeface="+mj-lt"/>
                <a:cs typeface="Carlito"/>
              </a:rPr>
              <a:t>discuss support </a:t>
            </a:r>
            <a:r>
              <a:rPr sz="1700" spc="-25" dirty="0">
                <a:latin typeface="+mj-lt"/>
                <a:cs typeface="Carlito"/>
              </a:rPr>
              <a:t>to </a:t>
            </a:r>
            <a:r>
              <a:rPr sz="1700" spc="-15" dirty="0">
                <a:latin typeface="+mj-lt"/>
                <a:cs typeface="Carlito"/>
              </a:rPr>
              <a:t>be </a:t>
            </a:r>
            <a:r>
              <a:rPr sz="1700" spc="-20" dirty="0">
                <a:latin typeface="+mj-lt"/>
                <a:cs typeface="Carlito"/>
              </a:rPr>
              <a:t>provided </a:t>
            </a:r>
            <a:r>
              <a:rPr sz="1700" spc="-5" dirty="0">
                <a:latin typeface="+mj-lt"/>
                <a:cs typeface="Carlito"/>
              </a:rPr>
              <a:t>in </a:t>
            </a:r>
            <a:r>
              <a:rPr sz="1700" spc="-90" dirty="0">
                <a:latin typeface="+mj-lt"/>
                <a:cs typeface="Carlito"/>
              </a:rPr>
              <a:t>Year</a:t>
            </a:r>
            <a:r>
              <a:rPr sz="1700" spc="65" dirty="0">
                <a:latin typeface="+mj-lt"/>
                <a:cs typeface="Carlito"/>
              </a:rPr>
              <a:t> </a:t>
            </a:r>
            <a:r>
              <a:rPr sz="1700" spc="-5" dirty="0">
                <a:latin typeface="+mj-lt"/>
                <a:cs typeface="Carlito"/>
              </a:rPr>
              <a:t>2.</a:t>
            </a:r>
            <a:endParaRPr sz="1700" dirty="0">
              <a:latin typeface="+mj-lt"/>
              <a:cs typeface="Carlito"/>
            </a:endParaRPr>
          </a:p>
          <a:p>
            <a:pPr marL="241300" indent="-228600">
              <a:lnSpc>
                <a:spcPts val="2260"/>
              </a:lnSpc>
              <a:spcBef>
                <a:spcPts val="480"/>
              </a:spcBef>
              <a:buFont typeface="Arial"/>
              <a:buChar char="•"/>
              <a:tabLst>
                <a:tab pos="240665" algn="l"/>
                <a:tab pos="241300" algn="l"/>
              </a:tabLst>
            </a:pPr>
            <a:r>
              <a:rPr sz="1700" spc="-25" dirty="0">
                <a:latin typeface="+mj-lt"/>
                <a:cs typeface="Carlito"/>
              </a:rPr>
              <a:t>ECT </a:t>
            </a:r>
            <a:r>
              <a:rPr sz="1700" dirty="0">
                <a:latin typeface="+mj-lt"/>
                <a:cs typeface="Carlito"/>
              </a:rPr>
              <a:t>and </a:t>
            </a:r>
            <a:r>
              <a:rPr sz="1700" spc="-30" dirty="0">
                <a:latin typeface="+mj-lt"/>
                <a:cs typeface="Carlito"/>
              </a:rPr>
              <a:t>Mentor </a:t>
            </a:r>
            <a:r>
              <a:rPr sz="1700" spc="-15" dirty="0">
                <a:latin typeface="+mj-lt"/>
                <a:cs typeface="Carlito"/>
              </a:rPr>
              <a:t>continue </a:t>
            </a:r>
            <a:r>
              <a:rPr sz="1700" spc="-30" dirty="0">
                <a:latin typeface="+mj-lt"/>
                <a:cs typeface="Carlito"/>
              </a:rPr>
              <a:t>to </a:t>
            </a:r>
            <a:r>
              <a:rPr sz="1700" spc="-15" dirty="0">
                <a:latin typeface="+mj-lt"/>
                <a:cs typeface="Carlito"/>
              </a:rPr>
              <a:t>access </a:t>
            </a:r>
            <a:r>
              <a:rPr sz="1700" spc="-20" dirty="0">
                <a:latin typeface="+mj-lt"/>
                <a:cs typeface="Carlito"/>
              </a:rPr>
              <a:t>Early </a:t>
            </a:r>
            <a:r>
              <a:rPr sz="1700" spc="-25" dirty="0">
                <a:latin typeface="+mj-lt"/>
                <a:cs typeface="Carlito"/>
              </a:rPr>
              <a:t>Career</a:t>
            </a:r>
            <a:r>
              <a:rPr sz="1700" spc="190" dirty="0">
                <a:latin typeface="+mj-lt"/>
                <a:cs typeface="Carlito"/>
              </a:rPr>
              <a:t> </a:t>
            </a:r>
            <a:r>
              <a:rPr sz="1700" spc="-35" dirty="0">
                <a:latin typeface="+mj-lt"/>
                <a:cs typeface="Carlito"/>
              </a:rPr>
              <a:t>Framework</a:t>
            </a:r>
            <a:endParaRPr sz="1700" dirty="0">
              <a:latin typeface="+mj-lt"/>
              <a:cs typeface="Carlito"/>
            </a:endParaRPr>
          </a:p>
          <a:p>
            <a:pPr marL="241300">
              <a:lnSpc>
                <a:spcPts val="2260"/>
              </a:lnSpc>
            </a:pPr>
            <a:r>
              <a:rPr sz="1700" spc="-25" dirty="0">
                <a:latin typeface="+mj-lt"/>
                <a:cs typeface="Carlito"/>
              </a:rPr>
              <a:t>materials </a:t>
            </a:r>
            <a:r>
              <a:rPr sz="1700" dirty="0">
                <a:latin typeface="+mj-lt"/>
                <a:cs typeface="Carlito"/>
              </a:rPr>
              <a:t>and </a:t>
            </a:r>
            <a:r>
              <a:rPr sz="1700" spc="-35" dirty="0">
                <a:latin typeface="+mj-lt"/>
                <a:cs typeface="Carlito"/>
              </a:rPr>
              <a:t>engage </a:t>
            </a:r>
            <a:r>
              <a:rPr sz="1700" dirty="0">
                <a:latin typeface="+mj-lt"/>
                <a:cs typeface="Carlito"/>
              </a:rPr>
              <a:t>with </a:t>
            </a:r>
            <a:r>
              <a:rPr sz="1700" spc="-20" dirty="0">
                <a:latin typeface="+mj-lt"/>
                <a:cs typeface="Carlito"/>
              </a:rPr>
              <a:t>associated training</a:t>
            </a:r>
            <a:r>
              <a:rPr sz="1700" spc="55" dirty="0">
                <a:latin typeface="+mj-lt"/>
                <a:cs typeface="Carlito"/>
              </a:rPr>
              <a:t> </a:t>
            </a:r>
            <a:r>
              <a:rPr sz="1700" spc="-30" dirty="0">
                <a:latin typeface="+mj-lt"/>
                <a:cs typeface="Carlito"/>
              </a:rPr>
              <a:t>events.</a:t>
            </a:r>
            <a:endParaRPr sz="1700" dirty="0">
              <a:latin typeface="+mj-lt"/>
              <a:cs typeface="Carlito"/>
            </a:endParaRPr>
          </a:p>
        </p:txBody>
      </p:sp>
      <p:sp>
        <p:nvSpPr>
          <p:cNvPr id="6" name="object 2">
            <a:extLst>
              <a:ext uri="{FF2B5EF4-FFF2-40B4-BE49-F238E27FC236}">
                <a16:creationId xmlns:a16="http://schemas.microsoft.com/office/drawing/2014/main" id="{4AB372F0-D862-9DA4-A47D-C140A2C6AB3D}"/>
              </a:ext>
            </a:extLst>
          </p:cNvPr>
          <p:cNvSpPr txBox="1">
            <a:spLocks/>
          </p:cNvSpPr>
          <p:nvPr/>
        </p:nvSpPr>
        <p:spPr>
          <a:xfrm>
            <a:off x="285750" y="187460"/>
            <a:ext cx="8572500" cy="581762"/>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400" b="1" spc="-20" dirty="0">
                <a:solidFill>
                  <a:srgbClr val="FFFFFF"/>
                </a:solidFill>
                <a:latin typeface="+mj-lt"/>
                <a:cs typeface="Carlito"/>
              </a:rPr>
              <a:t>Year 2 of induction</a:t>
            </a:r>
            <a:endParaRPr lang="en-GB" sz="4400" kern="0" spc="-50" dirty="0">
              <a:latin typeface="+mj-lt"/>
            </a:endParaRPr>
          </a:p>
        </p:txBody>
      </p:sp>
      <p:sp>
        <p:nvSpPr>
          <p:cNvPr id="11" name="TextBox 10">
            <a:extLst>
              <a:ext uri="{FF2B5EF4-FFF2-40B4-BE49-F238E27FC236}">
                <a16:creationId xmlns:a16="http://schemas.microsoft.com/office/drawing/2014/main" id="{32DBA26D-AC3E-35CD-ECA8-575CDA2CFCEA}"/>
              </a:ext>
            </a:extLst>
          </p:cNvPr>
          <p:cNvSpPr txBox="1"/>
          <p:nvPr/>
        </p:nvSpPr>
        <p:spPr>
          <a:xfrm>
            <a:off x="283292" y="4343400"/>
            <a:ext cx="8572500" cy="798680"/>
          </a:xfrm>
          <a:prstGeom prst="rect">
            <a:avLst/>
          </a:prstGeom>
          <a:solidFill>
            <a:schemeClr val="accent1">
              <a:lumMod val="20000"/>
              <a:lumOff val="80000"/>
            </a:schemeClr>
          </a:solidFill>
          <a:ln>
            <a:solidFill>
              <a:schemeClr val="tx1"/>
            </a:solidFill>
          </a:ln>
        </p:spPr>
        <p:txBody>
          <a:bodyPr wrap="square">
            <a:spAutoFit/>
          </a:bodyPr>
          <a:lstStyle/>
          <a:p>
            <a:pPr marL="12700" marR="221615">
              <a:lnSpc>
                <a:spcPct val="89900"/>
              </a:lnSpc>
              <a:spcBef>
                <a:spcPts val="340"/>
              </a:spcBef>
              <a:tabLst>
                <a:tab pos="240665" algn="l"/>
                <a:tab pos="241300" algn="l"/>
              </a:tabLst>
            </a:pPr>
            <a:r>
              <a:rPr lang="en-US" sz="1700" b="1" u="sng" spc="-50" dirty="0">
                <a:latin typeface="+mj-lt"/>
                <a:cs typeface="Carlito"/>
              </a:rPr>
              <a:t>Pay </a:t>
            </a:r>
            <a:r>
              <a:rPr lang="en-US" sz="1700" b="1" u="sng" spc="-20" dirty="0">
                <a:latin typeface="+mj-lt"/>
                <a:cs typeface="Carlito"/>
              </a:rPr>
              <a:t>award:</a:t>
            </a:r>
            <a:r>
              <a:rPr lang="en-US" sz="1700" b="1" spc="-20" dirty="0">
                <a:latin typeface="+mj-lt"/>
                <a:cs typeface="Carlito"/>
              </a:rPr>
              <a:t> </a:t>
            </a:r>
            <a:r>
              <a:rPr lang="en-US" sz="1700" dirty="0">
                <a:latin typeface="+mj-lt"/>
                <a:cs typeface="Carlito"/>
              </a:rPr>
              <a:t>A </a:t>
            </a:r>
            <a:r>
              <a:rPr lang="en-US" sz="1700" spc="-5" dirty="0">
                <a:latin typeface="+mj-lt"/>
                <a:cs typeface="Carlito"/>
              </a:rPr>
              <a:t>two-year </a:t>
            </a:r>
            <a:r>
              <a:rPr lang="en-US" sz="1700" dirty="0">
                <a:latin typeface="+mj-lt"/>
                <a:cs typeface="Carlito"/>
              </a:rPr>
              <a:t>induction will </a:t>
            </a:r>
            <a:r>
              <a:rPr lang="en-US" sz="1700" spc="-30" dirty="0">
                <a:latin typeface="+mj-lt"/>
                <a:cs typeface="Carlito"/>
              </a:rPr>
              <a:t>have </a:t>
            </a:r>
            <a:r>
              <a:rPr lang="en-US" sz="1700" dirty="0">
                <a:latin typeface="+mj-lt"/>
                <a:cs typeface="Carlito"/>
              </a:rPr>
              <a:t>no </a:t>
            </a:r>
            <a:r>
              <a:rPr lang="en-US" sz="1700" spc="-15" dirty="0">
                <a:latin typeface="+mj-lt"/>
                <a:cs typeface="Carlito"/>
              </a:rPr>
              <a:t>adverse </a:t>
            </a:r>
            <a:r>
              <a:rPr lang="en-US" sz="1700" dirty="0">
                <a:latin typeface="+mj-lt"/>
                <a:cs typeface="Carlito"/>
              </a:rPr>
              <a:t>impact upon</a:t>
            </a:r>
            <a:r>
              <a:rPr lang="en-US" sz="1700" spc="-310" dirty="0">
                <a:latin typeface="+mj-lt"/>
                <a:cs typeface="Carlito"/>
              </a:rPr>
              <a:t> </a:t>
            </a:r>
            <a:r>
              <a:rPr lang="en-US" sz="1700" spc="-5" dirty="0">
                <a:latin typeface="+mj-lt"/>
                <a:cs typeface="Carlito"/>
              </a:rPr>
              <a:t>early </a:t>
            </a:r>
            <a:r>
              <a:rPr lang="en-US" sz="1700" spc="-15" dirty="0">
                <a:latin typeface="+mj-lt"/>
                <a:cs typeface="Carlito"/>
              </a:rPr>
              <a:t>career teachers’ </a:t>
            </a:r>
            <a:r>
              <a:rPr lang="en-US" sz="1700" spc="-25" dirty="0">
                <a:latin typeface="+mj-lt"/>
                <a:cs typeface="Carlito"/>
              </a:rPr>
              <a:t>pay </a:t>
            </a:r>
            <a:r>
              <a:rPr lang="en-US" sz="1700" dirty="0">
                <a:latin typeface="+mj-lt"/>
                <a:cs typeface="Carlito"/>
              </a:rPr>
              <a:t>or </a:t>
            </a:r>
            <a:r>
              <a:rPr lang="en-US" sz="1700" spc="-15" dirty="0">
                <a:latin typeface="+mj-lt"/>
                <a:cs typeface="Carlito"/>
              </a:rPr>
              <a:t>career progression </a:t>
            </a:r>
            <a:r>
              <a:rPr lang="en-US" sz="1700" spc="-5" dirty="0">
                <a:latin typeface="+mj-lt"/>
                <a:cs typeface="Carlito"/>
              </a:rPr>
              <a:t>opportunities. </a:t>
            </a:r>
            <a:r>
              <a:rPr lang="en-US" sz="1700" spc="-15" dirty="0">
                <a:latin typeface="+mj-lt"/>
                <a:cs typeface="Carlito"/>
              </a:rPr>
              <a:t>ECTs </a:t>
            </a:r>
            <a:r>
              <a:rPr lang="en-US" sz="1700" dirty="0">
                <a:latin typeface="+mj-lt"/>
                <a:cs typeface="Carlito"/>
              </a:rPr>
              <a:t>will </a:t>
            </a:r>
            <a:r>
              <a:rPr lang="en-US" sz="1700" spc="-15" dirty="0">
                <a:latin typeface="+mj-lt"/>
                <a:cs typeface="Carlito"/>
              </a:rPr>
              <a:t>still </a:t>
            </a:r>
            <a:r>
              <a:rPr lang="en-US" sz="1700" dirty="0">
                <a:latin typeface="+mj-lt"/>
                <a:cs typeface="Carlito"/>
              </a:rPr>
              <a:t>be able </a:t>
            </a:r>
            <a:r>
              <a:rPr lang="en-US" sz="1700" spc="-20" dirty="0">
                <a:latin typeface="+mj-lt"/>
                <a:cs typeface="Carlito"/>
              </a:rPr>
              <a:t>to </a:t>
            </a:r>
            <a:r>
              <a:rPr lang="en-US" sz="1700" spc="-15" dirty="0">
                <a:latin typeface="+mj-lt"/>
                <a:cs typeface="Carlito"/>
              </a:rPr>
              <a:t>progress </a:t>
            </a:r>
            <a:r>
              <a:rPr lang="en-US" sz="1700" dirty="0">
                <a:latin typeface="+mj-lt"/>
                <a:cs typeface="Carlito"/>
              </a:rPr>
              <a:t>on the </a:t>
            </a:r>
            <a:r>
              <a:rPr lang="en-US" sz="1700" spc="-25" dirty="0">
                <a:latin typeface="+mj-lt"/>
                <a:cs typeface="Carlito"/>
              </a:rPr>
              <a:t>pay </a:t>
            </a:r>
            <a:r>
              <a:rPr lang="en-US" sz="1700" spc="-5" dirty="0">
                <a:latin typeface="+mj-lt"/>
                <a:cs typeface="Carlito"/>
              </a:rPr>
              <a:t>scale </a:t>
            </a:r>
            <a:r>
              <a:rPr lang="en-US" sz="1700" dirty="0">
                <a:latin typeface="+mj-lt"/>
                <a:cs typeface="Carlito"/>
              </a:rPr>
              <a:t>as </a:t>
            </a:r>
            <a:r>
              <a:rPr lang="en-US" sz="1700" spc="-15" dirty="0">
                <a:latin typeface="+mj-lt"/>
                <a:cs typeface="Carlito"/>
              </a:rPr>
              <a:t>current  arrangements </a:t>
            </a:r>
            <a:r>
              <a:rPr lang="en-US" sz="1700" spc="-65" dirty="0">
                <a:latin typeface="+mj-lt"/>
                <a:cs typeface="Carlito"/>
              </a:rPr>
              <a:t>allow, </a:t>
            </a:r>
            <a:r>
              <a:rPr lang="en-US" sz="1700" dirty="0">
                <a:latin typeface="+mj-lt"/>
                <a:cs typeface="Carlito"/>
              </a:rPr>
              <a:t>both during and </a:t>
            </a:r>
            <a:r>
              <a:rPr lang="en-US" sz="1700" spc="-15" dirty="0">
                <a:latin typeface="+mj-lt"/>
                <a:cs typeface="Carlito"/>
              </a:rPr>
              <a:t>after</a:t>
            </a:r>
            <a:r>
              <a:rPr lang="en-US" sz="1700" spc="-195" dirty="0">
                <a:latin typeface="+mj-lt"/>
                <a:cs typeface="Carlito"/>
              </a:rPr>
              <a:t> </a:t>
            </a:r>
            <a:r>
              <a:rPr lang="en-US" sz="1700" spc="-5" dirty="0">
                <a:latin typeface="+mj-lt"/>
                <a:cs typeface="Carlito"/>
              </a:rPr>
              <a:t>induction.</a:t>
            </a:r>
            <a:endParaRPr lang="en-US" sz="1700" dirty="0">
              <a:latin typeface="+mj-lt"/>
              <a:cs typeface="Carlito"/>
            </a:endParaRPr>
          </a:p>
        </p:txBody>
      </p:sp>
      <p:sp>
        <p:nvSpPr>
          <p:cNvPr id="13" name="TextBox 12">
            <a:extLst>
              <a:ext uri="{FF2B5EF4-FFF2-40B4-BE49-F238E27FC236}">
                <a16:creationId xmlns:a16="http://schemas.microsoft.com/office/drawing/2014/main" id="{DE6FBF88-DDD4-FE17-0A32-91DAE649751B}"/>
              </a:ext>
            </a:extLst>
          </p:cNvPr>
          <p:cNvSpPr txBox="1"/>
          <p:nvPr/>
        </p:nvSpPr>
        <p:spPr>
          <a:xfrm>
            <a:off x="285750" y="5562600"/>
            <a:ext cx="6438900" cy="1034129"/>
          </a:xfrm>
          <a:prstGeom prst="rect">
            <a:avLst/>
          </a:prstGeom>
          <a:solidFill>
            <a:schemeClr val="accent5">
              <a:lumMod val="20000"/>
              <a:lumOff val="80000"/>
            </a:schemeClr>
          </a:solidFill>
          <a:ln>
            <a:solidFill>
              <a:schemeClr val="tx1"/>
            </a:solidFill>
          </a:ln>
        </p:spPr>
        <p:txBody>
          <a:bodyPr wrap="square">
            <a:spAutoFit/>
          </a:bodyPr>
          <a:lstStyle/>
          <a:p>
            <a:pPr marL="12700" marR="5080">
              <a:lnSpc>
                <a:spcPct val="90000"/>
              </a:lnSpc>
              <a:spcBef>
                <a:spcPts val="1005"/>
              </a:spcBef>
              <a:tabLst>
                <a:tab pos="240665" algn="l"/>
                <a:tab pos="241300" algn="l"/>
              </a:tabLst>
            </a:pPr>
            <a:r>
              <a:rPr lang="en-US" sz="1700" b="1" u="sng" spc="-5" dirty="0">
                <a:latin typeface="+mj-lt"/>
                <a:cs typeface="Carlito"/>
              </a:rPr>
              <a:t>Additional </a:t>
            </a:r>
            <a:r>
              <a:rPr lang="en-US" sz="1700" b="1" u="sng" spc="-10" dirty="0">
                <a:latin typeface="+mj-lt"/>
                <a:cs typeface="Carlito"/>
              </a:rPr>
              <a:t>responsibility </a:t>
            </a:r>
            <a:r>
              <a:rPr lang="en-US" sz="1700" b="1" u="sng" spc="-5" dirty="0">
                <a:latin typeface="+mj-lt"/>
                <a:cs typeface="Carlito"/>
              </a:rPr>
              <a:t>in </a:t>
            </a:r>
            <a:r>
              <a:rPr lang="en-US" sz="1700" b="1" u="sng" spc="-75" dirty="0">
                <a:latin typeface="+mj-lt"/>
                <a:cs typeface="Carlito"/>
              </a:rPr>
              <a:t>Year </a:t>
            </a:r>
            <a:r>
              <a:rPr lang="en-US" sz="1700" b="1" u="sng" spc="-70" dirty="0">
                <a:latin typeface="+mj-lt"/>
                <a:cs typeface="Carlito"/>
              </a:rPr>
              <a:t>Two </a:t>
            </a:r>
            <a:r>
              <a:rPr lang="en-US" sz="1700" dirty="0">
                <a:latin typeface="+mj-lt"/>
                <a:cs typeface="Carlito"/>
              </a:rPr>
              <a:t>of </a:t>
            </a:r>
            <a:r>
              <a:rPr lang="en-US" sz="1700" spc="-5" dirty="0">
                <a:latin typeface="+mj-lt"/>
                <a:cs typeface="Carlito"/>
              </a:rPr>
              <a:t>induction is acceptable </a:t>
            </a:r>
            <a:r>
              <a:rPr lang="en-US" sz="1700" spc="-15" dirty="0">
                <a:latin typeface="+mj-lt"/>
                <a:cs typeface="Carlito"/>
              </a:rPr>
              <a:t>providing  </a:t>
            </a:r>
            <a:r>
              <a:rPr lang="en-US" sz="1700" spc="-10" dirty="0">
                <a:latin typeface="+mj-lt"/>
                <a:cs typeface="Carlito"/>
              </a:rPr>
              <a:t>there </a:t>
            </a:r>
            <a:r>
              <a:rPr lang="en-US" sz="1700" spc="-5" dirty="0">
                <a:latin typeface="+mj-lt"/>
                <a:cs typeface="Carlito"/>
              </a:rPr>
              <a:t>is </a:t>
            </a:r>
            <a:r>
              <a:rPr lang="en-US" sz="1700" dirty="0">
                <a:latin typeface="+mj-lt"/>
                <a:cs typeface="Carlito"/>
              </a:rPr>
              <a:t>the </a:t>
            </a:r>
            <a:r>
              <a:rPr lang="en-US" sz="1700" spc="-15" dirty="0">
                <a:latin typeface="+mj-lt"/>
                <a:cs typeface="Carlito"/>
              </a:rPr>
              <a:t>appropriate </a:t>
            </a:r>
            <a:r>
              <a:rPr lang="en-US" sz="1700" dirty="0">
                <a:latin typeface="+mj-lt"/>
                <a:cs typeface="Carlito"/>
              </a:rPr>
              <a:t>amount of </a:t>
            </a:r>
            <a:r>
              <a:rPr lang="en-US" sz="1700" spc="-5" dirty="0">
                <a:latin typeface="+mj-lt"/>
                <a:cs typeface="Carlito"/>
              </a:rPr>
              <a:t>support, </a:t>
            </a:r>
            <a:r>
              <a:rPr lang="en-US" sz="1700" dirty="0">
                <a:latin typeface="+mj-lt"/>
                <a:cs typeface="Carlito"/>
              </a:rPr>
              <a:t>the </a:t>
            </a:r>
            <a:r>
              <a:rPr lang="en-US" sz="1700" spc="-20" dirty="0">
                <a:latin typeface="+mj-lt"/>
                <a:cs typeface="Carlito"/>
              </a:rPr>
              <a:t>role </a:t>
            </a:r>
            <a:r>
              <a:rPr lang="en-US" sz="1700" spc="-5" dirty="0">
                <a:latin typeface="+mj-lt"/>
                <a:cs typeface="Carlito"/>
              </a:rPr>
              <a:t>is suitable </a:t>
            </a:r>
            <a:r>
              <a:rPr lang="en-US" sz="1700" spc="-25" dirty="0">
                <a:latin typeface="+mj-lt"/>
                <a:cs typeface="Carlito"/>
              </a:rPr>
              <a:t>for </a:t>
            </a:r>
            <a:r>
              <a:rPr lang="en-US" sz="1700" dirty="0">
                <a:latin typeface="+mj-lt"/>
                <a:cs typeface="Carlito"/>
              </a:rPr>
              <a:t>an </a:t>
            </a:r>
            <a:r>
              <a:rPr lang="en-US" sz="1700" spc="-5" dirty="0">
                <a:latin typeface="+mj-lt"/>
                <a:cs typeface="Carlito"/>
              </a:rPr>
              <a:t>ECT  </a:t>
            </a:r>
            <a:r>
              <a:rPr lang="en-US" sz="1700" spc="-15" dirty="0">
                <a:latin typeface="+mj-lt"/>
                <a:cs typeface="Carlito"/>
              </a:rPr>
              <a:t>still </a:t>
            </a:r>
            <a:r>
              <a:rPr lang="en-US" sz="1700" spc="-5" dirty="0">
                <a:latin typeface="+mj-lt"/>
                <a:cs typeface="Carlito"/>
              </a:rPr>
              <a:t>completing </a:t>
            </a:r>
            <a:r>
              <a:rPr lang="en-US" sz="1700" dirty="0">
                <a:latin typeface="+mj-lt"/>
                <a:cs typeface="Carlito"/>
              </a:rPr>
              <a:t>induction</a:t>
            </a:r>
            <a:r>
              <a:rPr lang="en-US" sz="1700" spc="-335" dirty="0">
                <a:latin typeface="+mj-lt"/>
                <a:cs typeface="Carlito"/>
              </a:rPr>
              <a:t> </a:t>
            </a:r>
            <a:r>
              <a:rPr lang="en-US" sz="1700" dirty="0">
                <a:latin typeface="+mj-lt"/>
                <a:cs typeface="Carlito"/>
              </a:rPr>
              <a:t>and </a:t>
            </a:r>
            <a:r>
              <a:rPr lang="en-US" sz="1700" spc="-5" dirty="0">
                <a:latin typeface="+mj-lt"/>
                <a:cs typeface="Carlito"/>
              </a:rPr>
              <a:t>that </a:t>
            </a:r>
            <a:r>
              <a:rPr lang="en-US" sz="1700" dirty="0">
                <a:latin typeface="+mj-lt"/>
                <a:cs typeface="Carlito"/>
              </a:rPr>
              <a:t>the </a:t>
            </a:r>
            <a:r>
              <a:rPr lang="en-US" sz="1700" spc="-5" dirty="0">
                <a:latin typeface="+mj-lt"/>
                <a:cs typeface="Carlito"/>
              </a:rPr>
              <a:t>ECT </a:t>
            </a:r>
            <a:r>
              <a:rPr lang="en-US" sz="1700" spc="-15" dirty="0">
                <a:latin typeface="+mj-lt"/>
                <a:cs typeface="Carlito"/>
              </a:rPr>
              <a:t>receives </a:t>
            </a:r>
            <a:r>
              <a:rPr lang="en-US" sz="1700" spc="-10" dirty="0">
                <a:latin typeface="+mj-lt"/>
                <a:cs typeface="Carlito"/>
              </a:rPr>
              <a:t>adequate </a:t>
            </a:r>
            <a:r>
              <a:rPr lang="en-US" sz="1700" dirty="0">
                <a:latin typeface="+mj-lt"/>
                <a:cs typeface="Carlito"/>
              </a:rPr>
              <a:t>time </a:t>
            </a:r>
            <a:r>
              <a:rPr lang="en-US" sz="1700" spc="-20" dirty="0">
                <a:latin typeface="+mj-lt"/>
                <a:cs typeface="Carlito"/>
              </a:rPr>
              <a:t>to </a:t>
            </a:r>
            <a:r>
              <a:rPr lang="en-US" sz="1700" spc="-5" dirty="0">
                <a:latin typeface="+mj-lt"/>
                <a:cs typeface="Carlito"/>
              </a:rPr>
              <a:t>fulfil  </a:t>
            </a:r>
            <a:r>
              <a:rPr lang="en-US" sz="1700" dirty="0">
                <a:latin typeface="+mj-lt"/>
                <a:cs typeface="Carlito"/>
              </a:rPr>
              <a:t>the </a:t>
            </a:r>
            <a:r>
              <a:rPr lang="en-US" sz="1700" spc="-20" dirty="0">
                <a:latin typeface="+mj-lt"/>
                <a:cs typeface="Carlito"/>
              </a:rPr>
              <a:t>role </a:t>
            </a:r>
            <a:r>
              <a:rPr lang="en-US" sz="1700" spc="-15" dirty="0">
                <a:latin typeface="+mj-lt"/>
                <a:cs typeface="Carlito"/>
              </a:rPr>
              <a:t>(protecting </a:t>
            </a:r>
            <a:r>
              <a:rPr lang="en-US" sz="1700" spc="-5" dirty="0">
                <a:latin typeface="+mj-lt"/>
                <a:cs typeface="Carlito"/>
              </a:rPr>
              <a:t>their </a:t>
            </a:r>
            <a:r>
              <a:rPr lang="en-US" sz="1700" dirty="0">
                <a:latin typeface="+mj-lt"/>
                <a:cs typeface="Carlito"/>
              </a:rPr>
              <a:t>5% </a:t>
            </a:r>
            <a:r>
              <a:rPr lang="en-US" sz="1700" spc="-5" dirty="0">
                <a:latin typeface="+mj-lt"/>
                <a:cs typeface="Carlito"/>
              </a:rPr>
              <a:t>ECT</a:t>
            </a:r>
            <a:r>
              <a:rPr lang="en-US" sz="1700" spc="-200" dirty="0">
                <a:latin typeface="+mj-lt"/>
                <a:cs typeface="Carlito"/>
              </a:rPr>
              <a:t> </a:t>
            </a:r>
            <a:r>
              <a:rPr lang="en-US" sz="1700" dirty="0">
                <a:latin typeface="+mj-lt"/>
                <a:cs typeface="Carlito"/>
              </a:rPr>
              <a:t>time).</a:t>
            </a:r>
          </a:p>
        </p:txBody>
      </p:sp>
    </p:spTree>
    <p:extLst>
      <p:ext uri="{BB962C8B-B14F-4D97-AF65-F5344CB8AC3E}">
        <p14:creationId xmlns:p14="http://schemas.microsoft.com/office/powerpoint/2010/main" val="2182420818"/>
      </p:ext>
    </p:extLst>
  </p:cSld>
  <p:clrMapOvr>
    <a:masterClrMapping/>
  </p:clrMapOvr>
  <mc:AlternateContent xmlns:mc="http://schemas.openxmlformats.org/markup-compatibility/2006" xmlns:p14="http://schemas.microsoft.com/office/powerpoint/2010/main">
    <mc:Choice Requires="p14">
      <p:transition spd="slow" p14:dur="2000" advTm="126985"/>
    </mc:Choice>
    <mc:Fallback xmlns="">
      <p:transition spd="slow" advTm="1269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47C6126B-36D6-26CE-C5C3-5E6F73E17FE6}"/>
              </a:ext>
            </a:extLst>
          </p:cNvPr>
          <p:cNvSpPr txBox="1">
            <a:spLocks/>
          </p:cNvSpPr>
          <p:nvPr/>
        </p:nvSpPr>
        <p:spPr>
          <a:xfrm>
            <a:off x="228600" y="207390"/>
            <a:ext cx="8610600" cy="552450"/>
          </a:xfrm>
          <a:prstGeom prst="rect">
            <a:avLst/>
          </a:prstGeom>
          <a:solidFill>
            <a:schemeClr val="accent5">
              <a:lumMod val="75000"/>
            </a:schemeClr>
          </a:solidFill>
        </p:spPr>
        <p:txBody>
          <a:bodyPr vert="horz" wrap="square" lIns="0" tIns="13335" rIns="0" bIns="0" rtlCol="0">
            <a:spAutoFit/>
          </a:bodyPr>
          <a:lstStyle>
            <a:lvl1pPr>
              <a:defRPr sz="4000" b="1" i="0">
                <a:solidFill>
                  <a:schemeClr val="bg1"/>
                </a:solidFill>
                <a:latin typeface="Carlito"/>
                <a:ea typeface="+mj-ea"/>
                <a:cs typeface="Carlito"/>
              </a:defRPr>
            </a:lvl1pPr>
          </a:lstStyle>
          <a:p>
            <a:pPr marL="12700" algn="ctr">
              <a:spcBef>
                <a:spcPts val="105"/>
              </a:spcBef>
            </a:pPr>
            <a:r>
              <a:rPr lang="en-GB" sz="3450" kern="0" spc="5" dirty="0">
                <a:latin typeface="+mn-lt"/>
              </a:rPr>
              <a:t>What should a school provide?</a:t>
            </a:r>
            <a:endParaRPr lang="en-GB" sz="3450" kern="0" dirty="0">
              <a:latin typeface="+mn-lt"/>
            </a:endParaRPr>
          </a:p>
        </p:txBody>
      </p:sp>
      <p:sp>
        <p:nvSpPr>
          <p:cNvPr id="19" name="TextBox 18">
            <a:extLst>
              <a:ext uri="{FF2B5EF4-FFF2-40B4-BE49-F238E27FC236}">
                <a16:creationId xmlns:a16="http://schemas.microsoft.com/office/drawing/2014/main" id="{9EAF85A4-CA5E-6A6E-7DB6-FFCAF3E5566A}"/>
              </a:ext>
            </a:extLst>
          </p:cNvPr>
          <p:cNvSpPr txBox="1"/>
          <p:nvPr/>
        </p:nvSpPr>
        <p:spPr>
          <a:xfrm>
            <a:off x="228600" y="990600"/>
            <a:ext cx="8610600" cy="2754600"/>
          </a:xfrm>
          <a:prstGeom prst="rect">
            <a:avLst/>
          </a:prstGeom>
          <a:solidFill>
            <a:schemeClr val="accent3">
              <a:lumMod val="20000"/>
              <a:lumOff val="80000"/>
            </a:schemeClr>
          </a:solidFill>
          <a:ln>
            <a:solidFill>
              <a:schemeClr val="tx1"/>
            </a:solidFill>
          </a:ln>
        </p:spPr>
        <p:txBody>
          <a:bodyPr wrap="square">
            <a:spAutoFit/>
          </a:bodyPr>
          <a:lstStyle/>
          <a:p>
            <a:pPr marL="12700" marR="5080" algn="just">
              <a:lnSpc>
                <a:spcPct val="100000"/>
              </a:lnSpc>
              <a:spcBef>
                <a:spcPts val="100"/>
              </a:spcBef>
            </a:pPr>
            <a:r>
              <a:rPr lang="en-US" sz="2400" dirty="0">
                <a:cs typeface="Carlito"/>
              </a:rPr>
              <a:t>“ </a:t>
            </a:r>
            <a:r>
              <a:rPr lang="en-US" sz="2400" spc="-5" dirty="0">
                <a:cs typeface="Carlito"/>
              </a:rPr>
              <a:t>The </a:t>
            </a:r>
            <a:r>
              <a:rPr lang="en-US" sz="2400" spc="-35" dirty="0">
                <a:cs typeface="Carlito"/>
              </a:rPr>
              <a:t>programme </a:t>
            </a:r>
            <a:r>
              <a:rPr lang="en-US" sz="2400" spc="-5" dirty="0">
                <a:cs typeface="Carlito"/>
              </a:rPr>
              <a:t>should </a:t>
            </a:r>
            <a:r>
              <a:rPr lang="en-US" sz="2400" spc="-10" dirty="0">
                <a:cs typeface="Carlito"/>
              </a:rPr>
              <a:t>support </a:t>
            </a:r>
            <a:r>
              <a:rPr lang="en-US" sz="2400" spc="-15" dirty="0">
                <a:cs typeface="Carlito"/>
              </a:rPr>
              <a:t>the </a:t>
            </a:r>
            <a:r>
              <a:rPr lang="en-US" sz="2400" spc="-5" dirty="0">
                <a:cs typeface="Carlito"/>
              </a:rPr>
              <a:t>early </a:t>
            </a:r>
            <a:r>
              <a:rPr lang="en-US" sz="2400" spc="-35" dirty="0">
                <a:cs typeface="Carlito"/>
              </a:rPr>
              <a:t>career </a:t>
            </a:r>
            <a:r>
              <a:rPr lang="en-US" sz="2400" spc="-20" dirty="0">
                <a:cs typeface="Carlito"/>
              </a:rPr>
              <a:t>teacher </a:t>
            </a:r>
            <a:r>
              <a:rPr lang="en-US" sz="2400" spc="-15" dirty="0">
                <a:cs typeface="Carlito"/>
              </a:rPr>
              <a:t>(ECT)  </a:t>
            </a:r>
            <a:r>
              <a:rPr lang="en-US" sz="2400" dirty="0">
                <a:cs typeface="Carlito"/>
              </a:rPr>
              <a:t>and </a:t>
            </a:r>
            <a:r>
              <a:rPr lang="en-US" sz="2400" spc="-20" dirty="0">
                <a:cs typeface="Carlito"/>
              </a:rPr>
              <a:t>provide </a:t>
            </a:r>
            <a:r>
              <a:rPr lang="en-US" sz="2400" dirty="0">
                <a:cs typeface="Carlito"/>
              </a:rPr>
              <a:t>them with the </a:t>
            </a:r>
            <a:r>
              <a:rPr lang="en-US" sz="2400" spc="-10" dirty="0">
                <a:cs typeface="Carlito"/>
              </a:rPr>
              <a:t>necessary </a:t>
            </a:r>
            <a:r>
              <a:rPr lang="en-US" sz="2400" spc="-25" dirty="0">
                <a:cs typeface="Carlito"/>
              </a:rPr>
              <a:t>training </a:t>
            </a:r>
            <a:r>
              <a:rPr lang="en-US" sz="2400" spc="-30" dirty="0">
                <a:cs typeface="Carlito"/>
              </a:rPr>
              <a:t>to </a:t>
            </a:r>
            <a:r>
              <a:rPr lang="en-US" sz="2400" spc="-25" dirty="0">
                <a:cs typeface="Carlito"/>
              </a:rPr>
              <a:t>ensure that </a:t>
            </a:r>
            <a:r>
              <a:rPr lang="en-US" sz="2400" spc="-20" dirty="0">
                <a:cs typeface="Carlito"/>
              </a:rPr>
              <a:t>they can </a:t>
            </a:r>
            <a:r>
              <a:rPr lang="en-US" sz="2400" spc="-40" dirty="0">
                <a:cs typeface="Carlito"/>
              </a:rPr>
              <a:t>demonstrate </a:t>
            </a:r>
            <a:r>
              <a:rPr lang="en-US" sz="2400" spc="-15" dirty="0">
                <a:cs typeface="Carlito"/>
              </a:rPr>
              <a:t>that </a:t>
            </a:r>
            <a:r>
              <a:rPr lang="en-US" sz="2400" spc="-10" dirty="0">
                <a:cs typeface="Carlito"/>
              </a:rPr>
              <a:t>their </a:t>
            </a:r>
            <a:r>
              <a:rPr lang="en-US" sz="2400" spc="-30" dirty="0">
                <a:cs typeface="Carlito"/>
              </a:rPr>
              <a:t>performance against </a:t>
            </a:r>
            <a:r>
              <a:rPr lang="en-US" sz="2400" spc="-15" dirty="0">
                <a:cs typeface="Carlito"/>
              </a:rPr>
              <a:t>the  </a:t>
            </a:r>
            <a:r>
              <a:rPr lang="en-US" sz="2400" spc="-75" dirty="0">
                <a:cs typeface="Carlito"/>
              </a:rPr>
              <a:t>Teacher </a:t>
            </a:r>
            <a:r>
              <a:rPr lang="en-US" sz="2400" spc="-20" dirty="0">
                <a:cs typeface="Carlito"/>
              </a:rPr>
              <a:t>Standards </a:t>
            </a:r>
            <a:r>
              <a:rPr lang="en-US" sz="2400" dirty="0">
                <a:cs typeface="Carlito"/>
              </a:rPr>
              <a:t>is </a:t>
            </a:r>
            <a:r>
              <a:rPr lang="en-US" sz="2400" spc="-30" dirty="0">
                <a:cs typeface="Carlito"/>
              </a:rPr>
              <a:t>satisfactory </a:t>
            </a:r>
            <a:r>
              <a:rPr lang="en-US" sz="2400" spc="-15" dirty="0">
                <a:cs typeface="Carlito"/>
              </a:rPr>
              <a:t>by </a:t>
            </a:r>
            <a:r>
              <a:rPr lang="en-US" sz="2400" spc="-10" dirty="0">
                <a:cs typeface="Carlito"/>
              </a:rPr>
              <a:t>the </a:t>
            </a:r>
            <a:r>
              <a:rPr lang="en-US" sz="2400" dirty="0">
                <a:cs typeface="Carlito"/>
              </a:rPr>
              <a:t>end </a:t>
            </a:r>
            <a:r>
              <a:rPr lang="en-US" sz="2400" spc="-10" dirty="0">
                <a:cs typeface="Carlito"/>
              </a:rPr>
              <a:t>of the </a:t>
            </a:r>
            <a:r>
              <a:rPr lang="en-US" sz="2400" spc="-20" dirty="0">
                <a:cs typeface="Carlito"/>
              </a:rPr>
              <a:t>period.  </a:t>
            </a:r>
            <a:r>
              <a:rPr lang="en-US" sz="2400" spc="-5" dirty="0">
                <a:cs typeface="Carlito"/>
              </a:rPr>
              <a:t>Induction </a:t>
            </a:r>
            <a:r>
              <a:rPr lang="en-US" sz="2400" spc="-10" dirty="0">
                <a:cs typeface="Carlito"/>
              </a:rPr>
              <a:t>should </a:t>
            </a:r>
            <a:r>
              <a:rPr lang="en-US" sz="2400" spc="-20" dirty="0">
                <a:cs typeface="Carlito"/>
              </a:rPr>
              <a:t>provide </a:t>
            </a:r>
            <a:r>
              <a:rPr lang="en-US" sz="2400" dirty="0">
                <a:cs typeface="Carlito"/>
              </a:rPr>
              <a:t>a </a:t>
            </a:r>
            <a:r>
              <a:rPr lang="en-US" sz="2400" spc="-20" dirty="0">
                <a:cs typeface="Carlito"/>
              </a:rPr>
              <a:t>foundation </a:t>
            </a:r>
            <a:r>
              <a:rPr lang="en-US" sz="2400" spc="-45" dirty="0">
                <a:cs typeface="Carlito"/>
              </a:rPr>
              <a:t>for </a:t>
            </a:r>
            <a:r>
              <a:rPr lang="en-US" sz="2400" spc="-100" dirty="0">
                <a:cs typeface="Carlito"/>
              </a:rPr>
              <a:t>ECTs </a:t>
            </a:r>
            <a:r>
              <a:rPr lang="en-US" sz="2400" dirty="0">
                <a:cs typeface="Carlito"/>
              </a:rPr>
              <a:t>and equip </a:t>
            </a:r>
            <a:r>
              <a:rPr lang="en-US" sz="2400" spc="-10" dirty="0">
                <a:cs typeface="Carlito"/>
              </a:rPr>
              <a:t>with  </a:t>
            </a:r>
            <a:r>
              <a:rPr lang="en-US" sz="2400" spc="-5" dirty="0">
                <a:cs typeface="Carlito"/>
              </a:rPr>
              <a:t>the </a:t>
            </a:r>
            <a:r>
              <a:rPr lang="en-US" sz="2400" spc="-20" dirty="0">
                <a:cs typeface="Carlito"/>
              </a:rPr>
              <a:t>tools </a:t>
            </a:r>
            <a:r>
              <a:rPr lang="en-US" sz="2400" spc="-25" dirty="0">
                <a:cs typeface="Carlito"/>
              </a:rPr>
              <a:t>to </a:t>
            </a:r>
            <a:r>
              <a:rPr lang="en-US" sz="2400" dirty="0">
                <a:cs typeface="Carlito"/>
              </a:rPr>
              <a:t>be an </a:t>
            </a:r>
            <a:r>
              <a:rPr lang="en-US" sz="2400" spc="-35" dirty="0">
                <a:cs typeface="Carlito"/>
              </a:rPr>
              <a:t>effective </a:t>
            </a:r>
            <a:r>
              <a:rPr lang="en-US" sz="2400" dirty="0">
                <a:cs typeface="Carlito"/>
              </a:rPr>
              <a:t>and </a:t>
            </a:r>
            <a:r>
              <a:rPr lang="en-US" sz="2400" spc="-10" dirty="0">
                <a:cs typeface="Carlito"/>
              </a:rPr>
              <a:t>successful</a:t>
            </a:r>
            <a:r>
              <a:rPr lang="en-US" sz="2400" spc="-15" dirty="0">
                <a:cs typeface="Carlito"/>
              </a:rPr>
              <a:t> </a:t>
            </a:r>
            <a:r>
              <a:rPr lang="en-US" sz="2400" spc="-105" dirty="0">
                <a:cs typeface="Carlito"/>
              </a:rPr>
              <a:t>teacher.’</a:t>
            </a:r>
            <a:endParaRPr lang="en-US" sz="2400" dirty="0">
              <a:cs typeface="Carlito"/>
            </a:endParaRPr>
          </a:p>
          <a:p>
            <a:pPr marL="12700" algn="just">
              <a:lnSpc>
                <a:spcPct val="100000"/>
              </a:lnSpc>
              <a:spcBef>
                <a:spcPts val="605"/>
              </a:spcBef>
            </a:pPr>
            <a:r>
              <a:rPr lang="en-US" sz="2000" i="1" spc="-5" dirty="0">
                <a:cs typeface="Carlito"/>
              </a:rPr>
              <a:t>DfE Induction </a:t>
            </a:r>
            <a:r>
              <a:rPr lang="en-US" sz="2000" i="1" spc="-25" dirty="0">
                <a:cs typeface="Carlito"/>
              </a:rPr>
              <a:t>for </a:t>
            </a:r>
            <a:r>
              <a:rPr lang="en-US" sz="2000" i="1" spc="-90" dirty="0">
                <a:cs typeface="Carlito"/>
              </a:rPr>
              <a:t>ECTs, </a:t>
            </a:r>
            <a:r>
              <a:rPr lang="en-US" sz="2000" i="1" spc="-10" dirty="0">
                <a:cs typeface="Carlito"/>
              </a:rPr>
              <a:t>March</a:t>
            </a:r>
            <a:r>
              <a:rPr lang="en-US" sz="2000" i="1" spc="110" dirty="0">
                <a:cs typeface="Carlito"/>
              </a:rPr>
              <a:t> </a:t>
            </a:r>
            <a:r>
              <a:rPr lang="en-US" sz="2000" i="1" spc="-30" dirty="0">
                <a:cs typeface="Carlito"/>
              </a:rPr>
              <a:t>2021</a:t>
            </a:r>
            <a:endParaRPr lang="en-US" sz="2000" dirty="0">
              <a:cs typeface="Carlito"/>
            </a:endParaRPr>
          </a:p>
        </p:txBody>
      </p:sp>
      <p:sp>
        <p:nvSpPr>
          <p:cNvPr id="2" name="TextBox 1">
            <a:extLst>
              <a:ext uri="{FF2B5EF4-FFF2-40B4-BE49-F238E27FC236}">
                <a16:creationId xmlns:a16="http://schemas.microsoft.com/office/drawing/2014/main" id="{118A1790-F4D3-BC05-5248-25D9990F18BF}"/>
              </a:ext>
            </a:extLst>
          </p:cNvPr>
          <p:cNvSpPr txBox="1"/>
          <p:nvPr/>
        </p:nvSpPr>
        <p:spPr>
          <a:xfrm>
            <a:off x="228600" y="3891874"/>
            <a:ext cx="8610600" cy="2716128"/>
          </a:xfrm>
          <a:prstGeom prst="rect">
            <a:avLst/>
          </a:prstGeom>
          <a:solidFill>
            <a:schemeClr val="accent1">
              <a:lumMod val="20000"/>
              <a:lumOff val="80000"/>
            </a:schemeClr>
          </a:solidFill>
          <a:ln>
            <a:solidFill>
              <a:schemeClr val="tx1"/>
            </a:solidFill>
          </a:ln>
        </p:spPr>
        <p:txBody>
          <a:bodyPr wrap="square">
            <a:spAutoFit/>
          </a:bodyPr>
          <a:lstStyle/>
          <a:p>
            <a:pPr marL="12700" marR="5080" algn="just">
              <a:lnSpc>
                <a:spcPct val="100000"/>
              </a:lnSpc>
              <a:spcBef>
                <a:spcPts val="100"/>
              </a:spcBef>
            </a:pPr>
            <a:r>
              <a:rPr lang="en-US" sz="2400" b="1" u="sng" dirty="0">
                <a:cs typeface="Carlito"/>
              </a:rPr>
              <a:t>Good practice:</a:t>
            </a:r>
          </a:p>
          <a:p>
            <a:pPr marL="12700" marR="5080" algn="just">
              <a:lnSpc>
                <a:spcPct val="100000"/>
              </a:lnSpc>
              <a:spcBef>
                <a:spcPts val="100"/>
              </a:spcBef>
            </a:pPr>
            <a:r>
              <a:rPr lang="en-US" sz="2400" dirty="0">
                <a:cs typeface="Carlito"/>
              </a:rPr>
              <a:t>Induction Meeting - At the beginning Induction Tutor should meet with ECTs and mentors together to set expectations and outline the programme.</a:t>
            </a:r>
          </a:p>
          <a:p>
            <a:pPr marL="12700" marR="5080" algn="just">
              <a:lnSpc>
                <a:spcPct val="100000"/>
              </a:lnSpc>
              <a:spcBef>
                <a:spcPts val="100"/>
              </a:spcBef>
            </a:pPr>
            <a:r>
              <a:rPr lang="en-US" sz="2400" dirty="0">
                <a:cs typeface="Carlito"/>
              </a:rPr>
              <a:t>Regular check- ins with IT and mentors to ensure everyone knows what they need to do.</a:t>
            </a:r>
          </a:p>
          <a:p>
            <a:pPr marL="12700" marR="5080" algn="just">
              <a:lnSpc>
                <a:spcPct val="100000"/>
              </a:lnSpc>
              <a:spcBef>
                <a:spcPts val="100"/>
              </a:spcBef>
            </a:pPr>
            <a:r>
              <a:rPr lang="en-US" sz="2400" dirty="0">
                <a:cs typeface="Carlito"/>
              </a:rPr>
              <a:t>Regular check- ins with ECTs to check they are okay.</a:t>
            </a:r>
            <a:endParaRPr lang="en-US" sz="2000" dirty="0">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56192"/>
    </mc:Choice>
    <mc:Fallback xmlns="">
      <p:transition spd="slow" advTm="561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403590" y="6483197"/>
            <a:ext cx="22860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16</a:t>
            </a:fld>
            <a:endParaRPr sz="1200" dirty="0">
              <a:latin typeface="Carlito"/>
              <a:cs typeface="Carlito"/>
            </a:endParaRPr>
          </a:p>
        </p:txBody>
      </p:sp>
      <p:sp>
        <p:nvSpPr>
          <p:cNvPr id="2" name="object 2"/>
          <p:cNvSpPr txBox="1">
            <a:spLocks noGrp="1"/>
          </p:cNvSpPr>
          <p:nvPr>
            <p:ph type="title"/>
          </p:nvPr>
        </p:nvSpPr>
        <p:spPr>
          <a:xfrm>
            <a:off x="457200" y="274320"/>
            <a:ext cx="8229600" cy="589905"/>
          </a:xfrm>
          <a:prstGeom prst="rect">
            <a:avLst/>
          </a:prstGeom>
          <a:solidFill>
            <a:srgbClr val="30859C"/>
          </a:solidFill>
        </p:spPr>
        <p:txBody>
          <a:bodyPr vert="horz" wrap="square" lIns="0" tIns="0" rIns="0" bIns="0" rtlCol="0">
            <a:spAutoFit/>
          </a:bodyPr>
          <a:lstStyle/>
          <a:p>
            <a:pPr marR="40640" algn="ctr">
              <a:lnSpc>
                <a:spcPts val="4570"/>
              </a:lnSpc>
            </a:pPr>
            <a:r>
              <a:rPr lang="en-GB" spc="-25" dirty="0"/>
              <a:t>Pre-Induction Checklist</a:t>
            </a:r>
            <a:endParaRPr spc="-35" dirty="0"/>
          </a:p>
        </p:txBody>
      </p:sp>
      <p:graphicFrame>
        <p:nvGraphicFramePr>
          <p:cNvPr id="6" name="Table 5">
            <a:extLst>
              <a:ext uri="{FF2B5EF4-FFF2-40B4-BE49-F238E27FC236}">
                <a16:creationId xmlns:a16="http://schemas.microsoft.com/office/drawing/2014/main" id="{B7BAD1D6-EFAD-CFF5-DAAF-7BED703AE6E4}"/>
              </a:ext>
            </a:extLst>
          </p:cNvPr>
          <p:cNvGraphicFramePr>
            <a:graphicFrameLocks noGrp="1"/>
          </p:cNvGraphicFramePr>
          <p:nvPr>
            <p:extLst>
              <p:ext uri="{D42A27DB-BD31-4B8C-83A1-F6EECF244321}">
                <p14:modId xmlns:p14="http://schemas.microsoft.com/office/powerpoint/2010/main" val="185957054"/>
              </p:ext>
            </p:extLst>
          </p:nvPr>
        </p:nvGraphicFramePr>
        <p:xfrm>
          <a:off x="457200" y="1143000"/>
          <a:ext cx="8229600" cy="3938587"/>
        </p:xfrm>
        <a:graphic>
          <a:graphicData uri="http://schemas.openxmlformats.org/drawingml/2006/table">
            <a:tbl>
              <a:tblPr firstRow="1" bandRow="1">
                <a:tableStyleId>{5940675A-B579-460E-94D1-54222C63F5DA}</a:tableStyleId>
              </a:tblPr>
              <a:tblGrid>
                <a:gridCol w="4041972">
                  <a:extLst>
                    <a:ext uri="{9D8B030D-6E8A-4147-A177-3AD203B41FA5}">
                      <a16:colId xmlns:a16="http://schemas.microsoft.com/office/drawing/2014/main" val="2450162582"/>
                    </a:ext>
                  </a:extLst>
                </a:gridCol>
                <a:gridCol w="4187628">
                  <a:extLst>
                    <a:ext uri="{9D8B030D-6E8A-4147-A177-3AD203B41FA5}">
                      <a16:colId xmlns:a16="http://schemas.microsoft.com/office/drawing/2014/main" val="370399155"/>
                    </a:ext>
                  </a:extLst>
                </a:gridCol>
              </a:tblGrid>
              <a:tr h="217504">
                <a:tc>
                  <a:txBody>
                    <a:bodyPr/>
                    <a:lstStyle/>
                    <a:p>
                      <a:pPr marL="56515" algn="ctr">
                        <a:lnSpc>
                          <a:spcPts val="2055"/>
                        </a:lnSpc>
                      </a:pPr>
                      <a:r>
                        <a:rPr sz="1600" b="1" u="sng" spc="-40" dirty="0">
                          <a:solidFill>
                            <a:schemeClr val="tx1"/>
                          </a:solidFill>
                          <a:latin typeface="+mj-lt"/>
                        </a:rPr>
                        <a:t>WHAT</a:t>
                      </a:r>
                      <a:r>
                        <a:rPr sz="1600" b="0" spc="-40" dirty="0">
                          <a:solidFill>
                            <a:schemeClr val="tx1"/>
                          </a:solidFill>
                          <a:latin typeface="+mj-lt"/>
                        </a:rPr>
                        <a:t> </a:t>
                      </a:r>
                      <a:r>
                        <a:rPr sz="1600" b="0" spc="-10" dirty="0">
                          <a:solidFill>
                            <a:schemeClr val="tx1"/>
                          </a:solidFill>
                          <a:latin typeface="+mj-lt"/>
                        </a:rPr>
                        <a:t>to</a:t>
                      </a:r>
                      <a:r>
                        <a:rPr sz="1600" b="0" spc="10" dirty="0">
                          <a:solidFill>
                            <a:schemeClr val="tx1"/>
                          </a:solidFill>
                          <a:latin typeface="+mj-lt"/>
                        </a:rPr>
                        <a:t> </a:t>
                      </a:r>
                      <a:r>
                        <a:rPr sz="1600" b="0" dirty="0">
                          <a:solidFill>
                            <a:schemeClr val="tx1"/>
                          </a:solidFill>
                          <a:latin typeface="+mj-lt"/>
                        </a:rPr>
                        <a:t>check</a:t>
                      </a:r>
                      <a:endParaRPr sz="1600" b="0" dirty="0">
                        <a:solidFill>
                          <a:schemeClr val="tx1"/>
                        </a:solidFill>
                        <a:latin typeface="+mj-lt"/>
                        <a:cs typeface="Carlito"/>
                      </a:endParaRPr>
                    </a:p>
                  </a:txBody>
                  <a:tcPr marL="0" marR="0" marT="0" marB="0">
                    <a:solidFill>
                      <a:schemeClr val="accent3">
                        <a:lumMod val="20000"/>
                        <a:lumOff val="80000"/>
                      </a:schemeClr>
                    </a:solidFill>
                  </a:tcPr>
                </a:tc>
                <a:tc>
                  <a:txBody>
                    <a:bodyPr/>
                    <a:lstStyle/>
                    <a:p>
                      <a:pPr marL="58419" algn="ctr">
                        <a:lnSpc>
                          <a:spcPts val="2045"/>
                        </a:lnSpc>
                      </a:pPr>
                      <a:r>
                        <a:rPr sz="1600" b="1" u="sng" spc="-15" dirty="0">
                          <a:latin typeface="+mj-lt"/>
                        </a:rPr>
                        <a:t>WHY</a:t>
                      </a:r>
                      <a:r>
                        <a:rPr sz="1600" b="0" spc="-15" dirty="0">
                          <a:latin typeface="+mj-lt"/>
                        </a:rPr>
                        <a:t> </a:t>
                      </a:r>
                      <a:r>
                        <a:rPr sz="1600" b="0" spc="-10" dirty="0">
                          <a:latin typeface="+mj-lt"/>
                        </a:rPr>
                        <a:t>check </a:t>
                      </a:r>
                      <a:r>
                        <a:rPr sz="1600" b="0" spc="-5" dirty="0">
                          <a:latin typeface="+mj-lt"/>
                        </a:rPr>
                        <a:t>it </a:t>
                      </a:r>
                      <a:r>
                        <a:rPr sz="1600" b="0" spc="-15" dirty="0">
                          <a:latin typeface="+mj-lt"/>
                        </a:rPr>
                        <a:t>(to </a:t>
                      </a:r>
                      <a:r>
                        <a:rPr sz="1600" b="0" spc="-10" dirty="0">
                          <a:latin typeface="+mj-lt"/>
                        </a:rPr>
                        <a:t>ensure</a:t>
                      </a:r>
                      <a:r>
                        <a:rPr sz="1600" b="0" spc="155" dirty="0">
                          <a:latin typeface="+mj-lt"/>
                        </a:rPr>
                        <a:t> </a:t>
                      </a:r>
                      <a:r>
                        <a:rPr sz="1600" b="0" spc="-5" dirty="0">
                          <a:latin typeface="+mj-lt"/>
                        </a:rPr>
                        <a:t>that…)</a:t>
                      </a:r>
                      <a:endParaRPr sz="1600" b="0" dirty="0">
                        <a:latin typeface="+mj-lt"/>
                        <a:cs typeface="Carlito"/>
                      </a:endParaRPr>
                    </a:p>
                  </a:txBody>
                  <a:tcPr marL="0" marR="0" marT="0" marB="0">
                    <a:solidFill>
                      <a:schemeClr val="accent3">
                        <a:lumMod val="20000"/>
                        <a:lumOff val="80000"/>
                      </a:schemeClr>
                    </a:solidFill>
                  </a:tcPr>
                </a:tc>
                <a:extLst>
                  <a:ext uri="{0D108BD9-81ED-4DB2-BD59-A6C34878D82A}">
                    <a16:rowId xmlns:a16="http://schemas.microsoft.com/office/drawing/2014/main" val="2884808191"/>
                  </a:ext>
                </a:extLst>
              </a:tr>
              <a:tr h="423089">
                <a:tc>
                  <a:txBody>
                    <a:bodyPr/>
                    <a:lstStyle/>
                    <a:p>
                      <a:pPr marL="56515" algn="l">
                        <a:lnSpc>
                          <a:spcPct val="100000"/>
                        </a:lnSpc>
                      </a:pPr>
                      <a:r>
                        <a:rPr sz="1400" b="0" dirty="0">
                          <a:solidFill>
                            <a:schemeClr val="tx1"/>
                          </a:solidFill>
                          <a:latin typeface="+mj-lt"/>
                        </a:rPr>
                        <a:t>The </a:t>
                      </a:r>
                      <a:r>
                        <a:rPr sz="1400" b="0" spc="-10" dirty="0">
                          <a:solidFill>
                            <a:schemeClr val="tx1"/>
                          </a:solidFill>
                          <a:latin typeface="+mj-lt"/>
                        </a:rPr>
                        <a:t>headteacher </a:t>
                      </a:r>
                      <a:r>
                        <a:rPr sz="1400" b="0" dirty="0">
                          <a:solidFill>
                            <a:schemeClr val="tx1"/>
                          </a:solidFill>
                          <a:latin typeface="+mj-lt"/>
                        </a:rPr>
                        <a:t>has </a:t>
                      </a:r>
                      <a:r>
                        <a:rPr sz="1400" b="0" spc="-5" dirty="0">
                          <a:solidFill>
                            <a:schemeClr val="tx1"/>
                          </a:solidFill>
                          <a:latin typeface="+mj-lt"/>
                        </a:rPr>
                        <a:t>provided</a:t>
                      </a:r>
                      <a:r>
                        <a:rPr sz="1400" b="0" spc="-190" dirty="0">
                          <a:solidFill>
                            <a:schemeClr val="tx1"/>
                          </a:solidFill>
                          <a:latin typeface="+mj-lt"/>
                        </a:rPr>
                        <a:t> </a:t>
                      </a:r>
                      <a:r>
                        <a:rPr sz="1400" b="0" dirty="0">
                          <a:solidFill>
                            <a:schemeClr val="tx1"/>
                          </a:solidFill>
                          <a:latin typeface="+mj-lt"/>
                        </a:rPr>
                        <a:t>a</a:t>
                      </a:r>
                      <a:r>
                        <a:rPr lang="en-GB" sz="1400" b="0" dirty="0">
                          <a:solidFill>
                            <a:schemeClr val="tx1"/>
                          </a:solidFill>
                          <a:latin typeface="+mj-lt"/>
                        </a:rPr>
                        <a:t> </a:t>
                      </a:r>
                      <a:r>
                        <a:rPr sz="1400" b="0" spc="-5" dirty="0">
                          <a:solidFill>
                            <a:schemeClr val="tx1"/>
                          </a:solidFill>
                          <a:latin typeface="+mj-lt"/>
                        </a:rPr>
                        <a:t>suitable </a:t>
                      </a:r>
                      <a:r>
                        <a:rPr sz="1400" b="0" spc="-10" dirty="0">
                          <a:solidFill>
                            <a:schemeClr val="tx1"/>
                          </a:solidFill>
                          <a:latin typeface="+mj-lt"/>
                        </a:rPr>
                        <a:t>post </a:t>
                      </a:r>
                      <a:r>
                        <a:rPr sz="1400" b="0" spc="-15" dirty="0">
                          <a:solidFill>
                            <a:schemeClr val="tx1"/>
                          </a:solidFill>
                          <a:latin typeface="+mj-lt"/>
                        </a:rPr>
                        <a:t>for</a:t>
                      </a:r>
                      <a:r>
                        <a:rPr sz="1400" b="0" spc="-90" dirty="0">
                          <a:solidFill>
                            <a:schemeClr val="tx1"/>
                          </a:solidFill>
                          <a:latin typeface="+mj-lt"/>
                        </a:rPr>
                        <a:t> </a:t>
                      </a:r>
                      <a:r>
                        <a:rPr sz="1400" b="0" spc="-5" dirty="0">
                          <a:solidFill>
                            <a:schemeClr val="tx1"/>
                          </a:solidFill>
                          <a:latin typeface="+mj-lt"/>
                        </a:rPr>
                        <a:t>induction</a:t>
                      </a:r>
                      <a:r>
                        <a:rPr lang="en-GB" sz="1400" b="0" spc="-5" dirty="0">
                          <a:solidFill>
                            <a:schemeClr val="tx1"/>
                          </a:solidFill>
                          <a:latin typeface="+mj-lt"/>
                        </a:rPr>
                        <a:t>.</a:t>
                      </a:r>
                      <a:endParaRPr sz="1400" b="0" dirty="0">
                        <a:solidFill>
                          <a:schemeClr val="tx1"/>
                        </a:solidFill>
                        <a:latin typeface="+mj-lt"/>
                        <a:cs typeface="Carlito"/>
                      </a:endParaRPr>
                    </a:p>
                  </a:txBody>
                  <a:tcPr marL="0" marR="0" marT="0" marB="0">
                    <a:solidFill>
                      <a:schemeClr val="accent1">
                        <a:lumMod val="20000"/>
                        <a:lumOff val="80000"/>
                      </a:schemeClr>
                    </a:solidFill>
                  </a:tcPr>
                </a:tc>
                <a:tc>
                  <a:txBody>
                    <a:bodyPr/>
                    <a:lstStyle/>
                    <a:p>
                      <a:pPr marL="58419" algn="l">
                        <a:lnSpc>
                          <a:spcPct val="100000"/>
                        </a:lnSpc>
                      </a:pPr>
                      <a:r>
                        <a:rPr sz="1400" b="0" spc="-5" dirty="0">
                          <a:latin typeface="+mj-lt"/>
                        </a:rPr>
                        <a:t>The </a:t>
                      </a:r>
                      <a:r>
                        <a:rPr sz="1400" b="0" spc="-10" dirty="0">
                          <a:latin typeface="+mj-lt"/>
                        </a:rPr>
                        <a:t>ECT </a:t>
                      </a:r>
                      <a:r>
                        <a:rPr sz="1400" b="0" dirty="0">
                          <a:latin typeface="+mj-lt"/>
                        </a:rPr>
                        <a:t>has </a:t>
                      </a:r>
                      <a:r>
                        <a:rPr sz="1400" b="0" spc="-15" dirty="0">
                          <a:latin typeface="+mj-lt"/>
                        </a:rPr>
                        <a:t>appropriate </a:t>
                      </a:r>
                      <a:r>
                        <a:rPr sz="1400" b="0" spc="-5" dirty="0">
                          <a:latin typeface="+mj-lt"/>
                        </a:rPr>
                        <a:t>opportunity</a:t>
                      </a:r>
                      <a:r>
                        <a:rPr sz="1400" b="0" spc="5" dirty="0">
                          <a:latin typeface="+mj-lt"/>
                        </a:rPr>
                        <a:t> </a:t>
                      </a:r>
                      <a:r>
                        <a:rPr sz="1400" b="0" spc="-10" dirty="0">
                          <a:latin typeface="+mj-lt"/>
                        </a:rPr>
                        <a:t>to</a:t>
                      </a:r>
                      <a:r>
                        <a:rPr lang="en-GB" sz="1400" b="0" spc="-10" dirty="0">
                          <a:latin typeface="+mj-lt"/>
                        </a:rPr>
                        <a:t> </a:t>
                      </a:r>
                      <a:r>
                        <a:rPr sz="1400" b="0" spc="-15" dirty="0">
                          <a:latin typeface="+mj-lt"/>
                        </a:rPr>
                        <a:t>complete</a:t>
                      </a:r>
                      <a:r>
                        <a:rPr sz="1400" b="0" spc="35" dirty="0">
                          <a:latin typeface="+mj-lt"/>
                        </a:rPr>
                        <a:t> </a:t>
                      </a:r>
                      <a:r>
                        <a:rPr sz="1400" b="0" spc="-5" dirty="0">
                          <a:latin typeface="+mj-lt"/>
                        </a:rPr>
                        <a:t>induction</a:t>
                      </a:r>
                      <a:endParaRPr sz="1400" b="0" dirty="0">
                        <a:latin typeface="+mj-lt"/>
                        <a:cs typeface="Carlito"/>
                      </a:endParaRPr>
                    </a:p>
                  </a:txBody>
                  <a:tcPr marL="0" marR="0" marT="0" marB="0">
                    <a:solidFill>
                      <a:schemeClr val="accent1">
                        <a:lumMod val="20000"/>
                        <a:lumOff val="80000"/>
                      </a:schemeClr>
                    </a:solidFill>
                  </a:tcPr>
                </a:tc>
                <a:extLst>
                  <a:ext uri="{0D108BD9-81ED-4DB2-BD59-A6C34878D82A}">
                    <a16:rowId xmlns:a16="http://schemas.microsoft.com/office/drawing/2014/main" val="3011353874"/>
                  </a:ext>
                </a:extLst>
              </a:tr>
              <a:tr h="423089">
                <a:tc>
                  <a:txBody>
                    <a:bodyPr/>
                    <a:lstStyle/>
                    <a:p>
                      <a:pPr marL="56515" algn="l">
                        <a:lnSpc>
                          <a:spcPct val="100000"/>
                        </a:lnSpc>
                      </a:pPr>
                      <a:r>
                        <a:rPr sz="1400" b="0" dirty="0">
                          <a:solidFill>
                            <a:schemeClr val="tx1"/>
                          </a:solidFill>
                          <a:latin typeface="+mj-lt"/>
                        </a:rPr>
                        <a:t>The </a:t>
                      </a:r>
                      <a:r>
                        <a:rPr sz="1400" b="0" spc="-10" dirty="0">
                          <a:solidFill>
                            <a:schemeClr val="tx1"/>
                          </a:solidFill>
                          <a:latin typeface="+mj-lt"/>
                        </a:rPr>
                        <a:t>headteacher </a:t>
                      </a:r>
                      <a:r>
                        <a:rPr sz="1400" b="0" dirty="0">
                          <a:solidFill>
                            <a:schemeClr val="tx1"/>
                          </a:solidFill>
                          <a:latin typeface="+mj-lt"/>
                        </a:rPr>
                        <a:t>has </a:t>
                      </a:r>
                      <a:r>
                        <a:rPr sz="1400" b="0" spc="-5" dirty="0">
                          <a:solidFill>
                            <a:schemeClr val="tx1"/>
                          </a:solidFill>
                          <a:latin typeface="+mj-lt"/>
                        </a:rPr>
                        <a:t>verified</a:t>
                      </a:r>
                      <a:r>
                        <a:rPr sz="1400" b="0" spc="-215" dirty="0">
                          <a:solidFill>
                            <a:schemeClr val="tx1"/>
                          </a:solidFill>
                          <a:latin typeface="+mj-lt"/>
                        </a:rPr>
                        <a:t> </a:t>
                      </a:r>
                      <a:r>
                        <a:rPr sz="1400" b="0" spc="-5" dirty="0">
                          <a:solidFill>
                            <a:schemeClr val="tx1"/>
                          </a:solidFill>
                          <a:latin typeface="+mj-lt"/>
                        </a:rPr>
                        <a:t>that</a:t>
                      </a:r>
                      <a:r>
                        <a:rPr lang="en-GB" sz="1400" b="0" spc="-5" dirty="0">
                          <a:solidFill>
                            <a:schemeClr val="tx1"/>
                          </a:solidFill>
                          <a:latin typeface="+mj-lt"/>
                        </a:rPr>
                        <a:t> </a:t>
                      </a:r>
                      <a:r>
                        <a:rPr sz="1400" b="0" dirty="0">
                          <a:solidFill>
                            <a:schemeClr val="tx1"/>
                          </a:solidFill>
                          <a:latin typeface="+mj-lt"/>
                        </a:rPr>
                        <a:t>the </a:t>
                      </a:r>
                      <a:r>
                        <a:rPr sz="1400" b="0" spc="-20" dirty="0">
                          <a:solidFill>
                            <a:schemeClr val="tx1"/>
                          </a:solidFill>
                          <a:latin typeface="+mj-lt"/>
                        </a:rPr>
                        <a:t>award </a:t>
                      </a:r>
                      <a:r>
                        <a:rPr sz="1400" b="0" dirty="0">
                          <a:solidFill>
                            <a:schemeClr val="tx1"/>
                          </a:solidFill>
                          <a:latin typeface="+mj-lt"/>
                        </a:rPr>
                        <a:t>of </a:t>
                      </a:r>
                      <a:r>
                        <a:rPr sz="1400" b="0" spc="-20" dirty="0">
                          <a:solidFill>
                            <a:schemeClr val="tx1"/>
                          </a:solidFill>
                          <a:latin typeface="+mj-lt"/>
                        </a:rPr>
                        <a:t>QTS </a:t>
                      </a:r>
                      <a:r>
                        <a:rPr sz="1400" b="0" dirty="0">
                          <a:solidFill>
                            <a:schemeClr val="tx1"/>
                          </a:solidFill>
                          <a:latin typeface="+mj-lt"/>
                        </a:rPr>
                        <a:t>has been</a:t>
                      </a:r>
                      <a:r>
                        <a:rPr sz="1400" b="0" spc="-125" dirty="0">
                          <a:solidFill>
                            <a:schemeClr val="tx1"/>
                          </a:solidFill>
                          <a:latin typeface="+mj-lt"/>
                        </a:rPr>
                        <a:t> </a:t>
                      </a:r>
                      <a:r>
                        <a:rPr sz="1400" b="0" spc="-5" dirty="0">
                          <a:solidFill>
                            <a:schemeClr val="tx1"/>
                          </a:solidFill>
                          <a:latin typeface="+mj-lt"/>
                        </a:rPr>
                        <a:t>made</a:t>
                      </a:r>
                      <a:r>
                        <a:rPr lang="en-GB" sz="1400" b="0" spc="-5" dirty="0">
                          <a:solidFill>
                            <a:schemeClr val="tx1"/>
                          </a:solidFill>
                          <a:latin typeface="+mj-lt"/>
                        </a:rPr>
                        <a:t>.</a:t>
                      </a:r>
                      <a:endParaRPr sz="1400" b="0" dirty="0">
                        <a:solidFill>
                          <a:schemeClr val="tx1"/>
                        </a:solidFill>
                        <a:latin typeface="+mj-lt"/>
                        <a:cs typeface="Carlito"/>
                      </a:endParaRPr>
                    </a:p>
                  </a:txBody>
                  <a:tcPr marL="0" marR="0" marT="0" marB="0">
                    <a:noFill/>
                  </a:tcPr>
                </a:tc>
                <a:tc>
                  <a:txBody>
                    <a:bodyPr/>
                    <a:lstStyle/>
                    <a:p>
                      <a:pPr marL="58419" algn="l">
                        <a:lnSpc>
                          <a:spcPct val="100000"/>
                        </a:lnSpc>
                      </a:pPr>
                      <a:r>
                        <a:rPr sz="1400" b="0" spc="-5" dirty="0">
                          <a:latin typeface="+mj-lt"/>
                        </a:rPr>
                        <a:t>The </a:t>
                      </a:r>
                      <a:r>
                        <a:rPr sz="1400" b="0" spc="-10" dirty="0">
                          <a:latin typeface="+mj-lt"/>
                        </a:rPr>
                        <a:t>ECT </a:t>
                      </a:r>
                      <a:r>
                        <a:rPr sz="1400" b="0" dirty="0">
                          <a:latin typeface="+mj-lt"/>
                        </a:rPr>
                        <a:t>meets the </a:t>
                      </a:r>
                      <a:r>
                        <a:rPr sz="1400" b="0" spc="-10" dirty="0">
                          <a:latin typeface="+mj-lt"/>
                        </a:rPr>
                        <a:t>requirements</a:t>
                      </a:r>
                      <a:r>
                        <a:rPr sz="1400" b="0" dirty="0">
                          <a:latin typeface="+mj-lt"/>
                        </a:rPr>
                        <a:t> </a:t>
                      </a:r>
                      <a:r>
                        <a:rPr sz="1400" b="0" spc="-10" dirty="0">
                          <a:latin typeface="+mj-lt"/>
                        </a:rPr>
                        <a:t>to</a:t>
                      </a:r>
                      <a:r>
                        <a:rPr lang="en-GB" sz="1400" b="0" spc="-10" dirty="0">
                          <a:latin typeface="+mj-lt"/>
                        </a:rPr>
                        <a:t> </a:t>
                      </a:r>
                      <a:r>
                        <a:rPr sz="1400" b="0" spc="-10" dirty="0">
                          <a:latin typeface="+mj-lt"/>
                        </a:rPr>
                        <a:t>commence</a:t>
                      </a:r>
                      <a:r>
                        <a:rPr sz="1400" b="0" spc="10" dirty="0">
                          <a:latin typeface="+mj-lt"/>
                        </a:rPr>
                        <a:t> </a:t>
                      </a:r>
                      <a:r>
                        <a:rPr sz="1400" b="0" spc="-5" dirty="0">
                          <a:latin typeface="+mj-lt"/>
                        </a:rPr>
                        <a:t>induction</a:t>
                      </a:r>
                      <a:endParaRPr sz="1400" b="0" dirty="0">
                        <a:latin typeface="+mj-lt"/>
                        <a:cs typeface="Carlito"/>
                      </a:endParaRPr>
                    </a:p>
                  </a:txBody>
                  <a:tcPr marL="0" marR="0" marT="0" marB="0">
                    <a:noFill/>
                  </a:tcPr>
                </a:tc>
                <a:extLst>
                  <a:ext uri="{0D108BD9-81ED-4DB2-BD59-A6C34878D82A}">
                    <a16:rowId xmlns:a16="http://schemas.microsoft.com/office/drawing/2014/main" val="3264418785"/>
                  </a:ext>
                </a:extLst>
              </a:tr>
              <a:tr h="435736">
                <a:tc>
                  <a:txBody>
                    <a:bodyPr/>
                    <a:lstStyle/>
                    <a:p>
                      <a:pPr marL="56515" algn="l">
                        <a:lnSpc>
                          <a:spcPct val="100000"/>
                        </a:lnSpc>
                      </a:pPr>
                      <a:r>
                        <a:rPr sz="1400" b="0" dirty="0">
                          <a:solidFill>
                            <a:schemeClr val="tx1"/>
                          </a:solidFill>
                          <a:latin typeface="+mj-lt"/>
                        </a:rPr>
                        <a:t>The </a:t>
                      </a:r>
                      <a:r>
                        <a:rPr sz="1400" b="0" spc="-15" dirty="0">
                          <a:solidFill>
                            <a:schemeClr val="tx1"/>
                          </a:solidFill>
                          <a:latin typeface="+mj-lt"/>
                        </a:rPr>
                        <a:t>ECT </a:t>
                      </a:r>
                      <a:r>
                        <a:rPr sz="1400" b="0" dirty="0">
                          <a:solidFill>
                            <a:schemeClr val="tx1"/>
                          </a:solidFill>
                          <a:latin typeface="+mj-lt"/>
                        </a:rPr>
                        <a:t>is </a:t>
                      </a:r>
                      <a:r>
                        <a:rPr sz="1400" b="0" spc="-10" dirty="0">
                          <a:solidFill>
                            <a:schemeClr val="tx1"/>
                          </a:solidFill>
                          <a:latin typeface="+mj-lt"/>
                        </a:rPr>
                        <a:t>provided </a:t>
                      </a:r>
                      <a:r>
                        <a:rPr sz="1400" b="0" spc="-5" dirty="0">
                          <a:solidFill>
                            <a:schemeClr val="tx1"/>
                          </a:solidFill>
                          <a:latin typeface="+mj-lt"/>
                        </a:rPr>
                        <a:t>with </a:t>
                      </a:r>
                      <a:r>
                        <a:rPr sz="1400" b="0" dirty="0">
                          <a:solidFill>
                            <a:schemeClr val="tx1"/>
                          </a:solidFill>
                          <a:latin typeface="+mj-lt"/>
                        </a:rPr>
                        <a:t>a</a:t>
                      </a:r>
                      <a:r>
                        <a:rPr sz="1400" b="0" spc="-175" dirty="0">
                          <a:solidFill>
                            <a:schemeClr val="tx1"/>
                          </a:solidFill>
                          <a:latin typeface="+mj-lt"/>
                        </a:rPr>
                        <a:t> </a:t>
                      </a:r>
                      <a:r>
                        <a:rPr sz="1400" b="0" dirty="0">
                          <a:solidFill>
                            <a:schemeClr val="tx1"/>
                          </a:solidFill>
                          <a:latin typeface="+mj-lt"/>
                        </a:rPr>
                        <a:t>named</a:t>
                      </a:r>
                      <a:r>
                        <a:rPr lang="en-GB" sz="1400" b="0" dirty="0">
                          <a:solidFill>
                            <a:schemeClr val="tx1"/>
                          </a:solidFill>
                          <a:latin typeface="+mj-lt"/>
                        </a:rPr>
                        <a:t> </a:t>
                      </a:r>
                      <a:r>
                        <a:rPr sz="1400" b="0" spc="-5" dirty="0">
                          <a:solidFill>
                            <a:schemeClr val="tx1"/>
                          </a:solidFill>
                          <a:latin typeface="+mj-lt"/>
                        </a:rPr>
                        <a:t>contact </a:t>
                      </a:r>
                      <a:r>
                        <a:rPr sz="1400" b="0" dirty="0">
                          <a:solidFill>
                            <a:schemeClr val="tx1"/>
                          </a:solidFill>
                          <a:latin typeface="+mj-lt"/>
                        </a:rPr>
                        <a:t>(or </a:t>
                      </a:r>
                      <a:r>
                        <a:rPr sz="1400" b="0" spc="-10" dirty="0">
                          <a:solidFill>
                            <a:schemeClr val="tx1"/>
                          </a:solidFill>
                          <a:latin typeface="+mj-lt"/>
                        </a:rPr>
                        <a:t>contacts) </a:t>
                      </a:r>
                      <a:r>
                        <a:rPr sz="1400" b="0" spc="-5" dirty="0">
                          <a:solidFill>
                            <a:schemeClr val="tx1"/>
                          </a:solidFill>
                          <a:latin typeface="+mj-lt"/>
                        </a:rPr>
                        <a:t>within </a:t>
                      </a:r>
                      <a:r>
                        <a:rPr sz="1400" b="0" dirty="0">
                          <a:solidFill>
                            <a:schemeClr val="tx1"/>
                          </a:solidFill>
                          <a:latin typeface="+mj-lt"/>
                        </a:rPr>
                        <a:t>the</a:t>
                      </a:r>
                      <a:r>
                        <a:rPr lang="en-GB" sz="1400" b="0" dirty="0">
                          <a:solidFill>
                            <a:schemeClr val="tx1"/>
                          </a:solidFill>
                          <a:latin typeface="+mj-lt"/>
                        </a:rPr>
                        <a:t> </a:t>
                      </a:r>
                      <a:r>
                        <a:rPr sz="1400" b="0" spc="-10" dirty="0">
                          <a:solidFill>
                            <a:schemeClr val="tx1"/>
                          </a:solidFill>
                          <a:latin typeface="+mj-lt"/>
                        </a:rPr>
                        <a:t>appropriate </a:t>
                      </a:r>
                      <a:r>
                        <a:rPr sz="1400" b="0" spc="-5" dirty="0">
                          <a:solidFill>
                            <a:schemeClr val="tx1"/>
                          </a:solidFill>
                          <a:latin typeface="+mj-lt"/>
                        </a:rPr>
                        <a:t>body with </a:t>
                      </a:r>
                      <a:r>
                        <a:rPr sz="1400" b="0" dirty="0">
                          <a:solidFill>
                            <a:schemeClr val="tx1"/>
                          </a:solidFill>
                          <a:latin typeface="+mj-lt"/>
                        </a:rPr>
                        <a:t>whom</a:t>
                      </a:r>
                      <a:r>
                        <a:rPr sz="1400" b="0" spc="-229" dirty="0">
                          <a:solidFill>
                            <a:schemeClr val="tx1"/>
                          </a:solidFill>
                          <a:latin typeface="+mj-lt"/>
                        </a:rPr>
                        <a:t> </a:t>
                      </a:r>
                      <a:r>
                        <a:rPr sz="1400" b="0" spc="-10" dirty="0">
                          <a:solidFill>
                            <a:schemeClr val="tx1"/>
                          </a:solidFill>
                          <a:latin typeface="+mj-lt"/>
                        </a:rPr>
                        <a:t>to </a:t>
                      </a:r>
                      <a:r>
                        <a:rPr sz="1400" b="0" spc="-15" dirty="0">
                          <a:solidFill>
                            <a:schemeClr val="tx1"/>
                          </a:solidFill>
                          <a:latin typeface="+mj-lt"/>
                        </a:rPr>
                        <a:t>raise</a:t>
                      </a:r>
                      <a:r>
                        <a:rPr sz="1400" b="0" spc="-45" dirty="0">
                          <a:solidFill>
                            <a:schemeClr val="tx1"/>
                          </a:solidFill>
                          <a:latin typeface="+mj-lt"/>
                        </a:rPr>
                        <a:t> </a:t>
                      </a:r>
                      <a:r>
                        <a:rPr sz="1400" b="0" spc="-5" dirty="0">
                          <a:solidFill>
                            <a:schemeClr val="tx1"/>
                          </a:solidFill>
                          <a:latin typeface="+mj-lt"/>
                        </a:rPr>
                        <a:t>concerns</a:t>
                      </a:r>
                      <a:endParaRPr sz="1400" b="0" dirty="0">
                        <a:solidFill>
                          <a:schemeClr val="tx1"/>
                        </a:solidFill>
                        <a:latin typeface="+mj-lt"/>
                        <a:cs typeface="Carlito"/>
                      </a:endParaRPr>
                    </a:p>
                  </a:txBody>
                  <a:tcPr marL="0" marR="0" marT="0" marB="0">
                    <a:solidFill>
                      <a:schemeClr val="accent1">
                        <a:lumMod val="20000"/>
                        <a:lumOff val="80000"/>
                      </a:schemeClr>
                    </a:solidFill>
                  </a:tcPr>
                </a:tc>
                <a:tc>
                  <a:txBody>
                    <a:bodyPr/>
                    <a:lstStyle/>
                    <a:p>
                      <a:pPr marL="58419" algn="l">
                        <a:lnSpc>
                          <a:spcPct val="100000"/>
                        </a:lnSpc>
                      </a:pPr>
                      <a:r>
                        <a:rPr sz="1400" b="0" spc="-5" dirty="0">
                          <a:latin typeface="+mj-lt"/>
                        </a:rPr>
                        <a:t>The </a:t>
                      </a:r>
                      <a:r>
                        <a:rPr sz="1400" b="0" spc="-10" dirty="0">
                          <a:latin typeface="+mj-lt"/>
                        </a:rPr>
                        <a:t>ECT </a:t>
                      </a:r>
                      <a:r>
                        <a:rPr sz="1400" b="0" dirty="0">
                          <a:latin typeface="+mj-lt"/>
                        </a:rPr>
                        <a:t>has </a:t>
                      </a:r>
                      <a:r>
                        <a:rPr sz="1400" b="0" spc="-15" dirty="0">
                          <a:latin typeface="+mj-lt"/>
                        </a:rPr>
                        <a:t>appropriate contacts </a:t>
                      </a:r>
                      <a:r>
                        <a:rPr sz="1400" b="0" spc="-5" dirty="0">
                          <a:latin typeface="+mj-lt"/>
                        </a:rPr>
                        <a:t>if</a:t>
                      </a:r>
                      <a:r>
                        <a:rPr sz="1400" b="0" spc="60" dirty="0">
                          <a:latin typeface="+mj-lt"/>
                        </a:rPr>
                        <a:t> </a:t>
                      </a:r>
                      <a:r>
                        <a:rPr sz="1400" b="0" spc="-5" dirty="0">
                          <a:latin typeface="+mj-lt"/>
                        </a:rPr>
                        <a:t>they</a:t>
                      </a:r>
                      <a:r>
                        <a:rPr lang="en-GB" sz="1400" b="0" spc="-5" dirty="0">
                          <a:latin typeface="+mj-lt"/>
                        </a:rPr>
                        <a:t> </a:t>
                      </a:r>
                      <a:r>
                        <a:rPr sz="1400" b="0" dirty="0">
                          <a:latin typeface="+mj-lt"/>
                        </a:rPr>
                        <a:t>need </a:t>
                      </a:r>
                      <a:r>
                        <a:rPr sz="1400" b="0" spc="-10" dirty="0">
                          <a:latin typeface="+mj-lt"/>
                        </a:rPr>
                        <a:t>to </a:t>
                      </a:r>
                      <a:r>
                        <a:rPr sz="1400" b="0" spc="-15" dirty="0">
                          <a:latin typeface="+mj-lt"/>
                        </a:rPr>
                        <a:t>raise </a:t>
                      </a:r>
                      <a:r>
                        <a:rPr sz="1400" b="0" spc="-5" dirty="0">
                          <a:latin typeface="+mj-lt"/>
                        </a:rPr>
                        <a:t>concerns </a:t>
                      </a:r>
                      <a:r>
                        <a:rPr sz="1400" b="0" dirty="0">
                          <a:latin typeface="+mj-lt"/>
                        </a:rPr>
                        <a:t>about</a:t>
                      </a:r>
                      <a:r>
                        <a:rPr sz="1400" b="0" spc="10" dirty="0">
                          <a:latin typeface="+mj-lt"/>
                        </a:rPr>
                        <a:t> </a:t>
                      </a:r>
                      <a:r>
                        <a:rPr sz="1400" b="0" spc="-5" dirty="0">
                          <a:latin typeface="+mj-lt"/>
                        </a:rPr>
                        <a:t>their</a:t>
                      </a:r>
                      <a:r>
                        <a:rPr lang="en-GB" sz="1400" b="0" spc="-5" dirty="0">
                          <a:latin typeface="+mj-lt"/>
                        </a:rPr>
                        <a:t> In</a:t>
                      </a:r>
                      <a:r>
                        <a:rPr sz="1400" b="0" spc="-5" dirty="0">
                          <a:latin typeface="+mj-lt"/>
                        </a:rPr>
                        <a:t>duction</a:t>
                      </a:r>
                      <a:endParaRPr sz="1400" b="0" dirty="0">
                        <a:latin typeface="+mj-lt"/>
                        <a:cs typeface="Carlito"/>
                      </a:endParaRPr>
                    </a:p>
                  </a:txBody>
                  <a:tcPr marL="0" marR="0" marT="0" marB="0">
                    <a:solidFill>
                      <a:schemeClr val="accent1">
                        <a:lumMod val="20000"/>
                        <a:lumOff val="80000"/>
                      </a:schemeClr>
                    </a:solidFill>
                  </a:tcPr>
                </a:tc>
                <a:extLst>
                  <a:ext uri="{0D108BD9-81ED-4DB2-BD59-A6C34878D82A}">
                    <a16:rowId xmlns:a16="http://schemas.microsoft.com/office/drawing/2014/main" val="1684004685"/>
                  </a:ext>
                </a:extLst>
              </a:tr>
              <a:tr h="454088">
                <a:tc>
                  <a:txBody>
                    <a:bodyPr/>
                    <a:lstStyle/>
                    <a:p>
                      <a:pPr marL="56515" algn="l">
                        <a:lnSpc>
                          <a:spcPct val="100000"/>
                        </a:lnSpc>
                      </a:pPr>
                      <a:r>
                        <a:rPr sz="1400" b="0" dirty="0">
                          <a:solidFill>
                            <a:schemeClr val="tx1"/>
                          </a:solidFill>
                          <a:latin typeface="+mj-lt"/>
                        </a:rPr>
                        <a:t>The </a:t>
                      </a:r>
                      <a:r>
                        <a:rPr sz="1400" b="0" spc="-5" dirty="0">
                          <a:solidFill>
                            <a:schemeClr val="tx1"/>
                          </a:solidFill>
                          <a:latin typeface="+mj-lt"/>
                        </a:rPr>
                        <a:t>Mentor </a:t>
                      </a:r>
                      <a:r>
                        <a:rPr sz="1400" b="0" dirty="0">
                          <a:solidFill>
                            <a:schemeClr val="tx1"/>
                          </a:solidFill>
                          <a:latin typeface="+mj-lt"/>
                        </a:rPr>
                        <a:t>has the ability</a:t>
                      </a:r>
                      <a:r>
                        <a:rPr sz="1400" b="0" spc="-220" dirty="0">
                          <a:solidFill>
                            <a:schemeClr val="tx1"/>
                          </a:solidFill>
                          <a:latin typeface="+mj-lt"/>
                        </a:rPr>
                        <a:t> </a:t>
                      </a:r>
                      <a:r>
                        <a:rPr lang="en-GB" sz="1400" b="0" spc="-220" dirty="0">
                          <a:solidFill>
                            <a:schemeClr val="tx1"/>
                          </a:solidFill>
                          <a:latin typeface="+mj-lt"/>
                        </a:rPr>
                        <a:t> </a:t>
                      </a:r>
                      <a:r>
                        <a:rPr sz="1400" b="0" dirty="0">
                          <a:solidFill>
                            <a:schemeClr val="tx1"/>
                          </a:solidFill>
                          <a:latin typeface="+mj-lt"/>
                        </a:rPr>
                        <a:t>and</a:t>
                      </a:r>
                      <a:r>
                        <a:rPr lang="en-GB" sz="1400" b="0" dirty="0">
                          <a:solidFill>
                            <a:schemeClr val="tx1"/>
                          </a:solidFill>
                          <a:latin typeface="+mj-lt"/>
                        </a:rPr>
                        <a:t> </a:t>
                      </a:r>
                      <a:r>
                        <a:rPr sz="1400" b="0" spc="-5" dirty="0">
                          <a:solidFill>
                            <a:schemeClr val="tx1"/>
                          </a:solidFill>
                          <a:latin typeface="+mj-lt"/>
                        </a:rPr>
                        <a:t>sufficient </a:t>
                      </a:r>
                      <a:r>
                        <a:rPr sz="1400" b="0" dirty="0">
                          <a:solidFill>
                            <a:schemeClr val="tx1"/>
                          </a:solidFill>
                          <a:latin typeface="+mj-lt"/>
                        </a:rPr>
                        <a:t>time </a:t>
                      </a:r>
                      <a:r>
                        <a:rPr sz="1400" b="0" spc="-10" dirty="0">
                          <a:solidFill>
                            <a:schemeClr val="tx1"/>
                          </a:solidFill>
                          <a:latin typeface="+mj-lt"/>
                        </a:rPr>
                        <a:t>to </a:t>
                      </a:r>
                      <a:r>
                        <a:rPr sz="1400" b="0" spc="-5" dirty="0">
                          <a:solidFill>
                            <a:schemeClr val="tx1"/>
                          </a:solidFill>
                          <a:latin typeface="+mj-lt"/>
                        </a:rPr>
                        <a:t>carry </a:t>
                      </a:r>
                      <a:r>
                        <a:rPr sz="1400" b="0" dirty="0">
                          <a:solidFill>
                            <a:schemeClr val="tx1"/>
                          </a:solidFill>
                          <a:latin typeface="+mj-lt"/>
                        </a:rPr>
                        <a:t>out their</a:t>
                      </a:r>
                      <a:r>
                        <a:rPr lang="en-GB" sz="1400" b="0" dirty="0">
                          <a:solidFill>
                            <a:schemeClr val="tx1"/>
                          </a:solidFill>
                          <a:latin typeface="+mj-lt"/>
                        </a:rPr>
                        <a:t> </a:t>
                      </a:r>
                      <a:r>
                        <a:rPr sz="1400" b="0" spc="-229" dirty="0">
                          <a:solidFill>
                            <a:schemeClr val="tx1"/>
                          </a:solidFill>
                          <a:latin typeface="+mj-lt"/>
                        </a:rPr>
                        <a:t> </a:t>
                      </a:r>
                      <a:r>
                        <a:rPr sz="1400" b="0" spc="-10" dirty="0">
                          <a:solidFill>
                            <a:schemeClr val="tx1"/>
                          </a:solidFill>
                          <a:latin typeface="+mj-lt"/>
                        </a:rPr>
                        <a:t>role</a:t>
                      </a:r>
                      <a:endParaRPr sz="1400" b="0" dirty="0">
                        <a:solidFill>
                          <a:schemeClr val="tx1"/>
                        </a:solidFill>
                        <a:latin typeface="+mj-lt"/>
                        <a:cs typeface="Carlito"/>
                      </a:endParaRPr>
                    </a:p>
                  </a:txBody>
                  <a:tcPr marL="0" marR="0" marT="0" marB="0">
                    <a:noFill/>
                  </a:tcPr>
                </a:tc>
                <a:tc>
                  <a:txBody>
                    <a:bodyPr/>
                    <a:lstStyle/>
                    <a:p>
                      <a:pPr marL="58419" algn="l">
                        <a:lnSpc>
                          <a:spcPct val="100000"/>
                        </a:lnSpc>
                      </a:pPr>
                      <a:r>
                        <a:rPr sz="1400" b="0" spc="-5" dirty="0">
                          <a:latin typeface="+mj-lt"/>
                        </a:rPr>
                        <a:t>The </a:t>
                      </a:r>
                      <a:r>
                        <a:rPr sz="1400" b="0" spc="-10" dirty="0">
                          <a:latin typeface="+mj-lt"/>
                        </a:rPr>
                        <a:t>Mentor </a:t>
                      </a:r>
                      <a:r>
                        <a:rPr sz="1400" b="0" dirty="0">
                          <a:latin typeface="+mj-lt"/>
                        </a:rPr>
                        <a:t>has </a:t>
                      </a:r>
                      <a:r>
                        <a:rPr sz="1400" b="0" spc="-10" dirty="0">
                          <a:latin typeface="+mj-lt"/>
                        </a:rPr>
                        <a:t>sufficient time</a:t>
                      </a:r>
                      <a:r>
                        <a:rPr sz="1400" b="0" spc="10" dirty="0">
                          <a:latin typeface="+mj-lt"/>
                        </a:rPr>
                        <a:t> </a:t>
                      </a:r>
                      <a:r>
                        <a:rPr sz="1400" b="0" spc="-10" dirty="0">
                          <a:latin typeface="+mj-lt"/>
                        </a:rPr>
                        <a:t>to</a:t>
                      </a:r>
                      <a:r>
                        <a:rPr lang="en-GB" sz="1400" b="0" spc="-10" dirty="0">
                          <a:latin typeface="+mj-lt"/>
                        </a:rPr>
                        <a:t> </a:t>
                      </a:r>
                      <a:r>
                        <a:rPr sz="1400" b="0" spc="-20" dirty="0">
                          <a:latin typeface="+mj-lt"/>
                        </a:rPr>
                        <a:t>facilitate </a:t>
                      </a:r>
                      <a:r>
                        <a:rPr sz="1400" b="0" dirty="0">
                          <a:latin typeface="+mj-lt"/>
                        </a:rPr>
                        <a:t>the </a:t>
                      </a:r>
                      <a:r>
                        <a:rPr sz="1400" b="0" spc="-5" dirty="0">
                          <a:latin typeface="+mj-lt"/>
                        </a:rPr>
                        <a:t>support they </a:t>
                      </a:r>
                      <a:r>
                        <a:rPr sz="1400" b="0" spc="-10" dirty="0">
                          <a:latin typeface="+mj-lt"/>
                        </a:rPr>
                        <a:t>provide </a:t>
                      </a:r>
                      <a:r>
                        <a:rPr sz="1400" b="0" spc="-45" dirty="0">
                          <a:latin typeface="+mj-lt"/>
                        </a:rPr>
                        <a:t>ECTs  </a:t>
                      </a:r>
                      <a:r>
                        <a:rPr sz="1400" b="0" spc="-10" dirty="0">
                          <a:latin typeface="+mj-lt"/>
                        </a:rPr>
                        <a:t>with </a:t>
                      </a:r>
                      <a:r>
                        <a:rPr sz="1400" b="0" spc="-5" dirty="0">
                          <a:latin typeface="+mj-lt"/>
                        </a:rPr>
                        <a:t>during</a:t>
                      </a:r>
                      <a:r>
                        <a:rPr sz="1400" b="0" spc="45" dirty="0">
                          <a:latin typeface="+mj-lt"/>
                        </a:rPr>
                        <a:t> </a:t>
                      </a:r>
                      <a:r>
                        <a:rPr sz="1400" b="0" spc="-5" dirty="0">
                          <a:latin typeface="+mj-lt"/>
                        </a:rPr>
                        <a:t>induction</a:t>
                      </a:r>
                      <a:endParaRPr lang="en-GB" sz="1400" b="0" spc="-5" dirty="0">
                        <a:latin typeface="+mj-lt"/>
                      </a:endParaRPr>
                    </a:p>
                  </a:txBody>
                  <a:tcPr marL="0" marR="0" marT="0" marB="0">
                    <a:noFill/>
                  </a:tcPr>
                </a:tc>
                <a:extLst>
                  <a:ext uri="{0D108BD9-81ED-4DB2-BD59-A6C34878D82A}">
                    <a16:rowId xmlns:a16="http://schemas.microsoft.com/office/drawing/2014/main" val="3214531618"/>
                  </a:ext>
                </a:extLst>
              </a:tr>
              <a:tr h="457200">
                <a:tc>
                  <a:txBody>
                    <a:bodyPr/>
                    <a:lstStyle/>
                    <a:p>
                      <a:pPr marL="54610" algn="l">
                        <a:lnSpc>
                          <a:spcPct val="100000"/>
                        </a:lnSpc>
                      </a:pPr>
                      <a:r>
                        <a:rPr sz="1400" b="0" dirty="0">
                          <a:solidFill>
                            <a:schemeClr val="tx1"/>
                          </a:solidFill>
                          <a:latin typeface="+mj-lt"/>
                        </a:rPr>
                        <a:t>The </a:t>
                      </a:r>
                      <a:r>
                        <a:rPr sz="1400" b="0" spc="-5" dirty="0">
                          <a:solidFill>
                            <a:schemeClr val="tx1"/>
                          </a:solidFill>
                          <a:latin typeface="+mj-lt"/>
                        </a:rPr>
                        <a:t>Induction tutor </a:t>
                      </a:r>
                      <a:r>
                        <a:rPr sz="1400" b="0" dirty="0">
                          <a:solidFill>
                            <a:schemeClr val="tx1"/>
                          </a:solidFill>
                          <a:latin typeface="+mj-lt"/>
                        </a:rPr>
                        <a:t>has the</a:t>
                      </a:r>
                      <a:r>
                        <a:rPr sz="1400" b="0" spc="-204" dirty="0">
                          <a:solidFill>
                            <a:schemeClr val="tx1"/>
                          </a:solidFill>
                          <a:latin typeface="+mj-lt"/>
                        </a:rPr>
                        <a:t> </a:t>
                      </a:r>
                      <a:r>
                        <a:rPr sz="1400" b="0" dirty="0">
                          <a:solidFill>
                            <a:schemeClr val="tx1"/>
                          </a:solidFill>
                          <a:latin typeface="+mj-lt"/>
                        </a:rPr>
                        <a:t>ability</a:t>
                      </a:r>
                      <a:r>
                        <a:rPr lang="en-GB" sz="1400" b="0" dirty="0">
                          <a:solidFill>
                            <a:schemeClr val="tx1"/>
                          </a:solidFill>
                          <a:latin typeface="+mj-lt"/>
                        </a:rPr>
                        <a:t> </a:t>
                      </a:r>
                      <a:r>
                        <a:rPr sz="1400" b="0" dirty="0">
                          <a:solidFill>
                            <a:schemeClr val="tx1"/>
                          </a:solidFill>
                          <a:latin typeface="+mj-lt"/>
                        </a:rPr>
                        <a:t>and </a:t>
                      </a:r>
                      <a:r>
                        <a:rPr sz="1400" b="0" spc="-5" dirty="0">
                          <a:solidFill>
                            <a:schemeClr val="tx1"/>
                          </a:solidFill>
                          <a:latin typeface="+mj-lt"/>
                        </a:rPr>
                        <a:t>sufficient </a:t>
                      </a:r>
                      <a:r>
                        <a:rPr sz="1400" b="0" dirty="0">
                          <a:solidFill>
                            <a:schemeClr val="tx1"/>
                          </a:solidFill>
                          <a:latin typeface="+mj-lt"/>
                        </a:rPr>
                        <a:t>time </a:t>
                      </a:r>
                      <a:r>
                        <a:rPr sz="1400" b="0" spc="-10" dirty="0">
                          <a:solidFill>
                            <a:schemeClr val="tx1"/>
                          </a:solidFill>
                          <a:latin typeface="+mj-lt"/>
                        </a:rPr>
                        <a:t>to carry </a:t>
                      </a:r>
                      <a:r>
                        <a:rPr sz="1400" b="0" dirty="0">
                          <a:solidFill>
                            <a:schemeClr val="tx1"/>
                          </a:solidFill>
                          <a:latin typeface="+mj-lt"/>
                        </a:rPr>
                        <a:t>out</a:t>
                      </a:r>
                      <a:r>
                        <a:rPr sz="1400" b="0" spc="-185" dirty="0">
                          <a:solidFill>
                            <a:schemeClr val="tx1"/>
                          </a:solidFill>
                          <a:latin typeface="+mj-lt"/>
                        </a:rPr>
                        <a:t> </a:t>
                      </a:r>
                      <a:r>
                        <a:rPr sz="1400" b="0" dirty="0">
                          <a:solidFill>
                            <a:schemeClr val="tx1"/>
                          </a:solidFill>
                          <a:latin typeface="+mj-lt"/>
                        </a:rPr>
                        <a:t>their  </a:t>
                      </a:r>
                      <a:r>
                        <a:rPr sz="1400" b="0" spc="-10" dirty="0">
                          <a:solidFill>
                            <a:schemeClr val="tx1"/>
                          </a:solidFill>
                          <a:latin typeface="+mj-lt"/>
                        </a:rPr>
                        <a:t>role</a:t>
                      </a:r>
                      <a:endParaRPr sz="1400" b="0" dirty="0">
                        <a:solidFill>
                          <a:schemeClr val="tx1"/>
                        </a:solidFill>
                        <a:latin typeface="+mj-lt"/>
                        <a:cs typeface="Carlito"/>
                      </a:endParaRPr>
                    </a:p>
                  </a:txBody>
                  <a:tcPr marL="0" marR="0" marT="0" marB="0">
                    <a:solidFill>
                      <a:schemeClr val="accent1">
                        <a:lumMod val="20000"/>
                        <a:lumOff val="80000"/>
                      </a:schemeClr>
                    </a:solidFill>
                  </a:tcPr>
                </a:tc>
                <a:tc>
                  <a:txBody>
                    <a:bodyPr/>
                    <a:lstStyle/>
                    <a:p>
                      <a:pPr marL="57150" algn="l">
                        <a:lnSpc>
                          <a:spcPct val="100000"/>
                        </a:lnSpc>
                      </a:pPr>
                      <a:r>
                        <a:rPr sz="1400" b="0" spc="-5" dirty="0">
                          <a:latin typeface="+mj-lt"/>
                        </a:rPr>
                        <a:t>The  </a:t>
                      </a:r>
                      <a:r>
                        <a:rPr sz="1400" b="0" spc="-10" dirty="0">
                          <a:latin typeface="+mj-lt"/>
                        </a:rPr>
                        <a:t>Induction  tutor  </a:t>
                      </a:r>
                      <a:r>
                        <a:rPr sz="1400" b="0" dirty="0">
                          <a:latin typeface="+mj-lt"/>
                        </a:rPr>
                        <a:t>has</a:t>
                      </a:r>
                      <a:r>
                        <a:rPr sz="1400" b="0" spc="95" dirty="0">
                          <a:latin typeface="+mj-lt"/>
                        </a:rPr>
                        <a:t> </a:t>
                      </a:r>
                      <a:r>
                        <a:rPr sz="1400" b="0" spc="-10" dirty="0">
                          <a:latin typeface="+mj-lt"/>
                        </a:rPr>
                        <a:t>sufficient</a:t>
                      </a:r>
                      <a:r>
                        <a:rPr lang="en-GB" sz="1400" b="0" spc="-10" dirty="0">
                          <a:latin typeface="+mj-lt"/>
                        </a:rPr>
                        <a:t> </a:t>
                      </a:r>
                      <a:r>
                        <a:rPr sz="1400" b="0" spc="-10" dirty="0">
                          <a:latin typeface="+mj-lt"/>
                        </a:rPr>
                        <a:t>time </a:t>
                      </a:r>
                      <a:r>
                        <a:rPr sz="1400" b="0" spc="-15" dirty="0">
                          <a:latin typeface="+mj-lt"/>
                        </a:rPr>
                        <a:t>to </a:t>
                      </a:r>
                      <a:r>
                        <a:rPr sz="1400" b="0" spc="-20" dirty="0">
                          <a:latin typeface="+mj-lt"/>
                        </a:rPr>
                        <a:t>facilitate </a:t>
                      </a:r>
                      <a:r>
                        <a:rPr sz="1400" b="0" dirty="0">
                          <a:latin typeface="+mj-lt"/>
                        </a:rPr>
                        <a:t>the </a:t>
                      </a:r>
                      <a:r>
                        <a:rPr sz="1400" b="0" spc="-5" dirty="0">
                          <a:latin typeface="+mj-lt"/>
                        </a:rPr>
                        <a:t>support </a:t>
                      </a:r>
                      <a:r>
                        <a:rPr sz="1400" b="0" spc="-10" dirty="0">
                          <a:latin typeface="+mj-lt"/>
                        </a:rPr>
                        <a:t>they  provide </a:t>
                      </a:r>
                      <a:r>
                        <a:rPr sz="1400" b="0" spc="-45" dirty="0">
                          <a:latin typeface="+mj-lt"/>
                        </a:rPr>
                        <a:t>ECTs </a:t>
                      </a:r>
                      <a:r>
                        <a:rPr sz="1400" b="0" spc="-10" dirty="0">
                          <a:latin typeface="+mj-lt"/>
                        </a:rPr>
                        <a:t>with </a:t>
                      </a:r>
                      <a:r>
                        <a:rPr sz="1400" b="0" spc="-5" dirty="0">
                          <a:latin typeface="+mj-lt"/>
                        </a:rPr>
                        <a:t>during</a:t>
                      </a:r>
                      <a:r>
                        <a:rPr sz="1400" b="0" spc="50" dirty="0">
                          <a:latin typeface="+mj-lt"/>
                        </a:rPr>
                        <a:t> </a:t>
                      </a:r>
                      <a:r>
                        <a:rPr sz="1400" b="0" spc="-5" dirty="0">
                          <a:latin typeface="+mj-lt"/>
                        </a:rPr>
                        <a:t>induction</a:t>
                      </a:r>
                      <a:endParaRPr sz="1400" b="0" dirty="0">
                        <a:latin typeface="+mj-lt"/>
                        <a:cs typeface="Carlito"/>
                      </a:endParaRPr>
                    </a:p>
                  </a:txBody>
                  <a:tcPr marL="0" marR="0" marT="0" marB="0">
                    <a:solidFill>
                      <a:schemeClr val="accent1">
                        <a:lumMod val="20000"/>
                        <a:lumOff val="80000"/>
                      </a:schemeClr>
                    </a:solidFill>
                  </a:tcPr>
                </a:tc>
                <a:extLst>
                  <a:ext uri="{0D108BD9-81ED-4DB2-BD59-A6C34878D82A}">
                    <a16:rowId xmlns:a16="http://schemas.microsoft.com/office/drawing/2014/main" val="2378588298"/>
                  </a:ext>
                </a:extLst>
              </a:tr>
              <a:tr h="457200">
                <a:tc>
                  <a:txBody>
                    <a:bodyPr/>
                    <a:lstStyle/>
                    <a:p>
                      <a:pPr marL="54610" algn="l">
                        <a:lnSpc>
                          <a:spcPct val="100000"/>
                        </a:lnSpc>
                      </a:pPr>
                      <a:r>
                        <a:rPr sz="1400" b="0" spc="-5" dirty="0">
                          <a:solidFill>
                            <a:schemeClr val="tx1"/>
                          </a:solidFill>
                          <a:latin typeface="+mj-lt"/>
                        </a:rPr>
                        <a:t>The </a:t>
                      </a:r>
                      <a:r>
                        <a:rPr sz="1400" b="0" dirty="0">
                          <a:solidFill>
                            <a:schemeClr val="tx1"/>
                          </a:solidFill>
                          <a:latin typeface="+mj-lt"/>
                        </a:rPr>
                        <a:t>school is </a:t>
                      </a:r>
                      <a:r>
                        <a:rPr sz="1400" b="0" spc="-10" dirty="0">
                          <a:solidFill>
                            <a:schemeClr val="tx1"/>
                          </a:solidFill>
                          <a:latin typeface="+mj-lt"/>
                        </a:rPr>
                        <a:t>providing </a:t>
                      </a:r>
                      <a:r>
                        <a:rPr sz="1400" b="0" dirty="0">
                          <a:solidFill>
                            <a:schemeClr val="tx1"/>
                          </a:solidFill>
                          <a:latin typeface="+mj-lt"/>
                        </a:rPr>
                        <a:t>a</a:t>
                      </a:r>
                      <a:r>
                        <a:rPr sz="1400" b="0" spc="-225" dirty="0">
                          <a:solidFill>
                            <a:schemeClr val="tx1"/>
                          </a:solidFill>
                          <a:latin typeface="+mj-lt"/>
                        </a:rPr>
                        <a:t> </a:t>
                      </a:r>
                      <a:r>
                        <a:rPr sz="1400" b="0" spc="-10" dirty="0">
                          <a:solidFill>
                            <a:schemeClr val="tx1"/>
                          </a:solidFill>
                          <a:latin typeface="+mj-lt"/>
                        </a:rPr>
                        <a:t>reduced</a:t>
                      </a:r>
                      <a:r>
                        <a:rPr lang="en-GB" sz="1400" b="0" spc="-10" dirty="0">
                          <a:solidFill>
                            <a:schemeClr val="tx1"/>
                          </a:solidFill>
                          <a:latin typeface="+mj-lt"/>
                        </a:rPr>
                        <a:t> </a:t>
                      </a:r>
                      <a:r>
                        <a:rPr sz="1400" b="0" spc="-5" dirty="0">
                          <a:solidFill>
                            <a:schemeClr val="tx1"/>
                          </a:solidFill>
                          <a:latin typeface="+mj-lt"/>
                        </a:rPr>
                        <a:t>timetable </a:t>
                      </a:r>
                      <a:r>
                        <a:rPr sz="1400" b="0" dirty="0">
                          <a:solidFill>
                            <a:schemeClr val="tx1"/>
                          </a:solidFill>
                          <a:latin typeface="+mj-lt"/>
                        </a:rPr>
                        <a:t>in addition </a:t>
                      </a:r>
                      <a:r>
                        <a:rPr sz="1400" b="0" spc="-10" dirty="0">
                          <a:solidFill>
                            <a:schemeClr val="tx1"/>
                          </a:solidFill>
                          <a:latin typeface="+mj-lt"/>
                        </a:rPr>
                        <a:t>to</a:t>
                      </a:r>
                      <a:r>
                        <a:rPr sz="1400" b="0" spc="-200" dirty="0">
                          <a:solidFill>
                            <a:schemeClr val="tx1"/>
                          </a:solidFill>
                          <a:latin typeface="+mj-lt"/>
                        </a:rPr>
                        <a:t> </a:t>
                      </a:r>
                      <a:r>
                        <a:rPr sz="1400" b="0" spc="-40" dirty="0">
                          <a:solidFill>
                            <a:schemeClr val="tx1"/>
                          </a:solidFill>
                          <a:latin typeface="+mj-lt"/>
                        </a:rPr>
                        <a:t>PPA</a:t>
                      </a:r>
                      <a:endParaRPr sz="1400" b="0" dirty="0">
                        <a:solidFill>
                          <a:schemeClr val="tx1"/>
                        </a:solidFill>
                        <a:latin typeface="+mj-lt"/>
                        <a:cs typeface="Carlito"/>
                      </a:endParaRPr>
                    </a:p>
                  </a:txBody>
                  <a:tcPr marL="0" marR="0" marT="0" marB="0">
                    <a:noFill/>
                  </a:tcPr>
                </a:tc>
                <a:tc>
                  <a:txBody>
                    <a:bodyPr/>
                    <a:lstStyle/>
                    <a:p>
                      <a:pPr marL="57150" algn="l">
                        <a:lnSpc>
                          <a:spcPct val="100000"/>
                        </a:lnSpc>
                      </a:pPr>
                      <a:r>
                        <a:rPr sz="1400" b="0" spc="-5" dirty="0">
                          <a:latin typeface="+mj-lt"/>
                        </a:rPr>
                        <a:t>The </a:t>
                      </a:r>
                      <a:r>
                        <a:rPr sz="1400" b="0" spc="-15" dirty="0">
                          <a:latin typeface="+mj-lt"/>
                        </a:rPr>
                        <a:t>ECT </a:t>
                      </a:r>
                      <a:r>
                        <a:rPr sz="1400" b="0" dirty="0">
                          <a:latin typeface="+mj-lt"/>
                        </a:rPr>
                        <a:t>has </a:t>
                      </a:r>
                      <a:r>
                        <a:rPr sz="1400" b="0" spc="-10" dirty="0">
                          <a:latin typeface="+mj-lt"/>
                        </a:rPr>
                        <a:t>sufficient time to</a:t>
                      </a:r>
                      <a:r>
                        <a:rPr sz="1400" b="0" spc="20" dirty="0">
                          <a:latin typeface="+mj-lt"/>
                        </a:rPr>
                        <a:t> </a:t>
                      </a:r>
                      <a:r>
                        <a:rPr sz="1400" b="0" spc="-5" dirty="0">
                          <a:latin typeface="+mj-lt"/>
                        </a:rPr>
                        <a:t>engage</a:t>
                      </a:r>
                      <a:r>
                        <a:rPr lang="en-GB" sz="1400" b="0" spc="-5" dirty="0">
                          <a:latin typeface="+mj-lt"/>
                        </a:rPr>
                        <a:t> </a:t>
                      </a:r>
                      <a:r>
                        <a:rPr sz="1400" b="0" spc="-10" dirty="0">
                          <a:latin typeface="+mj-lt"/>
                        </a:rPr>
                        <a:t>with </a:t>
                      </a:r>
                      <a:r>
                        <a:rPr sz="1400" b="0" dirty="0">
                          <a:latin typeface="+mj-lt"/>
                        </a:rPr>
                        <a:t>the </a:t>
                      </a:r>
                      <a:r>
                        <a:rPr sz="1400" b="0" spc="-5" dirty="0">
                          <a:latin typeface="+mj-lt"/>
                        </a:rPr>
                        <a:t>ECF-based </a:t>
                      </a:r>
                      <a:r>
                        <a:rPr sz="1400" b="0" spc="-10" dirty="0">
                          <a:latin typeface="+mj-lt"/>
                        </a:rPr>
                        <a:t>induction  programme; this </a:t>
                      </a:r>
                      <a:r>
                        <a:rPr sz="1400" b="0" spc="-5" dirty="0">
                          <a:latin typeface="+mj-lt"/>
                        </a:rPr>
                        <a:t>is also </a:t>
                      </a:r>
                      <a:r>
                        <a:rPr sz="1400" b="0" dirty="0">
                          <a:latin typeface="+mj-lt"/>
                        </a:rPr>
                        <a:t>a </a:t>
                      </a:r>
                      <a:r>
                        <a:rPr sz="1400" b="0" spc="-15" dirty="0">
                          <a:latin typeface="+mj-lt"/>
                        </a:rPr>
                        <a:t>statutory  </a:t>
                      </a:r>
                      <a:r>
                        <a:rPr sz="1400" b="0" spc="-10" dirty="0">
                          <a:latin typeface="+mj-lt"/>
                        </a:rPr>
                        <a:t>requirement</a:t>
                      </a:r>
                      <a:endParaRPr sz="1400" b="0" dirty="0">
                        <a:latin typeface="+mj-lt"/>
                        <a:cs typeface="Carlito"/>
                      </a:endParaRPr>
                    </a:p>
                  </a:txBody>
                  <a:tcPr marL="0" marR="0" marT="0" marB="0">
                    <a:noFill/>
                  </a:tcPr>
                </a:tc>
                <a:extLst>
                  <a:ext uri="{0D108BD9-81ED-4DB2-BD59-A6C34878D82A}">
                    <a16:rowId xmlns:a16="http://schemas.microsoft.com/office/drawing/2014/main" val="248030631"/>
                  </a:ext>
                </a:extLst>
              </a:tr>
              <a:tr h="624590">
                <a:tc>
                  <a:txBody>
                    <a:bodyPr/>
                    <a:lstStyle/>
                    <a:p>
                      <a:pPr marL="54610" algn="l">
                        <a:lnSpc>
                          <a:spcPct val="100000"/>
                        </a:lnSpc>
                      </a:pPr>
                      <a:r>
                        <a:rPr sz="1400" b="0" dirty="0">
                          <a:solidFill>
                            <a:schemeClr val="tx1"/>
                          </a:solidFill>
                          <a:latin typeface="+mj-lt"/>
                        </a:rPr>
                        <a:t>The </a:t>
                      </a:r>
                      <a:r>
                        <a:rPr sz="1400" b="0" spc="-10" dirty="0">
                          <a:solidFill>
                            <a:schemeClr val="tx1"/>
                          </a:solidFill>
                          <a:latin typeface="+mj-lt"/>
                        </a:rPr>
                        <a:t>headteacher </a:t>
                      </a:r>
                      <a:r>
                        <a:rPr sz="1400" b="0" dirty="0">
                          <a:solidFill>
                            <a:schemeClr val="tx1"/>
                          </a:solidFill>
                          <a:latin typeface="+mj-lt"/>
                        </a:rPr>
                        <a:t>has </a:t>
                      </a:r>
                      <a:r>
                        <a:rPr sz="1400" b="0" spc="-5" dirty="0">
                          <a:solidFill>
                            <a:schemeClr val="tx1"/>
                          </a:solidFill>
                          <a:latin typeface="+mj-lt"/>
                        </a:rPr>
                        <a:t>confirmed</a:t>
                      </a:r>
                      <a:r>
                        <a:rPr sz="1400" b="0" spc="-215" dirty="0">
                          <a:solidFill>
                            <a:schemeClr val="tx1"/>
                          </a:solidFill>
                          <a:latin typeface="+mj-lt"/>
                        </a:rPr>
                        <a:t> </a:t>
                      </a:r>
                      <a:r>
                        <a:rPr sz="1400" b="0" dirty="0">
                          <a:solidFill>
                            <a:schemeClr val="tx1"/>
                          </a:solidFill>
                          <a:latin typeface="+mj-lt"/>
                        </a:rPr>
                        <a:t>the</a:t>
                      </a:r>
                      <a:r>
                        <a:rPr lang="en-GB" sz="1400" b="0" dirty="0">
                          <a:solidFill>
                            <a:schemeClr val="tx1"/>
                          </a:solidFill>
                          <a:latin typeface="+mj-lt"/>
                        </a:rPr>
                        <a:t> </a:t>
                      </a:r>
                      <a:r>
                        <a:rPr sz="1400" b="0" dirty="0">
                          <a:solidFill>
                            <a:schemeClr val="tx1"/>
                          </a:solidFill>
                          <a:latin typeface="+mj-lt"/>
                        </a:rPr>
                        <a:t>type of </a:t>
                      </a:r>
                      <a:r>
                        <a:rPr sz="1400" b="0" spc="-5" dirty="0">
                          <a:solidFill>
                            <a:schemeClr val="tx1"/>
                          </a:solidFill>
                          <a:latin typeface="+mj-lt"/>
                        </a:rPr>
                        <a:t>ECF-based induction they</a:t>
                      </a:r>
                      <a:r>
                        <a:rPr sz="1400" b="0" spc="-250" dirty="0">
                          <a:solidFill>
                            <a:schemeClr val="tx1"/>
                          </a:solidFill>
                          <a:latin typeface="+mj-lt"/>
                        </a:rPr>
                        <a:t> </a:t>
                      </a:r>
                      <a:r>
                        <a:rPr sz="1400" b="0" spc="-15" dirty="0">
                          <a:solidFill>
                            <a:schemeClr val="tx1"/>
                          </a:solidFill>
                          <a:latin typeface="+mj-lt"/>
                        </a:rPr>
                        <a:t>are  </a:t>
                      </a:r>
                      <a:r>
                        <a:rPr sz="1400" b="0" spc="-10" dirty="0">
                          <a:solidFill>
                            <a:schemeClr val="tx1"/>
                          </a:solidFill>
                          <a:latin typeface="+mj-lt"/>
                        </a:rPr>
                        <a:t>providing </a:t>
                      </a:r>
                      <a:r>
                        <a:rPr sz="1400" b="0" dirty="0">
                          <a:solidFill>
                            <a:schemeClr val="tx1"/>
                          </a:solidFill>
                          <a:latin typeface="+mj-lt"/>
                        </a:rPr>
                        <a:t>(see </a:t>
                      </a:r>
                      <a:r>
                        <a:rPr sz="1400" b="0" spc="-10" dirty="0">
                          <a:solidFill>
                            <a:schemeClr val="tx1"/>
                          </a:solidFill>
                          <a:latin typeface="+mj-lt"/>
                        </a:rPr>
                        <a:t>Chapter </a:t>
                      </a:r>
                      <a:r>
                        <a:rPr sz="1400" b="0" dirty="0">
                          <a:solidFill>
                            <a:schemeClr val="tx1"/>
                          </a:solidFill>
                          <a:latin typeface="+mj-lt"/>
                        </a:rPr>
                        <a:t>4 </a:t>
                      </a:r>
                      <a:r>
                        <a:rPr sz="1400" b="0" spc="-15" dirty="0">
                          <a:solidFill>
                            <a:schemeClr val="tx1"/>
                          </a:solidFill>
                          <a:latin typeface="+mj-lt"/>
                        </a:rPr>
                        <a:t>for </a:t>
                      </a:r>
                      <a:r>
                        <a:rPr sz="1400" b="0" spc="-5" dirty="0">
                          <a:solidFill>
                            <a:schemeClr val="tx1"/>
                          </a:solidFill>
                          <a:latin typeface="+mj-lt"/>
                        </a:rPr>
                        <a:t>further  detail)</a:t>
                      </a:r>
                      <a:endParaRPr sz="1400" b="0" dirty="0">
                        <a:solidFill>
                          <a:schemeClr val="tx1"/>
                        </a:solidFill>
                        <a:latin typeface="+mj-lt"/>
                        <a:cs typeface="Carlito"/>
                      </a:endParaRPr>
                    </a:p>
                  </a:txBody>
                  <a:tcPr marL="0" marR="0" marT="0" marB="0">
                    <a:solidFill>
                      <a:schemeClr val="accent1">
                        <a:lumMod val="20000"/>
                        <a:lumOff val="80000"/>
                      </a:schemeClr>
                    </a:solidFill>
                  </a:tcPr>
                </a:tc>
                <a:tc>
                  <a:txBody>
                    <a:bodyPr/>
                    <a:lstStyle/>
                    <a:p>
                      <a:pPr marL="57150" algn="l">
                        <a:lnSpc>
                          <a:spcPct val="100000"/>
                        </a:lnSpc>
                      </a:pPr>
                      <a:r>
                        <a:rPr sz="1400" b="0" spc="-5" dirty="0">
                          <a:latin typeface="+mj-lt"/>
                        </a:rPr>
                        <a:t>The </a:t>
                      </a:r>
                      <a:r>
                        <a:rPr sz="1400" b="0" spc="-15" dirty="0">
                          <a:latin typeface="+mj-lt"/>
                        </a:rPr>
                        <a:t>appropriate </a:t>
                      </a:r>
                      <a:r>
                        <a:rPr sz="1400" b="0" spc="-5" dirty="0">
                          <a:latin typeface="+mj-lt"/>
                        </a:rPr>
                        <a:t>body </a:t>
                      </a:r>
                      <a:r>
                        <a:rPr sz="1400" b="0" spc="-10" dirty="0">
                          <a:latin typeface="+mj-lt"/>
                        </a:rPr>
                        <a:t>can </a:t>
                      </a:r>
                      <a:r>
                        <a:rPr sz="1400" b="0" spc="-5" dirty="0">
                          <a:latin typeface="+mj-lt"/>
                        </a:rPr>
                        <a:t>apply</a:t>
                      </a:r>
                      <a:r>
                        <a:rPr sz="1400" b="0" spc="45" dirty="0">
                          <a:latin typeface="+mj-lt"/>
                        </a:rPr>
                        <a:t> </a:t>
                      </a:r>
                      <a:r>
                        <a:rPr sz="1400" b="0" spc="-5" dirty="0">
                          <a:latin typeface="+mj-lt"/>
                        </a:rPr>
                        <a:t>the</a:t>
                      </a:r>
                      <a:r>
                        <a:rPr lang="en-GB" sz="1400" b="0" spc="-5" dirty="0">
                          <a:latin typeface="+mj-lt"/>
                        </a:rPr>
                        <a:t> </a:t>
                      </a:r>
                      <a:r>
                        <a:rPr sz="1400" b="0" spc="-15" dirty="0">
                          <a:latin typeface="+mj-lt"/>
                        </a:rPr>
                        <a:t>required </a:t>
                      </a:r>
                      <a:r>
                        <a:rPr sz="1400" b="0" spc="-10" dirty="0">
                          <a:latin typeface="+mj-lt"/>
                        </a:rPr>
                        <a:t>level </a:t>
                      </a:r>
                      <a:r>
                        <a:rPr sz="1400" b="0" spc="-5" dirty="0">
                          <a:latin typeface="+mj-lt"/>
                        </a:rPr>
                        <a:t>of </a:t>
                      </a:r>
                      <a:r>
                        <a:rPr sz="1400" b="0" spc="-10" dirty="0">
                          <a:latin typeface="+mj-lt"/>
                        </a:rPr>
                        <a:t>checks to ensure </a:t>
                      </a:r>
                      <a:r>
                        <a:rPr sz="1400" b="0" dirty="0">
                          <a:latin typeface="+mj-lt"/>
                        </a:rPr>
                        <a:t>the  </a:t>
                      </a:r>
                      <a:r>
                        <a:rPr sz="1400" b="0" spc="-10" dirty="0">
                          <a:latin typeface="+mj-lt"/>
                        </a:rPr>
                        <a:t>ECT </a:t>
                      </a:r>
                      <a:r>
                        <a:rPr sz="1400" b="0" dirty="0">
                          <a:latin typeface="+mj-lt"/>
                        </a:rPr>
                        <a:t>has </a:t>
                      </a:r>
                      <a:r>
                        <a:rPr sz="1400" b="0" spc="-5" dirty="0">
                          <a:latin typeface="+mj-lt"/>
                        </a:rPr>
                        <a:t>access </a:t>
                      </a:r>
                      <a:r>
                        <a:rPr sz="1400" b="0" dirty="0">
                          <a:latin typeface="+mj-lt"/>
                        </a:rPr>
                        <a:t>a </a:t>
                      </a:r>
                      <a:r>
                        <a:rPr lang="en-GB" sz="1400" b="0" spc="-5" dirty="0">
                          <a:latin typeface="+mj-lt"/>
                        </a:rPr>
                        <a:t>high-quality</a:t>
                      </a:r>
                      <a:r>
                        <a:rPr sz="1400" b="0" spc="-10" dirty="0">
                          <a:latin typeface="+mj-lt"/>
                        </a:rPr>
                        <a:t>  </a:t>
                      </a:r>
                      <a:r>
                        <a:rPr sz="1400" b="0" spc="-5" dirty="0">
                          <a:latin typeface="+mj-lt"/>
                        </a:rPr>
                        <a:t>knowledge-based</a:t>
                      </a:r>
                      <a:r>
                        <a:rPr sz="1400" b="0" spc="10" dirty="0">
                          <a:latin typeface="+mj-lt"/>
                        </a:rPr>
                        <a:t> </a:t>
                      </a:r>
                      <a:r>
                        <a:rPr sz="1400" b="0" spc="-5" dirty="0">
                          <a:latin typeface="+mj-lt"/>
                        </a:rPr>
                        <a:t>induction</a:t>
                      </a:r>
                      <a:endParaRPr sz="1400" b="0" dirty="0">
                        <a:latin typeface="+mj-lt"/>
                        <a:cs typeface="Carlito"/>
                      </a:endParaRPr>
                    </a:p>
                  </a:txBody>
                  <a:tcPr marL="0" marR="0" marT="0" marB="0">
                    <a:solidFill>
                      <a:schemeClr val="accent1">
                        <a:lumMod val="20000"/>
                        <a:lumOff val="80000"/>
                      </a:schemeClr>
                    </a:solidFill>
                  </a:tcPr>
                </a:tc>
                <a:extLst>
                  <a:ext uri="{0D108BD9-81ED-4DB2-BD59-A6C34878D82A}">
                    <a16:rowId xmlns:a16="http://schemas.microsoft.com/office/drawing/2014/main" val="4768569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26136"/>
    </mc:Choice>
    <mc:Fallback xmlns="">
      <p:transition spd="slow" advTm="2613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358087"/>
            <a:ext cx="8534400" cy="567463"/>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sz="3600" spc="-20" dirty="0">
                <a:latin typeface="+mj-lt"/>
              </a:rPr>
              <a:t>Roles</a:t>
            </a:r>
            <a:r>
              <a:rPr sz="3600" spc="-145" dirty="0">
                <a:latin typeface="+mj-lt"/>
              </a:rPr>
              <a:t> </a:t>
            </a:r>
            <a:r>
              <a:rPr sz="3600" dirty="0">
                <a:latin typeface="+mj-lt"/>
              </a:rPr>
              <a:t>and</a:t>
            </a:r>
            <a:r>
              <a:rPr sz="3600" spc="-150" dirty="0">
                <a:latin typeface="+mj-lt"/>
              </a:rPr>
              <a:t> </a:t>
            </a:r>
            <a:r>
              <a:rPr sz="3600" spc="-5" dirty="0">
                <a:latin typeface="+mj-lt"/>
              </a:rPr>
              <a:t>responsibilities</a:t>
            </a:r>
            <a:endParaRPr sz="3600" dirty="0">
              <a:latin typeface="+mj-lt"/>
            </a:endParaRPr>
          </a:p>
        </p:txBody>
      </p:sp>
      <p:sp>
        <p:nvSpPr>
          <p:cNvPr id="4" name="object 4"/>
          <p:cNvSpPr txBox="1"/>
          <p:nvPr/>
        </p:nvSpPr>
        <p:spPr>
          <a:xfrm>
            <a:off x="304800" y="4565522"/>
            <a:ext cx="6259522" cy="2042867"/>
          </a:xfrm>
          <a:prstGeom prst="rect">
            <a:avLst/>
          </a:prstGeom>
          <a:solidFill>
            <a:schemeClr val="accent1">
              <a:lumMod val="20000"/>
              <a:lumOff val="80000"/>
            </a:schemeClr>
          </a:solidFill>
          <a:ln>
            <a:solidFill>
              <a:schemeClr val="tx1"/>
            </a:solidFill>
          </a:ln>
        </p:spPr>
        <p:txBody>
          <a:bodyPr vert="horz" wrap="square" lIns="0" tIns="67310" rIns="0" bIns="0" rtlCol="0">
            <a:spAutoFit/>
          </a:bodyPr>
          <a:lstStyle/>
          <a:p>
            <a:pPr marL="241300" marR="217170" indent="-228600">
              <a:spcBef>
                <a:spcPts val="1000"/>
              </a:spcBef>
              <a:buFont typeface="Arial"/>
              <a:buChar char="•"/>
              <a:tabLst>
                <a:tab pos="240665" algn="l"/>
                <a:tab pos="241300" algn="l"/>
              </a:tabLst>
            </a:pPr>
            <a:r>
              <a:rPr sz="2000" spc="-5" dirty="0">
                <a:latin typeface="+mj-lt"/>
                <a:cs typeface="Carlito"/>
              </a:rPr>
              <a:t>The </a:t>
            </a:r>
            <a:r>
              <a:rPr sz="2000" b="1" spc="-10" dirty="0">
                <a:latin typeface="+mj-lt"/>
                <a:cs typeface="Carlito"/>
              </a:rPr>
              <a:t>Induction </a:t>
            </a:r>
            <a:r>
              <a:rPr sz="2000" b="1" spc="-55" dirty="0">
                <a:latin typeface="+mj-lt"/>
                <a:cs typeface="Carlito"/>
              </a:rPr>
              <a:t>Tutor </a:t>
            </a:r>
            <a:r>
              <a:rPr sz="2000" spc="-10" dirty="0">
                <a:latin typeface="+mj-lt"/>
                <a:cs typeface="Carlito"/>
              </a:rPr>
              <a:t>is responsible </a:t>
            </a:r>
            <a:r>
              <a:rPr sz="2000" spc="-30" dirty="0">
                <a:latin typeface="+mj-lt"/>
                <a:cs typeface="Carlito"/>
              </a:rPr>
              <a:t>for </a:t>
            </a:r>
            <a:r>
              <a:rPr sz="2000" spc="-15" dirty="0">
                <a:latin typeface="+mj-lt"/>
                <a:cs typeface="Carlito"/>
              </a:rPr>
              <a:t>co-ordinating </a:t>
            </a:r>
            <a:r>
              <a:rPr sz="2000" spc="-5" dirty="0">
                <a:latin typeface="+mj-lt"/>
                <a:cs typeface="Carlito"/>
              </a:rPr>
              <a:t>induction </a:t>
            </a:r>
            <a:r>
              <a:rPr sz="2000" dirty="0">
                <a:latin typeface="+mj-lt"/>
                <a:cs typeface="Carlito"/>
              </a:rPr>
              <a:t>and </a:t>
            </a:r>
            <a:r>
              <a:rPr sz="2000" spc="-35" dirty="0">
                <a:latin typeface="+mj-lt"/>
                <a:cs typeface="Carlito"/>
              </a:rPr>
              <a:t>for  </a:t>
            </a:r>
            <a:r>
              <a:rPr sz="2000" dirty="0">
                <a:latin typeface="+mj-lt"/>
                <a:cs typeface="Carlito"/>
              </a:rPr>
              <a:t>assessment of the </a:t>
            </a:r>
            <a:r>
              <a:rPr sz="2000" spc="-15" dirty="0">
                <a:latin typeface="+mj-lt"/>
                <a:cs typeface="Carlito"/>
              </a:rPr>
              <a:t>ECT </a:t>
            </a:r>
            <a:r>
              <a:rPr sz="2000" spc="-20" dirty="0">
                <a:latin typeface="+mj-lt"/>
                <a:cs typeface="Carlito"/>
              </a:rPr>
              <a:t>against </a:t>
            </a:r>
            <a:r>
              <a:rPr sz="2000" dirty="0">
                <a:latin typeface="+mj-lt"/>
                <a:cs typeface="Carlito"/>
              </a:rPr>
              <a:t>the </a:t>
            </a:r>
            <a:r>
              <a:rPr sz="2000" spc="-45" dirty="0">
                <a:latin typeface="+mj-lt"/>
                <a:cs typeface="Carlito"/>
              </a:rPr>
              <a:t>Teachers’ </a:t>
            </a:r>
            <a:r>
              <a:rPr sz="2000" spc="-15" dirty="0">
                <a:latin typeface="+mj-lt"/>
                <a:cs typeface="Carlito"/>
              </a:rPr>
              <a:t>Standards, </a:t>
            </a:r>
            <a:r>
              <a:rPr sz="2000" spc="-10" dirty="0">
                <a:latin typeface="+mj-lt"/>
                <a:cs typeface="Carlito"/>
              </a:rPr>
              <a:t>including carrying </a:t>
            </a:r>
            <a:r>
              <a:rPr sz="2000" spc="-5" dirty="0">
                <a:latin typeface="+mj-lt"/>
                <a:cs typeface="Carlito"/>
              </a:rPr>
              <a:t>out  </a:t>
            </a:r>
            <a:r>
              <a:rPr sz="2000" spc="-20" dirty="0">
                <a:latin typeface="+mj-lt"/>
                <a:cs typeface="Carlito"/>
              </a:rPr>
              <a:t>progress </a:t>
            </a:r>
            <a:r>
              <a:rPr sz="2000" spc="-30" dirty="0">
                <a:latin typeface="+mj-lt"/>
                <a:cs typeface="Carlito"/>
              </a:rPr>
              <a:t>reviews </a:t>
            </a:r>
            <a:r>
              <a:rPr sz="2000" dirty="0">
                <a:latin typeface="+mj-lt"/>
                <a:cs typeface="Carlito"/>
              </a:rPr>
              <a:t>and </a:t>
            </a:r>
            <a:r>
              <a:rPr sz="2000" spc="-20" dirty="0">
                <a:latin typeface="+mj-lt"/>
                <a:cs typeface="Carlito"/>
              </a:rPr>
              <a:t>report</a:t>
            </a:r>
            <a:r>
              <a:rPr sz="2000" spc="25" dirty="0">
                <a:latin typeface="+mj-lt"/>
                <a:cs typeface="Carlito"/>
              </a:rPr>
              <a:t> </a:t>
            </a:r>
            <a:r>
              <a:rPr sz="2000" spc="-10" dirty="0">
                <a:latin typeface="+mj-lt"/>
                <a:cs typeface="Carlito"/>
              </a:rPr>
              <a:t>writing.</a:t>
            </a:r>
            <a:endParaRPr sz="2000" dirty="0">
              <a:latin typeface="+mj-lt"/>
              <a:cs typeface="Carlito"/>
            </a:endParaRPr>
          </a:p>
          <a:p>
            <a:pPr marL="241300" marR="5080" indent="-228600">
              <a:spcBef>
                <a:spcPts val="1000"/>
              </a:spcBef>
              <a:buFont typeface="Arial"/>
              <a:buChar char="•"/>
              <a:tabLst>
                <a:tab pos="240665" algn="l"/>
                <a:tab pos="241300" algn="l"/>
              </a:tabLst>
            </a:pPr>
            <a:r>
              <a:rPr sz="2000" dirty="0">
                <a:latin typeface="+mj-lt"/>
                <a:cs typeface="Carlito"/>
              </a:rPr>
              <a:t>In </a:t>
            </a:r>
            <a:r>
              <a:rPr sz="2000" spc="-25" dirty="0">
                <a:latin typeface="+mj-lt"/>
                <a:cs typeface="Carlito"/>
              </a:rPr>
              <a:t>exceptional circumstances </a:t>
            </a:r>
            <a:r>
              <a:rPr sz="2000" spc="-10" dirty="0">
                <a:latin typeface="+mj-lt"/>
                <a:cs typeface="Carlito"/>
              </a:rPr>
              <a:t>the </a:t>
            </a:r>
            <a:r>
              <a:rPr sz="2000" spc="-5" dirty="0">
                <a:latin typeface="+mj-lt"/>
                <a:cs typeface="Carlito"/>
              </a:rPr>
              <a:t>Induction </a:t>
            </a:r>
            <a:r>
              <a:rPr sz="2000" spc="-55" dirty="0">
                <a:latin typeface="+mj-lt"/>
                <a:cs typeface="Carlito"/>
              </a:rPr>
              <a:t>Tutor </a:t>
            </a:r>
            <a:r>
              <a:rPr sz="2000" dirty="0">
                <a:latin typeface="+mj-lt"/>
                <a:cs typeface="Carlito"/>
              </a:rPr>
              <a:t>and </a:t>
            </a:r>
            <a:r>
              <a:rPr sz="2000" spc="-20" dirty="0">
                <a:latin typeface="+mj-lt"/>
                <a:cs typeface="Carlito"/>
              </a:rPr>
              <a:t>Mentor </a:t>
            </a:r>
            <a:r>
              <a:rPr sz="2000" spc="-30" dirty="0">
                <a:latin typeface="+mj-lt"/>
                <a:cs typeface="Carlito"/>
              </a:rPr>
              <a:t>role </a:t>
            </a:r>
            <a:r>
              <a:rPr sz="2000" spc="-15" dirty="0">
                <a:latin typeface="+mj-lt"/>
                <a:cs typeface="Carlito"/>
              </a:rPr>
              <a:t>can </a:t>
            </a:r>
            <a:r>
              <a:rPr sz="2000" spc="-5" dirty="0">
                <a:latin typeface="+mj-lt"/>
                <a:cs typeface="Carlito"/>
              </a:rPr>
              <a:t>be </a:t>
            </a:r>
            <a:r>
              <a:rPr sz="2000" spc="-25" dirty="0">
                <a:latin typeface="+mj-lt"/>
                <a:cs typeface="Carlito"/>
              </a:rPr>
              <a:t>carried  </a:t>
            </a:r>
            <a:r>
              <a:rPr sz="2000" spc="-5" dirty="0">
                <a:latin typeface="+mj-lt"/>
                <a:cs typeface="Carlito"/>
              </a:rPr>
              <a:t>out </a:t>
            </a:r>
            <a:r>
              <a:rPr sz="2000" spc="-15" dirty="0">
                <a:latin typeface="+mj-lt"/>
                <a:cs typeface="Carlito"/>
              </a:rPr>
              <a:t>by </a:t>
            </a:r>
            <a:r>
              <a:rPr sz="2000" spc="-10" dirty="0">
                <a:latin typeface="+mj-lt"/>
                <a:cs typeface="Carlito"/>
              </a:rPr>
              <a:t>the </a:t>
            </a:r>
            <a:r>
              <a:rPr sz="2000" spc="-5" dirty="0">
                <a:latin typeface="+mj-lt"/>
                <a:cs typeface="Carlito"/>
              </a:rPr>
              <a:t>same</a:t>
            </a:r>
            <a:r>
              <a:rPr sz="2000" spc="-20" dirty="0">
                <a:latin typeface="+mj-lt"/>
                <a:cs typeface="Carlito"/>
              </a:rPr>
              <a:t> </a:t>
            </a:r>
            <a:r>
              <a:rPr sz="2000" spc="-15" dirty="0">
                <a:latin typeface="+mj-lt"/>
                <a:cs typeface="Carlito"/>
              </a:rPr>
              <a:t>person.</a:t>
            </a:r>
            <a:endParaRPr sz="2000" dirty="0">
              <a:latin typeface="+mj-lt"/>
              <a:cs typeface="Carlito"/>
            </a:endParaRPr>
          </a:p>
        </p:txBody>
      </p:sp>
      <p:sp>
        <p:nvSpPr>
          <p:cNvPr id="7" name="object 4">
            <a:extLst>
              <a:ext uri="{FF2B5EF4-FFF2-40B4-BE49-F238E27FC236}">
                <a16:creationId xmlns:a16="http://schemas.microsoft.com/office/drawing/2014/main" id="{BDFF4453-E44F-F000-26A4-7E62E1FEB253}"/>
              </a:ext>
            </a:extLst>
          </p:cNvPr>
          <p:cNvSpPr txBox="1"/>
          <p:nvPr/>
        </p:nvSpPr>
        <p:spPr>
          <a:xfrm>
            <a:off x="304800" y="3200400"/>
            <a:ext cx="8659822" cy="1283044"/>
          </a:xfrm>
          <a:prstGeom prst="rect">
            <a:avLst/>
          </a:prstGeom>
          <a:solidFill>
            <a:schemeClr val="accent5">
              <a:lumMod val="20000"/>
              <a:lumOff val="80000"/>
            </a:schemeClr>
          </a:solidFill>
          <a:ln>
            <a:solidFill>
              <a:schemeClr val="tx1"/>
            </a:solidFill>
          </a:ln>
        </p:spPr>
        <p:txBody>
          <a:bodyPr vert="horz" wrap="square" lIns="0" tIns="13335" rIns="0" bIns="0" rtlCol="0">
            <a:spAutoFit/>
          </a:bodyPr>
          <a:lstStyle/>
          <a:p>
            <a:pPr marL="12700">
              <a:lnSpc>
                <a:spcPct val="100000"/>
              </a:lnSpc>
              <a:spcBef>
                <a:spcPts val="105"/>
              </a:spcBef>
            </a:pPr>
            <a:r>
              <a:rPr sz="2000" spc="-15" dirty="0">
                <a:latin typeface="+mj-lt"/>
                <a:cs typeface="Carlito"/>
              </a:rPr>
              <a:t>Larger </a:t>
            </a:r>
            <a:r>
              <a:rPr sz="2000" spc="-5" dirty="0">
                <a:latin typeface="+mj-lt"/>
                <a:cs typeface="Carlito"/>
              </a:rPr>
              <a:t>schools </a:t>
            </a:r>
            <a:r>
              <a:rPr lang="en-GB" sz="2000" spc="-5" dirty="0">
                <a:latin typeface="+mj-lt"/>
                <a:cs typeface="Carlito"/>
              </a:rPr>
              <a:t>may</a:t>
            </a:r>
            <a:r>
              <a:rPr sz="2000" spc="-5" dirty="0">
                <a:latin typeface="+mj-lt"/>
                <a:cs typeface="Carlito"/>
              </a:rPr>
              <a:t> benefit </a:t>
            </a:r>
            <a:r>
              <a:rPr sz="2000" spc="-20" dirty="0">
                <a:latin typeface="+mj-lt"/>
                <a:cs typeface="Carlito"/>
              </a:rPr>
              <a:t>from </a:t>
            </a:r>
            <a:r>
              <a:rPr sz="2000" dirty="0">
                <a:latin typeface="+mj-lt"/>
                <a:cs typeface="Carlito"/>
              </a:rPr>
              <a:t>an </a:t>
            </a:r>
            <a:r>
              <a:rPr sz="2000" b="1" spc="-10" dirty="0">
                <a:latin typeface="+mj-lt"/>
                <a:cs typeface="Carlito"/>
              </a:rPr>
              <a:t>Induction </a:t>
            </a:r>
            <a:r>
              <a:rPr sz="2000" b="1" dirty="0">
                <a:latin typeface="+mj-lt"/>
                <a:cs typeface="Carlito"/>
              </a:rPr>
              <a:t>Lead</a:t>
            </a:r>
            <a:r>
              <a:rPr sz="2000" b="1" spc="-175" dirty="0">
                <a:latin typeface="+mj-lt"/>
                <a:cs typeface="Carlito"/>
              </a:rPr>
              <a:t> </a:t>
            </a:r>
            <a:r>
              <a:rPr sz="2000" dirty="0">
                <a:latin typeface="+mj-lt"/>
                <a:cs typeface="Carlito"/>
              </a:rPr>
              <a:t>who:</a:t>
            </a:r>
            <a:r>
              <a:rPr lang="en-GB" sz="2000" dirty="0">
                <a:latin typeface="+mj-lt"/>
                <a:cs typeface="Carlito"/>
              </a:rPr>
              <a:t> </a:t>
            </a:r>
          </a:p>
          <a:p>
            <a:pPr marL="184150" indent="-171450">
              <a:lnSpc>
                <a:spcPct val="100000"/>
              </a:lnSpc>
              <a:spcBef>
                <a:spcPts val="105"/>
              </a:spcBef>
              <a:buFont typeface="Arial" panose="020B0604020202020204" pitchFamily="34" charset="0"/>
              <a:buChar char="•"/>
            </a:pPr>
            <a:r>
              <a:rPr lang="en-GB" sz="2000" dirty="0">
                <a:latin typeface="+mj-lt"/>
                <a:cs typeface="Carlito"/>
              </a:rPr>
              <a:t>Leads </a:t>
            </a:r>
            <a:r>
              <a:rPr sz="2000" dirty="0">
                <a:latin typeface="+mj-lt"/>
                <a:cs typeface="Carlito"/>
              </a:rPr>
              <a:t>and </a:t>
            </a:r>
            <a:r>
              <a:rPr sz="2000" spc="-20" dirty="0">
                <a:latin typeface="+mj-lt"/>
                <a:cs typeface="Carlito"/>
              </a:rPr>
              <a:t>coordinates </a:t>
            </a:r>
            <a:r>
              <a:rPr sz="2000" dirty="0">
                <a:latin typeface="+mj-lt"/>
                <a:cs typeface="Carlito"/>
              </a:rPr>
              <a:t>induction </a:t>
            </a:r>
            <a:r>
              <a:rPr sz="2000" spc="-10" dirty="0">
                <a:latin typeface="+mj-lt"/>
                <a:cs typeface="Carlito"/>
              </a:rPr>
              <a:t>provision across </a:t>
            </a:r>
            <a:r>
              <a:rPr sz="2000" dirty="0">
                <a:latin typeface="+mj-lt"/>
                <a:cs typeface="Carlito"/>
              </a:rPr>
              <a:t>the</a:t>
            </a:r>
            <a:r>
              <a:rPr sz="2000" spc="-320" dirty="0">
                <a:latin typeface="+mj-lt"/>
                <a:cs typeface="Carlito"/>
              </a:rPr>
              <a:t> </a:t>
            </a:r>
            <a:r>
              <a:rPr sz="2000" spc="-5" dirty="0">
                <a:latin typeface="+mj-lt"/>
                <a:cs typeface="Carlito"/>
              </a:rPr>
              <a:t>school</a:t>
            </a:r>
            <a:r>
              <a:rPr lang="en-GB" sz="2000" spc="-5" dirty="0">
                <a:latin typeface="+mj-lt"/>
                <a:cs typeface="Carlito"/>
              </a:rPr>
              <a:t>.</a:t>
            </a:r>
          </a:p>
          <a:p>
            <a:pPr marL="184150" indent="-171450">
              <a:lnSpc>
                <a:spcPct val="100000"/>
              </a:lnSpc>
              <a:spcBef>
                <a:spcPts val="105"/>
              </a:spcBef>
              <a:buFont typeface="Arial" panose="020B0604020202020204" pitchFamily="34" charset="0"/>
              <a:buChar char="•"/>
            </a:pPr>
            <a:r>
              <a:rPr lang="en-GB" sz="2000" spc="-20" dirty="0">
                <a:latin typeface="+mj-lt"/>
                <a:cs typeface="Carlito"/>
              </a:rPr>
              <a:t>Oversees </a:t>
            </a:r>
            <a:r>
              <a:rPr sz="2000" dirty="0">
                <a:latin typeface="+mj-lt"/>
                <a:cs typeface="Carlito"/>
              </a:rPr>
              <a:t>the </a:t>
            </a:r>
            <a:r>
              <a:rPr sz="2000" spc="-15" dirty="0">
                <a:latin typeface="+mj-lt"/>
                <a:cs typeface="Carlito"/>
              </a:rPr>
              <a:t>ECF professional </a:t>
            </a:r>
            <a:r>
              <a:rPr sz="2000" spc="-10" dirty="0">
                <a:latin typeface="+mj-lt"/>
                <a:cs typeface="Carlito"/>
              </a:rPr>
              <a:t>development</a:t>
            </a:r>
            <a:r>
              <a:rPr lang="en-GB" sz="2000" spc="-10" dirty="0">
                <a:latin typeface="+mj-lt"/>
                <a:cs typeface="Carlito"/>
              </a:rPr>
              <a:t> </a:t>
            </a:r>
            <a:r>
              <a:rPr sz="2000" spc="-270" dirty="0">
                <a:latin typeface="+mj-lt"/>
                <a:cs typeface="Carlito"/>
              </a:rPr>
              <a:t> </a:t>
            </a:r>
            <a:r>
              <a:rPr sz="2000" spc="-20" dirty="0">
                <a:latin typeface="+mj-lt"/>
                <a:cs typeface="Carlito"/>
              </a:rPr>
              <a:t>programme</a:t>
            </a:r>
            <a:r>
              <a:rPr lang="en-GB" sz="2000" spc="-20" dirty="0">
                <a:latin typeface="+mj-lt"/>
                <a:cs typeface="Carlito"/>
              </a:rPr>
              <a:t> </a:t>
            </a:r>
          </a:p>
          <a:p>
            <a:pPr marL="184150" indent="-171450">
              <a:lnSpc>
                <a:spcPct val="100000"/>
              </a:lnSpc>
              <a:spcBef>
                <a:spcPts val="105"/>
              </a:spcBef>
              <a:buFont typeface="Arial" panose="020B0604020202020204" pitchFamily="34" charset="0"/>
              <a:buChar char="•"/>
            </a:pPr>
            <a:r>
              <a:rPr lang="en-GB" sz="2000" spc="-15" dirty="0">
                <a:latin typeface="+mj-lt"/>
                <a:cs typeface="Carlito"/>
              </a:rPr>
              <a:t>C</a:t>
            </a:r>
            <a:r>
              <a:rPr sz="2000" spc="-15" dirty="0">
                <a:latin typeface="+mj-lt"/>
                <a:cs typeface="Carlito"/>
              </a:rPr>
              <a:t>o-ordinates </a:t>
            </a:r>
            <a:r>
              <a:rPr sz="2000" dirty="0">
                <a:latin typeface="+mj-lt"/>
                <a:cs typeface="Carlito"/>
              </a:rPr>
              <a:t>the </a:t>
            </a:r>
            <a:r>
              <a:rPr sz="2000" spc="-5" dirty="0">
                <a:latin typeface="+mj-lt"/>
                <a:cs typeface="Carlito"/>
              </a:rPr>
              <a:t>work </a:t>
            </a:r>
            <a:r>
              <a:rPr sz="2000" dirty="0">
                <a:latin typeface="+mj-lt"/>
                <a:cs typeface="Carlito"/>
              </a:rPr>
              <a:t>of </a:t>
            </a:r>
            <a:r>
              <a:rPr sz="2000" spc="-5" dirty="0">
                <a:latin typeface="+mj-lt"/>
                <a:cs typeface="Carlito"/>
              </a:rPr>
              <a:t>Induction</a:t>
            </a:r>
            <a:r>
              <a:rPr lang="en-GB" sz="2000" spc="-5" dirty="0">
                <a:latin typeface="+mj-lt"/>
                <a:cs typeface="Carlito"/>
              </a:rPr>
              <a:t> </a:t>
            </a:r>
            <a:r>
              <a:rPr sz="2000" spc="-280" dirty="0">
                <a:latin typeface="+mj-lt"/>
                <a:cs typeface="Carlito"/>
              </a:rPr>
              <a:t> </a:t>
            </a:r>
            <a:r>
              <a:rPr sz="2000" spc="-60" dirty="0">
                <a:latin typeface="+mj-lt"/>
                <a:cs typeface="Carlito"/>
              </a:rPr>
              <a:t>Tutors</a:t>
            </a:r>
            <a:r>
              <a:rPr lang="en-GB" sz="2000" spc="-60" dirty="0">
                <a:latin typeface="+mj-lt"/>
                <a:cs typeface="Carlito"/>
              </a:rPr>
              <a:t> and mentors</a:t>
            </a:r>
            <a:endParaRPr lang="en-GB" sz="2000" dirty="0">
              <a:latin typeface="+mj-lt"/>
              <a:cs typeface="Carlito"/>
            </a:endParaRPr>
          </a:p>
        </p:txBody>
      </p:sp>
      <p:sp>
        <p:nvSpPr>
          <p:cNvPr id="9" name="TextBox 8">
            <a:extLst>
              <a:ext uri="{FF2B5EF4-FFF2-40B4-BE49-F238E27FC236}">
                <a16:creationId xmlns:a16="http://schemas.microsoft.com/office/drawing/2014/main" id="{CC708C14-6470-3025-E6BF-0BB3DCF435ED}"/>
              </a:ext>
            </a:extLst>
          </p:cNvPr>
          <p:cNvSpPr txBox="1"/>
          <p:nvPr/>
        </p:nvSpPr>
        <p:spPr>
          <a:xfrm>
            <a:off x="304800" y="1051089"/>
            <a:ext cx="8534400" cy="2067233"/>
          </a:xfrm>
          <a:prstGeom prst="rect">
            <a:avLst/>
          </a:prstGeom>
          <a:solidFill>
            <a:schemeClr val="accent3">
              <a:lumMod val="20000"/>
              <a:lumOff val="80000"/>
            </a:schemeClr>
          </a:solidFill>
          <a:ln>
            <a:solidFill>
              <a:schemeClr val="tx1"/>
            </a:solidFill>
          </a:ln>
        </p:spPr>
        <p:txBody>
          <a:bodyPr wrap="square">
            <a:spAutoFit/>
          </a:bodyPr>
          <a:lstStyle/>
          <a:p>
            <a:pPr marL="241300" marR="82550" indent="-228600">
              <a:spcBef>
                <a:spcPts val="530"/>
              </a:spcBef>
              <a:buFont typeface="Arial"/>
              <a:buChar char="•"/>
              <a:tabLst>
                <a:tab pos="240665" algn="l"/>
                <a:tab pos="241300" algn="l"/>
              </a:tabLst>
            </a:pPr>
            <a:r>
              <a:rPr lang="en-US" sz="2000" spc="-5" dirty="0">
                <a:latin typeface="+mj-lt"/>
                <a:cs typeface="Carlito"/>
              </a:rPr>
              <a:t>The </a:t>
            </a:r>
            <a:r>
              <a:rPr lang="en-US" sz="2000" spc="-25" dirty="0">
                <a:latin typeface="+mj-lt"/>
                <a:cs typeface="Carlito"/>
              </a:rPr>
              <a:t>role </a:t>
            </a:r>
            <a:r>
              <a:rPr lang="en-US" sz="2000" spc="-5" dirty="0">
                <a:latin typeface="+mj-lt"/>
                <a:cs typeface="Carlito"/>
              </a:rPr>
              <a:t>of </a:t>
            </a:r>
            <a:r>
              <a:rPr lang="en-US" sz="2000" b="1" spc="-20" dirty="0">
                <a:latin typeface="+mj-lt"/>
                <a:cs typeface="Carlito"/>
              </a:rPr>
              <a:t>Mentor </a:t>
            </a:r>
            <a:r>
              <a:rPr lang="en-US" sz="2000" spc="-25" dirty="0">
                <a:latin typeface="+mj-lt"/>
                <a:cs typeface="Carlito"/>
              </a:rPr>
              <a:t>was </a:t>
            </a:r>
            <a:r>
              <a:rPr lang="en-US" sz="2000" spc="-15" dirty="0">
                <a:latin typeface="+mj-lt"/>
                <a:cs typeface="Carlito"/>
              </a:rPr>
              <a:t>formally introduced </a:t>
            </a:r>
            <a:r>
              <a:rPr lang="en-US" sz="2000" spc="-5" dirty="0">
                <a:latin typeface="+mj-lt"/>
                <a:cs typeface="Carlito"/>
              </a:rPr>
              <a:t>in addition </a:t>
            </a:r>
            <a:r>
              <a:rPr lang="en-US" sz="2000" spc="-20" dirty="0">
                <a:latin typeface="+mj-lt"/>
                <a:cs typeface="Carlito"/>
              </a:rPr>
              <a:t>to </a:t>
            </a:r>
            <a:r>
              <a:rPr lang="en-US" sz="2000" spc="-10" dirty="0">
                <a:latin typeface="+mj-lt"/>
                <a:cs typeface="Carlito"/>
              </a:rPr>
              <a:t>the </a:t>
            </a:r>
            <a:r>
              <a:rPr lang="en-US" sz="2000" spc="-25" dirty="0">
                <a:latin typeface="+mj-lt"/>
                <a:cs typeface="Carlito"/>
              </a:rPr>
              <a:t>role </a:t>
            </a:r>
            <a:r>
              <a:rPr lang="en-US" sz="2000" spc="-5" dirty="0">
                <a:latin typeface="+mj-lt"/>
                <a:cs typeface="Carlito"/>
              </a:rPr>
              <a:t>of Induction </a:t>
            </a:r>
            <a:r>
              <a:rPr lang="en-US" sz="2000" spc="-110" dirty="0">
                <a:latin typeface="+mj-lt"/>
                <a:cs typeface="Carlito"/>
              </a:rPr>
              <a:t>Tutor.</a:t>
            </a:r>
            <a:endParaRPr lang="en-US" sz="2000" dirty="0">
              <a:latin typeface="+mj-lt"/>
              <a:cs typeface="Carlito"/>
            </a:endParaRPr>
          </a:p>
          <a:p>
            <a:pPr marL="241300" marR="18415" indent="-228600">
              <a:spcBef>
                <a:spcPts val="1015"/>
              </a:spcBef>
              <a:buFont typeface="Arial"/>
              <a:buChar char="•"/>
              <a:tabLst>
                <a:tab pos="240665" algn="l"/>
                <a:tab pos="241300" algn="l"/>
              </a:tabLst>
            </a:pPr>
            <a:r>
              <a:rPr lang="en-US" sz="2000" spc="-5" dirty="0">
                <a:latin typeface="+mj-lt"/>
                <a:cs typeface="Carlito"/>
              </a:rPr>
              <a:t>The </a:t>
            </a:r>
            <a:r>
              <a:rPr lang="en-US" sz="2000" spc="-20" dirty="0">
                <a:latin typeface="+mj-lt"/>
                <a:cs typeface="Carlito"/>
              </a:rPr>
              <a:t>Mentor </a:t>
            </a:r>
            <a:r>
              <a:rPr lang="en-US" sz="2000" dirty="0">
                <a:latin typeface="+mj-lt"/>
                <a:cs typeface="Carlito"/>
              </a:rPr>
              <a:t>has a </a:t>
            </a:r>
            <a:r>
              <a:rPr lang="en-US" sz="2000" spc="-60" dirty="0">
                <a:latin typeface="+mj-lt"/>
                <a:cs typeface="Carlito"/>
              </a:rPr>
              <a:t>key </a:t>
            </a:r>
            <a:r>
              <a:rPr lang="en-US" sz="2000" b="1" u="sng" spc="-25" dirty="0">
                <a:latin typeface="+mj-lt"/>
                <a:cs typeface="Carlito"/>
              </a:rPr>
              <a:t>(arguably the most important and impactful) </a:t>
            </a:r>
            <a:r>
              <a:rPr lang="en-US" sz="2000" spc="-25" dirty="0">
                <a:latin typeface="+mj-lt"/>
                <a:cs typeface="Carlito"/>
              </a:rPr>
              <a:t>role </a:t>
            </a:r>
            <a:r>
              <a:rPr lang="en-US" sz="2000" spc="-5" dirty="0">
                <a:latin typeface="+mj-lt"/>
                <a:cs typeface="Carlito"/>
              </a:rPr>
              <a:t>in </a:t>
            </a:r>
            <a:r>
              <a:rPr lang="en-US" sz="2000" spc="-10" dirty="0">
                <a:latin typeface="+mj-lt"/>
                <a:cs typeface="Carlito"/>
              </a:rPr>
              <a:t>supporting </a:t>
            </a:r>
            <a:r>
              <a:rPr lang="en-US" sz="2000" spc="-15" dirty="0">
                <a:latin typeface="+mj-lt"/>
                <a:cs typeface="Carlito"/>
              </a:rPr>
              <a:t>the ECT </a:t>
            </a:r>
            <a:r>
              <a:rPr lang="en-US" sz="2000" spc="-10" dirty="0">
                <a:latin typeface="+mj-lt"/>
                <a:cs typeface="Carlito"/>
              </a:rPr>
              <a:t>with </a:t>
            </a:r>
            <a:r>
              <a:rPr lang="en-US" sz="2000" spc="-15" dirty="0">
                <a:latin typeface="+mj-lt"/>
                <a:cs typeface="Carlito"/>
              </a:rPr>
              <a:t>the </a:t>
            </a:r>
            <a:r>
              <a:rPr lang="en-US" sz="2000" spc="-25" dirty="0">
                <a:latin typeface="+mj-lt"/>
                <a:cs typeface="Carlito"/>
              </a:rPr>
              <a:t>ECF programme </a:t>
            </a:r>
            <a:r>
              <a:rPr lang="en-US" sz="2000" dirty="0">
                <a:latin typeface="+mj-lt"/>
                <a:cs typeface="Carlito"/>
              </a:rPr>
              <a:t>and </a:t>
            </a:r>
            <a:r>
              <a:rPr lang="en-US" sz="2000" spc="-10" dirty="0">
                <a:latin typeface="+mj-lt"/>
                <a:cs typeface="Carlito"/>
              </a:rPr>
              <a:t>should be </a:t>
            </a:r>
            <a:r>
              <a:rPr lang="en-US" sz="2000" spc="-25" dirty="0">
                <a:latin typeface="+mj-lt"/>
                <a:cs typeface="Carlito"/>
              </a:rPr>
              <a:t>separate </a:t>
            </a:r>
            <a:r>
              <a:rPr lang="en-US" sz="2000" spc="-20" dirty="0">
                <a:latin typeface="+mj-lt"/>
                <a:cs typeface="Carlito"/>
              </a:rPr>
              <a:t>to </a:t>
            </a:r>
            <a:r>
              <a:rPr lang="en-US" sz="2000" spc="-10" dirty="0">
                <a:latin typeface="+mj-lt"/>
                <a:cs typeface="Carlito"/>
              </a:rPr>
              <a:t>the </a:t>
            </a:r>
            <a:r>
              <a:rPr lang="en-US" sz="2000" spc="-25" dirty="0">
                <a:latin typeface="+mj-lt"/>
                <a:cs typeface="Carlito"/>
              </a:rPr>
              <a:t>role </a:t>
            </a:r>
            <a:r>
              <a:rPr lang="en-US" sz="2000" spc="-5" dirty="0">
                <a:latin typeface="+mj-lt"/>
                <a:cs typeface="Carlito"/>
              </a:rPr>
              <a:t>of </a:t>
            </a:r>
            <a:r>
              <a:rPr lang="en-US" sz="2000" spc="-10" dirty="0">
                <a:latin typeface="+mj-lt"/>
                <a:cs typeface="Carlito"/>
              </a:rPr>
              <a:t>the Induction </a:t>
            </a:r>
            <a:r>
              <a:rPr lang="en-US" sz="2000" spc="-110" dirty="0">
                <a:latin typeface="+mj-lt"/>
                <a:cs typeface="Carlito"/>
              </a:rPr>
              <a:t>Tutor. </a:t>
            </a:r>
            <a:r>
              <a:rPr lang="en-US" sz="2000" spc="-10" dirty="0">
                <a:latin typeface="+mj-lt"/>
                <a:cs typeface="Carlito"/>
              </a:rPr>
              <a:t>They </a:t>
            </a:r>
            <a:r>
              <a:rPr lang="en-US" sz="2000" i="1" spc="-15" dirty="0">
                <a:latin typeface="+mj-lt"/>
                <a:cs typeface="Carlito"/>
              </a:rPr>
              <a:t>‘provide, </a:t>
            </a:r>
            <a:r>
              <a:rPr lang="en-US" sz="2000" i="1" dirty="0">
                <a:latin typeface="+mj-lt"/>
                <a:cs typeface="Carlito"/>
              </a:rPr>
              <a:t>or </a:t>
            </a:r>
            <a:r>
              <a:rPr lang="en-US" sz="2000" i="1" spc="-60" dirty="0">
                <a:latin typeface="+mj-lt"/>
                <a:cs typeface="Carlito"/>
              </a:rPr>
              <a:t>broker, </a:t>
            </a:r>
            <a:r>
              <a:rPr lang="en-US" sz="2000" i="1" spc="-10" dirty="0">
                <a:latin typeface="+mj-lt"/>
                <a:cs typeface="Carlito"/>
              </a:rPr>
              <a:t>effective  support, including phase or subject specific </a:t>
            </a:r>
            <a:r>
              <a:rPr lang="en-US" sz="2000" i="1" spc="-15" dirty="0">
                <a:latin typeface="+mj-lt"/>
                <a:cs typeface="Carlito"/>
              </a:rPr>
              <a:t>mentoring </a:t>
            </a:r>
            <a:r>
              <a:rPr lang="en-US" sz="2000" i="1" spc="-5" dirty="0">
                <a:latin typeface="+mj-lt"/>
                <a:cs typeface="Carlito"/>
              </a:rPr>
              <a:t>and </a:t>
            </a:r>
            <a:r>
              <a:rPr lang="en-US" sz="2000" i="1" spc="-10" dirty="0">
                <a:latin typeface="+mj-lt"/>
                <a:cs typeface="Carlito"/>
              </a:rPr>
              <a:t>coaching</a:t>
            </a:r>
            <a:r>
              <a:rPr lang="en-US" sz="2000" spc="-10" dirty="0">
                <a:latin typeface="+mj-lt"/>
                <a:cs typeface="Carlito"/>
              </a:rPr>
              <a:t>’ (</a:t>
            </a:r>
            <a:r>
              <a:rPr lang="en-US" sz="2000" i="1" spc="-10" dirty="0">
                <a:latin typeface="+mj-lt"/>
                <a:cs typeface="Carlito"/>
              </a:rPr>
              <a:t>para</a:t>
            </a:r>
            <a:r>
              <a:rPr lang="en-US" sz="2000" i="1" spc="114" dirty="0">
                <a:latin typeface="+mj-lt"/>
                <a:cs typeface="Carlito"/>
              </a:rPr>
              <a:t> </a:t>
            </a:r>
            <a:r>
              <a:rPr lang="en-US" sz="2000" i="1" spc="-10" dirty="0">
                <a:latin typeface="+mj-lt"/>
                <a:cs typeface="Carlito"/>
              </a:rPr>
              <a:t>5.7</a:t>
            </a:r>
            <a:r>
              <a:rPr lang="en-US" sz="2000" spc="-10" dirty="0">
                <a:latin typeface="+mj-lt"/>
                <a:cs typeface="Carlito"/>
              </a:rPr>
              <a:t>).</a:t>
            </a:r>
            <a:endParaRPr lang="en-US" sz="2000" dirty="0">
              <a:latin typeface="+mj-lt"/>
              <a:cs typeface="Carlito"/>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3785"/>
    </mc:Choice>
    <mc:Fallback xmlns="">
      <p:transition spd="slow" advTm="13378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219200"/>
            <a:ext cx="8305800" cy="3862596"/>
          </a:xfrm>
          <a:prstGeom prst="rect">
            <a:avLst/>
          </a:prstGeom>
          <a:solidFill>
            <a:schemeClr val="accent3">
              <a:lumMod val="20000"/>
              <a:lumOff val="80000"/>
            </a:schemeClr>
          </a:solidFill>
          <a:ln>
            <a:solidFill>
              <a:schemeClr val="tx1"/>
            </a:solidFill>
          </a:ln>
        </p:spPr>
        <p:txBody>
          <a:bodyPr vert="horz" wrap="square" lIns="0" tIns="114300" rIns="0" bIns="0" rtlCol="0">
            <a:spAutoFit/>
          </a:bodyPr>
          <a:lstStyle/>
          <a:p>
            <a:pPr marL="469900" lvl="1">
              <a:spcBef>
                <a:spcPts val="900"/>
              </a:spcBef>
            </a:pPr>
            <a:r>
              <a:rPr sz="2400" spc="-10" dirty="0">
                <a:latin typeface="+mj-lt"/>
                <a:cs typeface="Carlito"/>
              </a:rPr>
              <a:t>All </a:t>
            </a:r>
            <a:r>
              <a:rPr sz="2400" spc="-140" dirty="0">
                <a:latin typeface="+mj-lt"/>
                <a:cs typeface="Carlito"/>
              </a:rPr>
              <a:t>ECTs </a:t>
            </a:r>
            <a:r>
              <a:rPr sz="2400" spc="-30" dirty="0">
                <a:latin typeface="+mj-lt"/>
                <a:cs typeface="Carlito"/>
              </a:rPr>
              <a:t>must </a:t>
            </a:r>
            <a:r>
              <a:rPr sz="2400" spc="-45" dirty="0">
                <a:latin typeface="+mj-lt"/>
                <a:cs typeface="Carlito"/>
              </a:rPr>
              <a:t>have </a:t>
            </a:r>
            <a:r>
              <a:rPr sz="2400" dirty="0">
                <a:latin typeface="+mj-lt"/>
                <a:cs typeface="Carlito"/>
              </a:rPr>
              <a:t>a </a:t>
            </a:r>
            <a:r>
              <a:rPr sz="2400" spc="-20" dirty="0">
                <a:latin typeface="+mj-lt"/>
                <a:cs typeface="Carlito"/>
              </a:rPr>
              <a:t>designated </a:t>
            </a:r>
            <a:r>
              <a:rPr sz="2400" spc="-5" dirty="0">
                <a:latin typeface="+mj-lt"/>
                <a:cs typeface="Carlito"/>
              </a:rPr>
              <a:t>Induction</a:t>
            </a:r>
            <a:r>
              <a:rPr sz="2400" spc="325" dirty="0">
                <a:latin typeface="+mj-lt"/>
                <a:cs typeface="Carlito"/>
              </a:rPr>
              <a:t> </a:t>
            </a:r>
            <a:r>
              <a:rPr sz="2400" spc="-195" dirty="0">
                <a:latin typeface="+mj-lt"/>
                <a:cs typeface="Carlito"/>
              </a:rPr>
              <a:t>Tutor.</a:t>
            </a:r>
            <a:endParaRPr sz="2400" dirty="0">
              <a:latin typeface="+mj-lt"/>
              <a:cs typeface="Carlito"/>
            </a:endParaRPr>
          </a:p>
          <a:p>
            <a:pPr marL="469900" marR="132715" lvl="1">
              <a:lnSpc>
                <a:spcPct val="99900"/>
              </a:lnSpc>
              <a:spcBef>
                <a:spcPts val="805"/>
              </a:spcBef>
            </a:pPr>
            <a:r>
              <a:rPr sz="2400" spc="-5" dirty="0">
                <a:latin typeface="+mj-lt"/>
                <a:cs typeface="Carlito"/>
              </a:rPr>
              <a:t>The Induction </a:t>
            </a:r>
            <a:r>
              <a:rPr sz="2400" spc="-105" dirty="0">
                <a:latin typeface="+mj-lt"/>
                <a:cs typeface="Carlito"/>
              </a:rPr>
              <a:t>Tutor </a:t>
            </a:r>
            <a:r>
              <a:rPr sz="2400" dirty="0">
                <a:latin typeface="+mj-lt"/>
                <a:cs typeface="Carlito"/>
              </a:rPr>
              <a:t>will be </a:t>
            </a:r>
            <a:r>
              <a:rPr sz="2400" spc="-15" dirty="0">
                <a:latin typeface="+mj-lt"/>
                <a:cs typeface="Carlito"/>
              </a:rPr>
              <a:t>responsible </a:t>
            </a:r>
            <a:r>
              <a:rPr sz="2400" spc="-50" dirty="0">
                <a:latin typeface="+mj-lt"/>
                <a:cs typeface="Carlito"/>
              </a:rPr>
              <a:t>for </a:t>
            </a:r>
            <a:r>
              <a:rPr sz="2400" spc="-10" dirty="0">
                <a:latin typeface="+mj-lt"/>
                <a:cs typeface="Carlito"/>
              </a:rPr>
              <a:t>co- </a:t>
            </a:r>
            <a:r>
              <a:rPr sz="2400" spc="-20" dirty="0">
                <a:latin typeface="+mj-lt"/>
                <a:cs typeface="Carlito"/>
              </a:rPr>
              <a:t>ordinating </a:t>
            </a:r>
            <a:r>
              <a:rPr sz="2400" spc="-5" dirty="0">
                <a:latin typeface="+mj-lt"/>
                <a:cs typeface="Carlito"/>
              </a:rPr>
              <a:t>induction </a:t>
            </a:r>
            <a:r>
              <a:rPr sz="2400" dirty="0">
                <a:latin typeface="+mj-lt"/>
                <a:cs typeface="Carlito"/>
              </a:rPr>
              <a:t>and </a:t>
            </a:r>
            <a:r>
              <a:rPr sz="2400" spc="-55" dirty="0">
                <a:latin typeface="+mj-lt"/>
                <a:cs typeface="Carlito"/>
              </a:rPr>
              <a:t>for </a:t>
            </a:r>
            <a:r>
              <a:rPr sz="2400" spc="-15" dirty="0">
                <a:latin typeface="+mj-lt"/>
                <a:cs typeface="Carlito"/>
              </a:rPr>
              <a:t>assessment </a:t>
            </a:r>
            <a:r>
              <a:rPr sz="2400" dirty="0">
                <a:latin typeface="+mj-lt"/>
                <a:cs typeface="Carlito"/>
              </a:rPr>
              <a:t>of </a:t>
            </a:r>
            <a:r>
              <a:rPr sz="2400" spc="-10" dirty="0">
                <a:latin typeface="+mj-lt"/>
                <a:cs typeface="Carlito"/>
              </a:rPr>
              <a:t>the  </a:t>
            </a:r>
            <a:r>
              <a:rPr sz="2400" spc="-25" dirty="0">
                <a:latin typeface="+mj-lt"/>
                <a:cs typeface="Carlito"/>
              </a:rPr>
              <a:t>ECT </a:t>
            </a:r>
            <a:r>
              <a:rPr sz="2400" spc="-30" dirty="0">
                <a:latin typeface="+mj-lt"/>
                <a:cs typeface="Carlito"/>
              </a:rPr>
              <a:t>against </a:t>
            </a:r>
            <a:r>
              <a:rPr sz="2400" dirty="0">
                <a:latin typeface="+mj-lt"/>
                <a:cs typeface="Carlito"/>
              </a:rPr>
              <a:t>the </a:t>
            </a:r>
            <a:r>
              <a:rPr sz="2400" spc="-80" dirty="0">
                <a:latin typeface="+mj-lt"/>
                <a:cs typeface="Carlito"/>
              </a:rPr>
              <a:t>Teachers’ </a:t>
            </a:r>
            <a:r>
              <a:rPr sz="2400" spc="-20" dirty="0">
                <a:latin typeface="+mj-lt"/>
                <a:cs typeface="Carlito"/>
              </a:rPr>
              <a:t>Standards, </a:t>
            </a:r>
            <a:r>
              <a:rPr sz="2400" spc="-5" dirty="0">
                <a:latin typeface="+mj-lt"/>
                <a:cs typeface="Carlito"/>
              </a:rPr>
              <a:t>including  carrying </a:t>
            </a:r>
            <a:r>
              <a:rPr sz="2400" dirty="0">
                <a:latin typeface="+mj-lt"/>
                <a:cs typeface="Carlito"/>
              </a:rPr>
              <a:t>out </a:t>
            </a:r>
            <a:r>
              <a:rPr sz="2400" spc="-25" dirty="0">
                <a:latin typeface="+mj-lt"/>
                <a:cs typeface="Carlito"/>
              </a:rPr>
              <a:t>progress </a:t>
            </a:r>
            <a:r>
              <a:rPr sz="2400" spc="-30" dirty="0">
                <a:latin typeface="+mj-lt"/>
                <a:cs typeface="Carlito"/>
              </a:rPr>
              <a:t>reviews </a:t>
            </a:r>
            <a:r>
              <a:rPr sz="2400" dirty="0">
                <a:latin typeface="+mj-lt"/>
                <a:cs typeface="Carlito"/>
              </a:rPr>
              <a:t>and </a:t>
            </a:r>
            <a:r>
              <a:rPr sz="2400" spc="-15" dirty="0">
                <a:latin typeface="+mj-lt"/>
                <a:cs typeface="Carlito"/>
              </a:rPr>
              <a:t>report  </a:t>
            </a:r>
            <a:r>
              <a:rPr sz="2400" spc="-5" dirty="0">
                <a:latin typeface="+mj-lt"/>
                <a:cs typeface="Carlito"/>
              </a:rPr>
              <a:t>writing.</a:t>
            </a:r>
            <a:endParaRPr lang="en-GB" sz="2400" spc="-5" dirty="0">
              <a:latin typeface="+mj-lt"/>
              <a:cs typeface="Carlito"/>
            </a:endParaRPr>
          </a:p>
          <a:p>
            <a:pPr marL="469900" lvl="1">
              <a:spcBef>
                <a:spcPts val="900"/>
              </a:spcBef>
            </a:pPr>
            <a:r>
              <a:rPr lang="en-US" sz="2400" spc="-10" dirty="0">
                <a:latin typeface="+mj-lt"/>
                <a:cs typeface="Carlito"/>
              </a:rPr>
              <a:t>This </a:t>
            </a:r>
            <a:r>
              <a:rPr lang="en-US" sz="2400" dirty="0">
                <a:latin typeface="+mj-lt"/>
                <a:cs typeface="Carlito"/>
              </a:rPr>
              <a:t>will </a:t>
            </a:r>
            <a:r>
              <a:rPr lang="en-US" sz="2400" spc="-5" dirty="0">
                <a:latin typeface="+mj-lt"/>
                <a:cs typeface="Carlito"/>
              </a:rPr>
              <a:t>also</a:t>
            </a:r>
            <a:r>
              <a:rPr lang="en-US" sz="2400" dirty="0">
                <a:latin typeface="+mj-lt"/>
                <a:cs typeface="Carlito"/>
              </a:rPr>
              <a:t> </a:t>
            </a:r>
            <a:r>
              <a:rPr lang="en-US" sz="2400" spc="-5" dirty="0">
                <a:latin typeface="+mj-lt"/>
                <a:cs typeface="Carlito"/>
              </a:rPr>
              <a:t>include:</a:t>
            </a:r>
            <a:endParaRPr lang="en-US" sz="2400" dirty="0">
              <a:latin typeface="+mj-lt"/>
              <a:cs typeface="Carlito"/>
            </a:endParaRPr>
          </a:p>
          <a:p>
            <a:pPr marL="812800" marR="117475" lvl="1" indent="-342900">
              <a:spcBef>
                <a:spcPts val="805"/>
              </a:spcBef>
              <a:buFont typeface="Arial"/>
              <a:buChar char="•"/>
              <a:tabLst>
                <a:tab pos="354965" algn="l"/>
                <a:tab pos="355600" algn="l"/>
              </a:tabLst>
            </a:pPr>
            <a:r>
              <a:rPr lang="en-US" sz="2400" spc="-5" dirty="0">
                <a:latin typeface="+mj-lt"/>
                <a:cs typeface="Carlito"/>
              </a:rPr>
              <a:t>Quality </a:t>
            </a:r>
            <a:r>
              <a:rPr lang="en-US" sz="2400" spc="-10" dirty="0">
                <a:latin typeface="+mj-lt"/>
                <a:cs typeface="Carlito"/>
              </a:rPr>
              <a:t>Assuring </a:t>
            </a:r>
            <a:r>
              <a:rPr lang="en-US" sz="2400" dirty="0">
                <a:latin typeface="+mj-lt"/>
                <a:cs typeface="Carlito"/>
              </a:rPr>
              <a:t>the </a:t>
            </a:r>
            <a:r>
              <a:rPr lang="en-US" sz="2400" spc="-15" dirty="0">
                <a:latin typeface="+mj-lt"/>
                <a:cs typeface="Carlito"/>
              </a:rPr>
              <a:t>work </a:t>
            </a:r>
            <a:r>
              <a:rPr lang="en-US" sz="2400" dirty="0">
                <a:latin typeface="+mj-lt"/>
                <a:cs typeface="Carlito"/>
              </a:rPr>
              <a:t>of </a:t>
            </a:r>
            <a:r>
              <a:rPr lang="en-US" sz="2400" spc="-10" dirty="0">
                <a:latin typeface="+mj-lt"/>
                <a:cs typeface="Carlito"/>
              </a:rPr>
              <a:t>the </a:t>
            </a:r>
            <a:r>
              <a:rPr lang="en-US" sz="2400" spc="-40" dirty="0">
                <a:latin typeface="+mj-lt"/>
                <a:cs typeface="Carlito"/>
              </a:rPr>
              <a:t>Mentors  </a:t>
            </a:r>
            <a:r>
              <a:rPr lang="en-US" sz="2400" spc="-15" dirty="0">
                <a:latin typeface="+mj-lt"/>
                <a:cs typeface="Carlito"/>
              </a:rPr>
              <a:t>monitoring </a:t>
            </a:r>
            <a:r>
              <a:rPr lang="en-US" sz="2400" spc="-25" dirty="0">
                <a:latin typeface="+mj-lt"/>
                <a:cs typeface="Carlito"/>
              </a:rPr>
              <a:t>engagement </a:t>
            </a:r>
            <a:r>
              <a:rPr lang="en-US" sz="2400" spc="-5" dirty="0">
                <a:latin typeface="+mj-lt"/>
                <a:cs typeface="Carlito"/>
              </a:rPr>
              <a:t>with </a:t>
            </a:r>
            <a:r>
              <a:rPr lang="en-US" sz="2400" dirty="0">
                <a:latin typeface="+mj-lt"/>
                <a:cs typeface="Carlito"/>
              </a:rPr>
              <a:t>the </a:t>
            </a:r>
            <a:r>
              <a:rPr lang="en-US" sz="2400" spc="-30" dirty="0">
                <a:latin typeface="+mj-lt"/>
                <a:cs typeface="Carlito"/>
              </a:rPr>
              <a:t>ECF </a:t>
            </a:r>
            <a:r>
              <a:rPr lang="en-US" sz="2400" dirty="0">
                <a:latin typeface="+mj-lt"/>
                <a:cs typeface="Carlito"/>
              </a:rPr>
              <a:t>of </a:t>
            </a:r>
            <a:r>
              <a:rPr lang="en-US" sz="2400" spc="-10" dirty="0">
                <a:latin typeface="+mj-lt"/>
                <a:cs typeface="Carlito"/>
              </a:rPr>
              <a:t>the  </a:t>
            </a:r>
            <a:r>
              <a:rPr lang="en-US" sz="2400" spc="-140" dirty="0">
                <a:latin typeface="+mj-lt"/>
                <a:cs typeface="Carlito"/>
              </a:rPr>
              <a:t>ECTs </a:t>
            </a:r>
            <a:r>
              <a:rPr lang="en-US" sz="2400" dirty="0">
                <a:latin typeface="+mj-lt"/>
                <a:cs typeface="Carlito"/>
              </a:rPr>
              <a:t>and</a:t>
            </a:r>
            <a:r>
              <a:rPr lang="en-US" sz="2400" spc="175" dirty="0">
                <a:latin typeface="+mj-lt"/>
                <a:cs typeface="Carlito"/>
              </a:rPr>
              <a:t> </a:t>
            </a:r>
            <a:r>
              <a:rPr lang="en-US" sz="2400" spc="-40" dirty="0">
                <a:latin typeface="+mj-lt"/>
                <a:cs typeface="Carlito"/>
              </a:rPr>
              <a:t>Mentors</a:t>
            </a:r>
            <a:endParaRPr lang="en-US" sz="2400" dirty="0">
              <a:latin typeface="+mj-lt"/>
              <a:cs typeface="Carlito"/>
            </a:endParaRPr>
          </a:p>
          <a:p>
            <a:pPr marL="812800" marR="5080" lvl="1" indent="-342900">
              <a:spcBef>
                <a:spcPts val="805"/>
              </a:spcBef>
              <a:buFont typeface="Arial"/>
              <a:buChar char="•"/>
              <a:tabLst>
                <a:tab pos="354965" algn="l"/>
                <a:tab pos="355600" algn="l"/>
                <a:tab pos="1925320" algn="l"/>
              </a:tabLst>
            </a:pPr>
            <a:r>
              <a:rPr lang="en-US" sz="2400" spc="-10" dirty="0">
                <a:latin typeface="+mj-lt"/>
                <a:cs typeface="Carlito"/>
              </a:rPr>
              <a:t>Meeting</a:t>
            </a:r>
            <a:r>
              <a:rPr lang="en-US" sz="2400" dirty="0">
                <a:latin typeface="+mj-lt"/>
                <a:cs typeface="Carlito"/>
              </a:rPr>
              <a:t>/</a:t>
            </a:r>
            <a:r>
              <a:rPr lang="en-US" sz="2400" spc="-20" dirty="0">
                <a:latin typeface="+mj-lt"/>
                <a:cs typeface="Carlito"/>
              </a:rPr>
              <a:t>communicating </a:t>
            </a:r>
            <a:r>
              <a:rPr lang="en-US" sz="2400" dirty="0">
                <a:latin typeface="+mj-lt"/>
                <a:cs typeface="Carlito"/>
              </a:rPr>
              <a:t>with/</a:t>
            </a:r>
            <a:r>
              <a:rPr lang="en-US" sz="2400" spc="-30" dirty="0">
                <a:latin typeface="+mj-lt"/>
                <a:cs typeface="Carlito"/>
              </a:rPr>
              <a:t>overseeing  </a:t>
            </a:r>
            <a:r>
              <a:rPr lang="en-US" sz="2400" dirty="0">
                <a:latin typeface="+mj-lt"/>
                <a:cs typeface="Carlito"/>
              </a:rPr>
              <a:t>the</a:t>
            </a:r>
            <a:r>
              <a:rPr lang="en-US" sz="2400" spc="-15" dirty="0">
                <a:latin typeface="+mj-lt"/>
                <a:cs typeface="Carlito"/>
              </a:rPr>
              <a:t> </a:t>
            </a:r>
            <a:r>
              <a:rPr lang="en-US" sz="2400" spc="-40" dirty="0">
                <a:latin typeface="+mj-lt"/>
                <a:cs typeface="Carlito"/>
              </a:rPr>
              <a:t>Mentors</a:t>
            </a:r>
            <a:endParaRPr lang="en-US" sz="2400" dirty="0">
              <a:latin typeface="+mj-lt"/>
              <a:cs typeface="Carlito"/>
            </a:endParaRPr>
          </a:p>
        </p:txBody>
      </p:sp>
      <p:sp>
        <p:nvSpPr>
          <p:cNvPr id="8" name="object 2">
            <a:extLst>
              <a:ext uri="{FF2B5EF4-FFF2-40B4-BE49-F238E27FC236}">
                <a16:creationId xmlns:a16="http://schemas.microsoft.com/office/drawing/2014/main" id="{2DC5C4ED-15E7-DB27-0120-621D1A0C67BA}"/>
              </a:ext>
            </a:extLst>
          </p:cNvPr>
          <p:cNvSpPr txBox="1">
            <a:spLocks noGrp="1"/>
          </p:cNvSpPr>
          <p:nvPr>
            <p:ph type="title"/>
          </p:nvPr>
        </p:nvSpPr>
        <p:spPr>
          <a:xfrm>
            <a:off x="457200" y="274320"/>
            <a:ext cx="8305800" cy="577081"/>
          </a:xfrm>
          <a:prstGeom prst="rect">
            <a:avLst/>
          </a:prstGeom>
          <a:solidFill>
            <a:srgbClr val="30859C"/>
          </a:solidFill>
        </p:spPr>
        <p:txBody>
          <a:bodyPr vert="horz" wrap="square" lIns="0" tIns="0" rIns="0" bIns="0" rtlCol="0">
            <a:spAutoFit/>
          </a:bodyPr>
          <a:lstStyle/>
          <a:p>
            <a:pPr marR="103505" algn="ctr">
              <a:lnSpc>
                <a:spcPts val="4545"/>
              </a:lnSpc>
            </a:pPr>
            <a:r>
              <a:rPr lang="en-GB" spc="-125" dirty="0">
                <a:latin typeface="+mj-lt"/>
              </a:rPr>
              <a:t>Role of Induction Tutor</a:t>
            </a:r>
            <a:endParaRPr spc="-5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advTm="15072"/>
    </mc:Choice>
    <mc:Fallback xmlns="">
      <p:transition spd="slow" advTm="150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7C701-8EAF-8101-A5FF-D6C4FCD2862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DA75F73-BBE5-B0E8-9202-E3473AB95EAE}"/>
              </a:ext>
            </a:extLst>
          </p:cNvPr>
          <p:cNvSpPr txBox="1"/>
          <p:nvPr/>
        </p:nvSpPr>
        <p:spPr>
          <a:xfrm>
            <a:off x="304800" y="1025810"/>
            <a:ext cx="8534400" cy="1431033"/>
          </a:xfrm>
          <a:prstGeom prst="rect">
            <a:avLst/>
          </a:prstGeom>
          <a:solidFill>
            <a:schemeClr val="accent3">
              <a:lumMod val="20000"/>
              <a:lumOff val="80000"/>
            </a:schemeClr>
          </a:solidFill>
          <a:ln>
            <a:solidFill>
              <a:schemeClr val="tx1"/>
            </a:solidFill>
          </a:ln>
        </p:spPr>
        <p:txBody>
          <a:bodyPr vert="horz" wrap="square" lIns="0" tIns="114300" rIns="0" bIns="0" rtlCol="0">
            <a:spAutoFit/>
          </a:bodyPr>
          <a:lstStyle/>
          <a:p>
            <a:pPr marL="227329" marR="5080" indent="-215265">
              <a:lnSpc>
                <a:spcPct val="100000"/>
              </a:lnSpc>
              <a:spcBef>
                <a:spcPts val="100"/>
              </a:spcBef>
              <a:buFont typeface="Arial"/>
              <a:buChar char="•"/>
              <a:tabLst>
                <a:tab pos="227329" algn="l"/>
                <a:tab pos="227965" algn="l"/>
              </a:tabLst>
            </a:pPr>
            <a:r>
              <a:rPr lang="en-US" sz="1700" spc="-20" dirty="0">
                <a:latin typeface="+mj-lt"/>
                <a:cs typeface="Carlito"/>
              </a:rPr>
              <a:t>Co-ordinate </a:t>
            </a:r>
            <a:r>
              <a:rPr lang="en-US" sz="1700" spc="-10" dirty="0">
                <a:latin typeface="+mj-lt"/>
                <a:cs typeface="Carlito"/>
              </a:rPr>
              <a:t>the </a:t>
            </a:r>
            <a:r>
              <a:rPr lang="en-US" sz="1700" spc="-25" dirty="0">
                <a:latin typeface="+mj-lt"/>
                <a:cs typeface="Carlito"/>
              </a:rPr>
              <a:t>work </a:t>
            </a:r>
            <a:r>
              <a:rPr lang="en-US" sz="1700" spc="-5" dirty="0">
                <a:latin typeface="+mj-lt"/>
                <a:cs typeface="Carlito"/>
              </a:rPr>
              <a:t>of </a:t>
            </a:r>
            <a:r>
              <a:rPr lang="en-US" sz="1700" spc="-10" dirty="0">
                <a:latin typeface="+mj-lt"/>
                <a:cs typeface="Carlito"/>
              </a:rPr>
              <a:t>the </a:t>
            </a:r>
            <a:r>
              <a:rPr lang="en-US" sz="1700" spc="-30" dirty="0">
                <a:latin typeface="+mj-lt"/>
                <a:cs typeface="Carlito"/>
              </a:rPr>
              <a:t>Mentors: </a:t>
            </a:r>
            <a:r>
              <a:rPr lang="en-US" sz="1700" spc="-5" dirty="0">
                <a:latin typeface="+mj-lt"/>
                <a:cs typeface="Carlito"/>
              </a:rPr>
              <a:t>Y1 </a:t>
            </a:r>
            <a:r>
              <a:rPr lang="en-US" sz="1700" dirty="0">
                <a:latin typeface="+mj-lt"/>
                <a:cs typeface="Carlito"/>
              </a:rPr>
              <a:t>and </a:t>
            </a:r>
            <a:r>
              <a:rPr lang="en-US" sz="1700" spc="-5" dirty="0">
                <a:latin typeface="+mj-lt"/>
                <a:cs typeface="Carlito"/>
              </a:rPr>
              <a:t>Y2 </a:t>
            </a:r>
            <a:r>
              <a:rPr lang="en-US" sz="1700" spc="-80" dirty="0">
                <a:latin typeface="+mj-lt"/>
                <a:cs typeface="Carlito"/>
              </a:rPr>
              <a:t>ECTs </a:t>
            </a:r>
            <a:r>
              <a:rPr lang="en-US" sz="1700" dirty="0">
                <a:latin typeface="+mj-lt"/>
                <a:cs typeface="Carlito"/>
              </a:rPr>
              <a:t>– do </a:t>
            </a:r>
            <a:r>
              <a:rPr lang="en-US" sz="1700" spc="-10" dirty="0">
                <a:latin typeface="+mj-lt"/>
                <a:cs typeface="Carlito"/>
              </a:rPr>
              <a:t>the </a:t>
            </a:r>
            <a:r>
              <a:rPr lang="en-US" sz="1700" spc="-35" dirty="0">
                <a:latin typeface="+mj-lt"/>
                <a:cs typeface="Carlito"/>
              </a:rPr>
              <a:t>Mentors  </a:t>
            </a:r>
            <a:r>
              <a:rPr lang="en-US" sz="1700" spc="-25" dirty="0">
                <a:latin typeface="+mj-lt"/>
                <a:cs typeface="Carlito"/>
              </a:rPr>
              <a:t>have </a:t>
            </a:r>
            <a:r>
              <a:rPr lang="en-US" sz="1700" spc="-15" dirty="0">
                <a:latin typeface="+mj-lt"/>
                <a:cs typeface="Carlito"/>
              </a:rPr>
              <a:t>adequate </a:t>
            </a:r>
            <a:r>
              <a:rPr lang="en-US" sz="1700" spc="-10" dirty="0">
                <a:latin typeface="+mj-lt"/>
                <a:cs typeface="Carlito"/>
              </a:rPr>
              <a:t>time </a:t>
            </a:r>
            <a:r>
              <a:rPr lang="en-US" sz="1700" spc="-20" dirty="0">
                <a:latin typeface="+mj-lt"/>
                <a:cs typeface="Carlito"/>
              </a:rPr>
              <a:t>to </a:t>
            </a:r>
            <a:r>
              <a:rPr lang="en-US" sz="1700" spc="-15" dirty="0">
                <a:latin typeface="+mj-lt"/>
                <a:cs typeface="Carlito"/>
              </a:rPr>
              <a:t>meet </a:t>
            </a:r>
            <a:r>
              <a:rPr lang="en-US" sz="1700" spc="-10" dirty="0">
                <a:latin typeface="+mj-lt"/>
                <a:cs typeface="Carlito"/>
              </a:rPr>
              <a:t>the </a:t>
            </a:r>
            <a:r>
              <a:rPr lang="en-US" sz="1700" spc="-60" dirty="0">
                <a:latin typeface="+mj-lt"/>
                <a:cs typeface="Carlito"/>
              </a:rPr>
              <a:t>ECTs? </a:t>
            </a:r>
            <a:r>
              <a:rPr lang="en-US" sz="1700" dirty="0">
                <a:latin typeface="+mj-lt"/>
                <a:cs typeface="Carlito"/>
              </a:rPr>
              <a:t>Is </a:t>
            </a:r>
            <a:r>
              <a:rPr lang="en-US" sz="1700" spc="-10" dirty="0">
                <a:latin typeface="+mj-lt"/>
                <a:cs typeface="Carlito"/>
              </a:rPr>
              <a:t>this </a:t>
            </a:r>
            <a:r>
              <a:rPr lang="en-US" sz="1700" spc="-20" dirty="0">
                <a:latin typeface="+mj-lt"/>
                <a:cs typeface="Carlito"/>
              </a:rPr>
              <a:t>allocated </a:t>
            </a:r>
            <a:r>
              <a:rPr lang="en-US" sz="1700" spc="-10" dirty="0">
                <a:latin typeface="+mj-lt"/>
                <a:cs typeface="Carlito"/>
              </a:rPr>
              <a:t>time </a:t>
            </a:r>
            <a:r>
              <a:rPr lang="en-US" sz="1700" spc="-30" dirty="0">
                <a:latin typeface="+mj-lt"/>
                <a:cs typeface="Carlito"/>
              </a:rPr>
              <a:t>protected  </a:t>
            </a:r>
            <a:r>
              <a:rPr lang="en-US" sz="1700" spc="-10" dirty="0">
                <a:latin typeface="+mj-lt"/>
                <a:cs typeface="Carlito"/>
              </a:rPr>
              <a:t>time </a:t>
            </a:r>
            <a:r>
              <a:rPr lang="en-US" sz="1700" spc="-30" dirty="0">
                <a:latin typeface="+mj-lt"/>
                <a:cs typeface="Carlito"/>
              </a:rPr>
              <a:t>for</a:t>
            </a:r>
            <a:r>
              <a:rPr lang="en-US" sz="1700" spc="-20" dirty="0">
                <a:latin typeface="+mj-lt"/>
                <a:cs typeface="Carlito"/>
              </a:rPr>
              <a:t> </a:t>
            </a:r>
            <a:r>
              <a:rPr lang="en-US" sz="1700" spc="-10" dirty="0">
                <a:latin typeface="+mj-lt"/>
                <a:cs typeface="Carlito"/>
              </a:rPr>
              <a:t>all?</a:t>
            </a:r>
            <a:endParaRPr lang="en-US" sz="1700" dirty="0">
              <a:latin typeface="+mj-lt"/>
              <a:cs typeface="Carlito"/>
            </a:endParaRPr>
          </a:p>
          <a:p>
            <a:pPr marL="227329" marR="7620" indent="-215265">
              <a:lnSpc>
                <a:spcPct val="100000"/>
              </a:lnSpc>
              <a:buFont typeface="Arial"/>
              <a:buChar char="•"/>
              <a:tabLst>
                <a:tab pos="227329" algn="l"/>
                <a:tab pos="227965" algn="l"/>
              </a:tabLst>
            </a:pPr>
            <a:r>
              <a:rPr lang="en-US" sz="1700" spc="-15" dirty="0">
                <a:latin typeface="+mj-lt"/>
                <a:cs typeface="Carlito"/>
              </a:rPr>
              <a:t>Monitor </a:t>
            </a:r>
            <a:r>
              <a:rPr lang="en-US" sz="1700" spc="-20" dirty="0">
                <a:latin typeface="+mj-lt"/>
                <a:cs typeface="Carlito"/>
              </a:rPr>
              <a:t>engagement </a:t>
            </a:r>
            <a:r>
              <a:rPr lang="en-US" sz="1700" spc="-10" dirty="0">
                <a:latin typeface="+mj-lt"/>
                <a:cs typeface="Carlito"/>
              </a:rPr>
              <a:t>with the </a:t>
            </a:r>
            <a:r>
              <a:rPr lang="en-US" sz="1700" spc="-15" dirty="0">
                <a:latin typeface="+mj-lt"/>
                <a:cs typeface="Carlito"/>
              </a:rPr>
              <a:t>ECF: </a:t>
            </a:r>
            <a:r>
              <a:rPr lang="en-US" sz="1700" spc="-5" dirty="0">
                <a:latin typeface="+mj-lt"/>
                <a:cs typeface="Carlito"/>
              </a:rPr>
              <a:t>dialogue </a:t>
            </a:r>
            <a:r>
              <a:rPr lang="en-US" sz="1700" spc="-15" dirty="0">
                <a:latin typeface="+mj-lt"/>
                <a:cs typeface="Carlito"/>
              </a:rPr>
              <a:t>between ECT </a:t>
            </a:r>
            <a:r>
              <a:rPr lang="en-US" sz="1700" dirty="0">
                <a:latin typeface="+mj-lt"/>
                <a:cs typeface="Carlito"/>
              </a:rPr>
              <a:t>and </a:t>
            </a:r>
            <a:r>
              <a:rPr lang="en-US" sz="1700" spc="-70" dirty="0">
                <a:latin typeface="+mj-lt"/>
                <a:cs typeface="Carlito"/>
              </a:rPr>
              <a:t>Mentor.  </a:t>
            </a:r>
            <a:r>
              <a:rPr lang="en-US" sz="1700" dirty="0">
                <a:latin typeface="+mj-lt"/>
                <a:cs typeface="Carlito"/>
              </a:rPr>
              <a:t>Is </a:t>
            </a:r>
            <a:r>
              <a:rPr lang="en-US" sz="1700" spc="-10" dirty="0">
                <a:latin typeface="+mj-lt"/>
                <a:cs typeface="Carlito"/>
              </a:rPr>
              <a:t>this </a:t>
            </a:r>
            <a:r>
              <a:rPr lang="en-US" sz="1700" spc="-15" dirty="0">
                <a:latin typeface="+mj-lt"/>
                <a:cs typeface="Carlito"/>
              </a:rPr>
              <a:t>progressing well? </a:t>
            </a:r>
            <a:r>
              <a:rPr lang="en-US" sz="1700" spc="-20" dirty="0">
                <a:latin typeface="+mj-lt"/>
                <a:cs typeface="Carlito"/>
              </a:rPr>
              <a:t>How </a:t>
            </a:r>
            <a:r>
              <a:rPr lang="en-US" sz="1700" dirty="0">
                <a:latin typeface="+mj-lt"/>
                <a:cs typeface="Carlito"/>
              </a:rPr>
              <a:t>do </a:t>
            </a:r>
            <a:r>
              <a:rPr lang="en-US" sz="1700" spc="-20" dirty="0">
                <a:latin typeface="+mj-lt"/>
                <a:cs typeface="Carlito"/>
              </a:rPr>
              <a:t>you </a:t>
            </a:r>
            <a:r>
              <a:rPr lang="en-US" sz="1700" spc="-10" dirty="0">
                <a:latin typeface="+mj-lt"/>
                <a:cs typeface="Carlito"/>
              </a:rPr>
              <a:t>know? </a:t>
            </a:r>
            <a:r>
              <a:rPr lang="en-US" sz="1700" dirty="0">
                <a:latin typeface="+mj-lt"/>
                <a:cs typeface="Carlito"/>
              </a:rPr>
              <a:t>Impact </a:t>
            </a:r>
            <a:r>
              <a:rPr lang="en-US" sz="1700" spc="-5" dirty="0">
                <a:latin typeface="+mj-lt"/>
                <a:cs typeface="Carlito"/>
              </a:rPr>
              <a:t>upon</a:t>
            </a:r>
            <a:r>
              <a:rPr lang="en-US" sz="1700" spc="140" dirty="0">
                <a:latin typeface="+mj-lt"/>
                <a:cs typeface="Carlito"/>
              </a:rPr>
              <a:t> </a:t>
            </a:r>
            <a:r>
              <a:rPr lang="en-US" sz="1700" spc="-20" dirty="0">
                <a:latin typeface="+mj-lt"/>
                <a:cs typeface="Carlito"/>
              </a:rPr>
              <a:t>practice?</a:t>
            </a:r>
            <a:endParaRPr lang="en-US" sz="1700" dirty="0">
              <a:latin typeface="+mj-lt"/>
              <a:cs typeface="Carlito"/>
            </a:endParaRPr>
          </a:p>
          <a:p>
            <a:pPr marL="227329" indent="-215265">
              <a:lnSpc>
                <a:spcPts val="2155"/>
              </a:lnSpc>
              <a:buFont typeface="Arial"/>
              <a:buChar char="•"/>
              <a:tabLst>
                <a:tab pos="227329" algn="l"/>
                <a:tab pos="227965" algn="l"/>
              </a:tabLst>
            </a:pPr>
            <a:r>
              <a:rPr lang="en-US" sz="1700" spc="-15" dirty="0">
                <a:latin typeface="+mj-lt"/>
                <a:cs typeface="Carlito"/>
              </a:rPr>
              <a:t>Meet </a:t>
            </a:r>
            <a:r>
              <a:rPr lang="en-US" sz="1700" spc="-10" dirty="0">
                <a:latin typeface="+mj-lt"/>
                <a:cs typeface="Carlito"/>
              </a:rPr>
              <a:t>with </a:t>
            </a:r>
            <a:r>
              <a:rPr lang="en-US" sz="1700" spc="-15" dirty="0">
                <a:latin typeface="+mj-lt"/>
                <a:cs typeface="Carlito"/>
              </a:rPr>
              <a:t>the </a:t>
            </a:r>
            <a:r>
              <a:rPr lang="en-US" sz="1700" spc="-80" dirty="0">
                <a:latin typeface="+mj-lt"/>
                <a:cs typeface="Carlito"/>
              </a:rPr>
              <a:t>ECTs </a:t>
            </a:r>
            <a:r>
              <a:rPr lang="en-US" sz="1700" spc="-30" dirty="0">
                <a:latin typeface="+mj-lt"/>
                <a:cs typeface="Carlito"/>
              </a:rPr>
              <a:t>for </a:t>
            </a:r>
            <a:r>
              <a:rPr lang="en-US" sz="1700" dirty="0">
                <a:latin typeface="+mj-lt"/>
                <a:cs typeface="Carlito"/>
              </a:rPr>
              <a:t>a </a:t>
            </a:r>
            <a:r>
              <a:rPr lang="en-US" sz="1700" spc="-20" dirty="0">
                <a:latin typeface="+mj-lt"/>
                <a:cs typeface="Carlito"/>
              </a:rPr>
              <a:t>professional </a:t>
            </a:r>
            <a:r>
              <a:rPr lang="en-US" sz="1700" spc="-25" dirty="0">
                <a:latin typeface="+mj-lt"/>
                <a:cs typeface="Carlito"/>
              </a:rPr>
              <a:t>review </a:t>
            </a:r>
            <a:r>
              <a:rPr lang="en-US" sz="1700" spc="-5" dirty="0">
                <a:latin typeface="+mj-lt"/>
                <a:cs typeface="Carlito"/>
              </a:rPr>
              <a:t>of </a:t>
            </a:r>
            <a:r>
              <a:rPr lang="en-US" sz="1700" spc="-20" dirty="0">
                <a:latin typeface="+mj-lt"/>
                <a:cs typeface="Carlito"/>
              </a:rPr>
              <a:t>progress </a:t>
            </a:r>
            <a:r>
              <a:rPr lang="en-US" sz="1700" spc="-15" dirty="0">
                <a:latin typeface="+mj-lt"/>
                <a:cs typeface="Carlito"/>
              </a:rPr>
              <a:t>each</a:t>
            </a:r>
            <a:r>
              <a:rPr lang="en-US" sz="1700" spc="140" dirty="0">
                <a:latin typeface="+mj-lt"/>
                <a:cs typeface="Carlito"/>
              </a:rPr>
              <a:t> </a:t>
            </a:r>
            <a:r>
              <a:rPr lang="en-US" sz="1700" spc="-5" dirty="0">
                <a:latin typeface="+mj-lt"/>
                <a:cs typeface="Carlito"/>
              </a:rPr>
              <a:t>half </a:t>
            </a:r>
            <a:r>
              <a:rPr lang="en-US" sz="1700" spc="-25" dirty="0">
                <a:latin typeface="+mj-lt"/>
                <a:cs typeface="Carlito"/>
              </a:rPr>
              <a:t>Term.</a:t>
            </a:r>
          </a:p>
        </p:txBody>
      </p:sp>
      <p:sp>
        <p:nvSpPr>
          <p:cNvPr id="8" name="object 2">
            <a:extLst>
              <a:ext uri="{FF2B5EF4-FFF2-40B4-BE49-F238E27FC236}">
                <a16:creationId xmlns:a16="http://schemas.microsoft.com/office/drawing/2014/main" id="{DC1F961D-8B0A-3BEC-2616-554B6C2B99E2}"/>
              </a:ext>
            </a:extLst>
          </p:cNvPr>
          <p:cNvSpPr txBox="1">
            <a:spLocks noGrp="1"/>
          </p:cNvSpPr>
          <p:nvPr>
            <p:ph type="title"/>
          </p:nvPr>
        </p:nvSpPr>
        <p:spPr>
          <a:xfrm>
            <a:off x="304800" y="274320"/>
            <a:ext cx="8534400" cy="577081"/>
          </a:xfrm>
          <a:prstGeom prst="rect">
            <a:avLst/>
          </a:prstGeom>
          <a:solidFill>
            <a:srgbClr val="30859C"/>
          </a:solidFill>
        </p:spPr>
        <p:txBody>
          <a:bodyPr vert="horz" wrap="square" lIns="0" tIns="0" rIns="0" bIns="0" rtlCol="0">
            <a:spAutoFit/>
          </a:bodyPr>
          <a:lstStyle/>
          <a:p>
            <a:pPr marR="103505" algn="ctr">
              <a:lnSpc>
                <a:spcPts val="4545"/>
              </a:lnSpc>
            </a:pPr>
            <a:r>
              <a:rPr lang="en-GB" spc="-125" dirty="0">
                <a:latin typeface="+mj-lt"/>
              </a:rPr>
              <a:t>Induction Tutor role in Induction</a:t>
            </a:r>
            <a:endParaRPr spc="-50" dirty="0">
              <a:latin typeface="+mj-lt"/>
            </a:endParaRPr>
          </a:p>
        </p:txBody>
      </p:sp>
      <p:sp>
        <p:nvSpPr>
          <p:cNvPr id="4" name="TextBox 3">
            <a:extLst>
              <a:ext uri="{FF2B5EF4-FFF2-40B4-BE49-F238E27FC236}">
                <a16:creationId xmlns:a16="http://schemas.microsoft.com/office/drawing/2014/main" id="{7CC72A98-C021-3560-5FF6-1C725D8E8981}"/>
              </a:ext>
            </a:extLst>
          </p:cNvPr>
          <p:cNvSpPr txBox="1"/>
          <p:nvPr/>
        </p:nvSpPr>
        <p:spPr>
          <a:xfrm>
            <a:off x="304799" y="2810862"/>
            <a:ext cx="8534399" cy="1669688"/>
          </a:xfrm>
          <a:prstGeom prst="rect">
            <a:avLst/>
          </a:prstGeom>
          <a:solidFill>
            <a:schemeClr val="accent1">
              <a:lumMod val="20000"/>
              <a:lumOff val="80000"/>
            </a:schemeClr>
          </a:solidFill>
          <a:ln>
            <a:solidFill>
              <a:schemeClr val="tx1"/>
            </a:solidFill>
          </a:ln>
        </p:spPr>
        <p:txBody>
          <a:bodyPr wrap="square">
            <a:spAutoFit/>
          </a:bodyPr>
          <a:lstStyle/>
          <a:p>
            <a:pPr marL="227329" indent="-215265">
              <a:lnSpc>
                <a:spcPts val="2100"/>
              </a:lnSpc>
              <a:buFont typeface="Arial"/>
              <a:buChar char="•"/>
              <a:tabLst>
                <a:tab pos="227329" algn="l"/>
                <a:tab pos="227965" algn="l"/>
              </a:tabLst>
            </a:pPr>
            <a:r>
              <a:rPr lang="en-US" sz="1700" spc="-15" dirty="0">
                <a:latin typeface="+mj-lt"/>
                <a:cs typeface="Carlito"/>
              </a:rPr>
              <a:t>Complete formal </a:t>
            </a:r>
            <a:r>
              <a:rPr lang="en-US" sz="1700" spc="-10" dirty="0">
                <a:latin typeface="+mj-lt"/>
                <a:cs typeface="Carlito"/>
              </a:rPr>
              <a:t>lesson </a:t>
            </a:r>
            <a:r>
              <a:rPr lang="en-US" sz="1700" spc="-15" dirty="0">
                <a:latin typeface="+mj-lt"/>
                <a:cs typeface="Carlito"/>
              </a:rPr>
              <a:t>observations </a:t>
            </a:r>
            <a:r>
              <a:rPr lang="en-US" sz="1700" spc="-10" dirty="0">
                <a:latin typeface="+mj-lt"/>
                <a:cs typeface="Carlito"/>
              </a:rPr>
              <a:t>each </a:t>
            </a:r>
            <a:r>
              <a:rPr lang="en-US" sz="1700" spc="-5" dirty="0">
                <a:latin typeface="+mj-lt"/>
                <a:cs typeface="Carlito"/>
              </a:rPr>
              <a:t>half </a:t>
            </a:r>
            <a:r>
              <a:rPr lang="en-US" sz="1700" spc="-25" dirty="0">
                <a:latin typeface="+mj-lt"/>
                <a:cs typeface="Carlito"/>
              </a:rPr>
              <a:t>term: </a:t>
            </a:r>
            <a:r>
              <a:rPr lang="en-US" sz="1700" spc="-10" dirty="0">
                <a:latin typeface="+mj-lt"/>
                <a:cs typeface="Carlito"/>
              </a:rPr>
              <a:t>verbal</a:t>
            </a:r>
            <a:r>
              <a:rPr lang="en-US" sz="1700" spc="55" dirty="0">
                <a:latin typeface="+mj-lt"/>
                <a:cs typeface="Carlito"/>
              </a:rPr>
              <a:t> </a:t>
            </a:r>
            <a:r>
              <a:rPr lang="en-US" sz="1700" dirty="0">
                <a:latin typeface="+mj-lt"/>
                <a:cs typeface="Carlito"/>
              </a:rPr>
              <a:t>and</a:t>
            </a:r>
          </a:p>
          <a:p>
            <a:pPr marL="227329">
              <a:lnSpc>
                <a:spcPct val="100000"/>
              </a:lnSpc>
            </a:pPr>
            <a:r>
              <a:rPr lang="en-US" sz="1700" spc="-25" dirty="0">
                <a:latin typeface="+mj-lt"/>
                <a:cs typeface="Carlito"/>
              </a:rPr>
              <a:t>written </a:t>
            </a:r>
            <a:r>
              <a:rPr lang="en-US" sz="1700" spc="-15" dirty="0">
                <a:latin typeface="+mj-lt"/>
                <a:cs typeface="Carlito"/>
              </a:rPr>
              <a:t>feedback</a:t>
            </a:r>
            <a:r>
              <a:rPr lang="en-US" sz="1700" spc="55" dirty="0">
                <a:latin typeface="+mj-lt"/>
                <a:cs typeface="Carlito"/>
              </a:rPr>
              <a:t> </a:t>
            </a:r>
            <a:r>
              <a:rPr lang="en-US" sz="1700" spc="-15" dirty="0">
                <a:latin typeface="+mj-lt"/>
                <a:cs typeface="Carlito"/>
              </a:rPr>
              <a:t>provided</a:t>
            </a:r>
            <a:endParaRPr lang="en-US" sz="1700" dirty="0">
              <a:latin typeface="+mj-lt"/>
              <a:cs typeface="Carlito"/>
            </a:endParaRPr>
          </a:p>
          <a:p>
            <a:pPr marL="227329" marR="5080" indent="-215265">
              <a:lnSpc>
                <a:spcPct val="100000"/>
              </a:lnSpc>
              <a:buFont typeface="Arial"/>
              <a:buChar char="•"/>
              <a:tabLst>
                <a:tab pos="227329" algn="l"/>
                <a:tab pos="227965" algn="l"/>
              </a:tabLst>
            </a:pPr>
            <a:r>
              <a:rPr lang="en-US" sz="1700" spc="-45" dirty="0">
                <a:latin typeface="+mj-lt"/>
                <a:cs typeface="Carlito"/>
              </a:rPr>
              <a:t>Write </a:t>
            </a:r>
            <a:r>
              <a:rPr lang="en-US" sz="1700" spc="-10" dirty="0">
                <a:latin typeface="+mj-lt"/>
                <a:cs typeface="Carlito"/>
              </a:rPr>
              <a:t>the </a:t>
            </a:r>
            <a:r>
              <a:rPr lang="en-US" sz="1700" spc="-25" dirty="0">
                <a:latin typeface="+mj-lt"/>
                <a:cs typeface="Carlito"/>
              </a:rPr>
              <a:t>termly progress review </a:t>
            </a:r>
            <a:r>
              <a:rPr lang="en-US" sz="1700" spc="-20" dirty="0">
                <a:latin typeface="+mj-lt"/>
                <a:cs typeface="Carlito"/>
              </a:rPr>
              <a:t>report </a:t>
            </a:r>
            <a:r>
              <a:rPr lang="en-US" sz="1700" dirty="0">
                <a:latin typeface="+mj-lt"/>
                <a:cs typeface="Carlito"/>
              </a:rPr>
              <a:t>/ </a:t>
            </a:r>
            <a:r>
              <a:rPr lang="en-US" sz="1700" spc="-10" dirty="0">
                <a:latin typeface="+mj-lt"/>
                <a:cs typeface="Carlito"/>
              </a:rPr>
              <a:t>assessment </a:t>
            </a:r>
            <a:r>
              <a:rPr lang="en-US" sz="1700" spc="-20" dirty="0">
                <a:latin typeface="+mj-lt"/>
                <a:cs typeface="Carlito"/>
              </a:rPr>
              <a:t>report </a:t>
            </a:r>
            <a:r>
              <a:rPr lang="en-US" sz="1700" dirty="0">
                <a:latin typeface="+mj-lt"/>
                <a:cs typeface="Carlito"/>
              </a:rPr>
              <a:t>– do </a:t>
            </a:r>
            <a:r>
              <a:rPr lang="en-US" sz="1700" spc="-10" dirty="0">
                <a:latin typeface="+mj-lt"/>
                <a:cs typeface="Carlito"/>
              </a:rPr>
              <a:t>seek  </a:t>
            </a:r>
            <a:r>
              <a:rPr lang="en-US" sz="1700" spc="-20" dirty="0">
                <a:latin typeface="+mj-lt"/>
                <a:cs typeface="Carlito"/>
              </a:rPr>
              <a:t>information from </a:t>
            </a:r>
            <a:r>
              <a:rPr lang="en-US" sz="1700" spc="-10" dirty="0">
                <a:latin typeface="+mj-lt"/>
                <a:cs typeface="Carlito"/>
              </a:rPr>
              <a:t>the </a:t>
            </a:r>
            <a:r>
              <a:rPr lang="en-US" sz="1700" spc="-35" dirty="0">
                <a:latin typeface="+mj-lt"/>
                <a:cs typeface="Carlito"/>
              </a:rPr>
              <a:t>Mentors </a:t>
            </a:r>
            <a:r>
              <a:rPr lang="en-US" sz="1700" spc="-15" dirty="0">
                <a:latin typeface="+mj-lt"/>
                <a:cs typeface="Carlito"/>
              </a:rPr>
              <a:t>too </a:t>
            </a:r>
            <a:r>
              <a:rPr lang="en-US" sz="1700" spc="-20" dirty="0">
                <a:latin typeface="+mj-lt"/>
                <a:cs typeface="Carlito"/>
              </a:rPr>
              <a:t>to </a:t>
            </a:r>
            <a:r>
              <a:rPr lang="en-US" sz="1700" spc="-25" dirty="0">
                <a:latin typeface="+mj-lt"/>
                <a:cs typeface="Carlito"/>
              </a:rPr>
              <a:t>inform </a:t>
            </a:r>
            <a:r>
              <a:rPr lang="en-US" sz="1700" dirty="0">
                <a:latin typeface="+mj-lt"/>
                <a:cs typeface="Carlito"/>
              </a:rPr>
              <a:t>these </a:t>
            </a:r>
            <a:r>
              <a:rPr lang="en-US" sz="1700" spc="-25" dirty="0">
                <a:latin typeface="+mj-lt"/>
                <a:cs typeface="Carlito"/>
              </a:rPr>
              <a:t>reports </a:t>
            </a:r>
            <a:r>
              <a:rPr lang="en-US" sz="1700" dirty="0">
                <a:latin typeface="+mj-lt"/>
                <a:cs typeface="Carlito"/>
              </a:rPr>
              <a:t>but </a:t>
            </a:r>
            <a:r>
              <a:rPr lang="en-US" sz="1700" spc="-15" dirty="0">
                <a:latin typeface="+mj-lt"/>
                <a:cs typeface="Carlito"/>
              </a:rPr>
              <a:t>they  </a:t>
            </a:r>
            <a:r>
              <a:rPr lang="en-US" sz="1700" spc="-5" dirty="0">
                <a:latin typeface="+mj-lt"/>
                <a:cs typeface="Carlito"/>
              </a:rPr>
              <a:t>should not be </a:t>
            </a:r>
            <a:r>
              <a:rPr lang="en-US" sz="1700" spc="-15" dirty="0">
                <a:latin typeface="+mj-lt"/>
                <a:cs typeface="Carlito"/>
              </a:rPr>
              <a:t>writing </a:t>
            </a:r>
            <a:r>
              <a:rPr lang="en-US" sz="1700" spc="-10" dirty="0">
                <a:latin typeface="+mj-lt"/>
                <a:cs typeface="Carlito"/>
              </a:rPr>
              <a:t>the</a:t>
            </a:r>
            <a:r>
              <a:rPr lang="en-US" sz="1700" spc="50" dirty="0">
                <a:latin typeface="+mj-lt"/>
                <a:cs typeface="Carlito"/>
              </a:rPr>
              <a:t> </a:t>
            </a:r>
            <a:r>
              <a:rPr lang="en-US" sz="1700" spc="-25" dirty="0">
                <a:latin typeface="+mj-lt"/>
                <a:cs typeface="Carlito"/>
              </a:rPr>
              <a:t>reports</a:t>
            </a:r>
            <a:endParaRPr lang="en-US" sz="1700" dirty="0">
              <a:latin typeface="+mj-lt"/>
              <a:cs typeface="Carlito"/>
            </a:endParaRPr>
          </a:p>
          <a:p>
            <a:pPr marL="227329" indent="-215265">
              <a:lnSpc>
                <a:spcPct val="100000"/>
              </a:lnSpc>
              <a:buFont typeface="Arial"/>
              <a:buChar char="•"/>
              <a:tabLst>
                <a:tab pos="227329" algn="l"/>
                <a:tab pos="227965" algn="l"/>
              </a:tabLst>
            </a:pPr>
            <a:r>
              <a:rPr lang="en-US" sz="1700" spc="-15" dirty="0">
                <a:latin typeface="+mj-lt"/>
                <a:cs typeface="Carlito"/>
              </a:rPr>
              <a:t>Ensure adequate </a:t>
            </a:r>
            <a:r>
              <a:rPr lang="en-US" sz="1700" spc="-10" dirty="0">
                <a:latin typeface="+mj-lt"/>
                <a:cs typeface="Carlito"/>
              </a:rPr>
              <a:t>time </a:t>
            </a:r>
            <a:r>
              <a:rPr lang="en-US" sz="1700" spc="-30" dirty="0">
                <a:latin typeface="+mj-lt"/>
                <a:cs typeface="Carlito"/>
              </a:rPr>
              <a:t>for </a:t>
            </a:r>
            <a:r>
              <a:rPr lang="en-US" sz="1700" spc="-10" dirty="0">
                <a:latin typeface="+mj-lt"/>
                <a:cs typeface="Carlito"/>
              </a:rPr>
              <a:t>the </a:t>
            </a:r>
            <a:r>
              <a:rPr lang="en-US" sz="1700" spc="-5" dirty="0">
                <a:latin typeface="+mj-lt"/>
                <a:cs typeface="Carlito"/>
              </a:rPr>
              <a:t>Induction </a:t>
            </a:r>
            <a:r>
              <a:rPr lang="en-US" sz="1700" spc="-65" dirty="0">
                <a:latin typeface="+mj-lt"/>
                <a:cs typeface="Carlito"/>
              </a:rPr>
              <a:t>Tutors </a:t>
            </a:r>
            <a:r>
              <a:rPr lang="en-US" sz="1700" spc="-20" dirty="0">
                <a:latin typeface="+mj-lt"/>
                <a:cs typeface="Carlito"/>
              </a:rPr>
              <a:t>to </a:t>
            </a:r>
            <a:r>
              <a:rPr lang="en-US" sz="1700" spc="-25" dirty="0">
                <a:latin typeface="+mj-lt"/>
                <a:cs typeface="Carlito"/>
              </a:rPr>
              <a:t>complete </a:t>
            </a:r>
            <a:r>
              <a:rPr lang="en-US" sz="1700" spc="-5" dirty="0">
                <a:latin typeface="+mj-lt"/>
                <a:cs typeface="Carlito"/>
              </a:rPr>
              <a:t>their</a:t>
            </a:r>
            <a:r>
              <a:rPr lang="en-US" sz="1700" spc="150" dirty="0">
                <a:latin typeface="+mj-lt"/>
                <a:cs typeface="Carlito"/>
              </a:rPr>
              <a:t> </a:t>
            </a:r>
            <a:r>
              <a:rPr lang="en-US" sz="1700" spc="-20" dirty="0">
                <a:latin typeface="+mj-lt"/>
                <a:cs typeface="Carlito"/>
              </a:rPr>
              <a:t>roles </a:t>
            </a:r>
            <a:r>
              <a:rPr lang="en-US" sz="1700" dirty="0">
                <a:latin typeface="+mj-lt"/>
                <a:cs typeface="Carlito"/>
              </a:rPr>
              <a:t>/ </a:t>
            </a:r>
            <a:r>
              <a:rPr lang="en-US" sz="1700" spc="-10" dirty="0">
                <a:latin typeface="+mj-lt"/>
                <a:cs typeface="Carlito"/>
              </a:rPr>
              <a:t>responsibilities </a:t>
            </a:r>
            <a:r>
              <a:rPr lang="en-US" sz="1700" dirty="0">
                <a:latin typeface="+mj-lt"/>
                <a:cs typeface="Carlito"/>
              </a:rPr>
              <a:t>each</a:t>
            </a:r>
            <a:r>
              <a:rPr lang="en-US" sz="1700" spc="25" dirty="0">
                <a:latin typeface="+mj-lt"/>
                <a:cs typeface="Carlito"/>
              </a:rPr>
              <a:t> </a:t>
            </a:r>
            <a:r>
              <a:rPr lang="en-US" sz="1700" spc="-20" dirty="0">
                <a:latin typeface="+mj-lt"/>
                <a:cs typeface="Carlito"/>
              </a:rPr>
              <a:t>term</a:t>
            </a:r>
            <a:endParaRPr lang="en-US" sz="1700" dirty="0">
              <a:latin typeface="+mj-lt"/>
              <a:cs typeface="Carlito"/>
            </a:endParaRPr>
          </a:p>
        </p:txBody>
      </p:sp>
      <p:sp>
        <p:nvSpPr>
          <p:cNvPr id="5" name="object 4">
            <a:extLst>
              <a:ext uri="{FF2B5EF4-FFF2-40B4-BE49-F238E27FC236}">
                <a16:creationId xmlns:a16="http://schemas.microsoft.com/office/drawing/2014/main" id="{4FD8D7F3-1568-A9D4-5D51-7CAF73649C52}"/>
              </a:ext>
            </a:extLst>
          </p:cNvPr>
          <p:cNvSpPr txBox="1"/>
          <p:nvPr/>
        </p:nvSpPr>
        <p:spPr>
          <a:xfrm>
            <a:off x="304799" y="4834569"/>
            <a:ext cx="6515247" cy="1844095"/>
          </a:xfrm>
          <a:prstGeom prst="rect">
            <a:avLst/>
          </a:prstGeom>
          <a:solidFill>
            <a:schemeClr val="accent5">
              <a:lumMod val="20000"/>
              <a:lumOff val="80000"/>
            </a:schemeClr>
          </a:solidFill>
          <a:ln>
            <a:solidFill>
              <a:schemeClr val="tx1"/>
            </a:solidFill>
          </a:ln>
        </p:spPr>
        <p:txBody>
          <a:bodyPr vert="horz" wrap="square" lIns="0" tIns="12700" rIns="0" bIns="0" rtlCol="0">
            <a:spAutoFit/>
          </a:bodyPr>
          <a:lstStyle/>
          <a:p>
            <a:r>
              <a:rPr lang="en-GB" sz="1700" dirty="0">
                <a:latin typeface="+mj-lt"/>
                <a:cs typeface="Carlito"/>
              </a:rPr>
              <a:t>This is a big job – be considerate in timetabling! A</a:t>
            </a:r>
            <a:r>
              <a:rPr lang="en-GB" sz="1700" dirty="0">
                <a:solidFill>
                  <a:srgbClr val="000000"/>
                </a:solidFill>
                <a:effectLst/>
                <a:latin typeface="+mj-lt"/>
                <a:ea typeface="Times New Roman" panose="02020603050405020304" pitchFamily="18" charset="0"/>
              </a:rPr>
              <a:t>dditional funding has been given for Mentor release time to support the ECT with the ECF. Usually, Mentors are class based and so need release time. There is no funding for IT release time, which is why schools need to ensure they have capacity to support an ECT and to plan in the time for ITs. This is also why a large secondary school needs an IT lead who oversees all ITs so an IT does not have too many ECTs and Mentors to oversee.</a:t>
            </a:r>
            <a:endParaRPr lang="en-GB" sz="1700" dirty="0">
              <a:effectLst/>
              <a:latin typeface="+mj-lt"/>
              <a:ea typeface="Calibri" panose="020F0502020204030204" pitchFamily="34" charset="0"/>
            </a:endParaRPr>
          </a:p>
        </p:txBody>
      </p:sp>
    </p:spTree>
    <p:extLst>
      <p:ext uri="{BB962C8B-B14F-4D97-AF65-F5344CB8AC3E}">
        <p14:creationId xmlns:p14="http://schemas.microsoft.com/office/powerpoint/2010/main" val="3196902549"/>
      </p:ext>
    </p:extLst>
  </p:cSld>
  <p:clrMapOvr>
    <a:masterClrMapping/>
  </p:clrMapOvr>
  <mc:AlternateContent xmlns:mc="http://schemas.openxmlformats.org/markup-compatibility/2006" xmlns:p14="http://schemas.microsoft.com/office/powerpoint/2010/main">
    <mc:Choice Requires="p14">
      <p:transition spd="slow" p14:dur="2000" advTm="61048"/>
    </mc:Choice>
    <mc:Fallback xmlns="">
      <p:transition spd="slow" advTm="610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 You greeting cards. Free download all images.">
            <a:extLst>
              <a:ext uri="{FF2B5EF4-FFF2-40B4-BE49-F238E27FC236}">
                <a16:creationId xmlns:a16="http://schemas.microsoft.com/office/drawing/2014/main" id="{46AC92D3-C8FA-95BC-552D-5B6A22D2D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11" y="304800"/>
            <a:ext cx="4701178"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3">
            <a:extLst>
              <a:ext uri="{FF2B5EF4-FFF2-40B4-BE49-F238E27FC236}">
                <a16:creationId xmlns:a16="http://schemas.microsoft.com/office/drawing/2014/main" id="{E044A077-08D2-F416-786E-4C6A85911FFA}"/>
              </a:ext>
            </a:extLst>
          </p:cNvPr>
          <p:cNvSpPr txBox="1"/>
          <p:nvPr/>
        </p:nvSpPr>
        <p:spPr>
          <a:xfrm>
            <a:off x="266700" y="3733800"/>
            <a:ext cx="8610600" cy="1491434"/>
          </a:xfrm>
          <a:prstGeom prst="rect">
            <a:avLst/>
          </a:prstGeom>
          <a:solidFill>
            <a:schemeClr val="accent3">
              <a:lumMod val="20000"/>
              <a:lumOff val="80000"/>
            </a:schemeClr>
          </a:solidFill>
          <a:ln w="57150" cmpd="thickThin">
            <a:solidFill>
              <a:schemeClr val="accent3">
                <a:lumMod val="75000"/>
              </a:schemeClr>
            </a:solidFill>
          </a:ln>
        </p:spPr>
        <p:txBody>
          <a:bodyPr vert="horz" wrap="square" lIns="0" tIns="13970" rIns="0" bIns="0" rtlCol="0">
            <a:spAutoFit/>
          </a:bodyPr>
          <a:lstStyle/>
          <a:p>
            <a:pPr marL="12700" marR="116205" algn="ctr">
              <a:spcBef>
                <a:spcPts val="110"/>
              </a:spcBef>
              <a:tabLst>
                <a:tab pos="354965" algn="l"/>
                <a:tab pos="355600" algn="l"/>
              </a:tabLst>
            </a:pPr>
            <a:r>
              <a:rPr lang="en-GB" sz="2400" dirty="0"/>
              <a:t>We know schools have a lot to do, and sometimes this may feel low priority, but the purpose of ECT induction is </a:t>
            </a:r>
            <a:r>
              <a:rPr lang="en-GB" sz="2400" b="1" u="sng" dirty="0"/>
              <a:t>recruitment and retention</a:t>
            </a:r>
            <a:r>
              <a:rPr lang="en-GB" sz="2400" dirty="0"/>
              <a:t>. Those that do it best, often retain teachers and we want to keep teachers in your classrooms!</a:t>
            </a:r>
            <a:endParaRPr lang="en-GB" sz="1100" dirty="0">
              <a:latin typeface="+mj-lt"/>
              <a:cs typeface="Carlito"/>
            </a:endParaRPr>
          </a:p>
        </p:txBody>
      </p:sp>
    </p:spTree>
    <p:extLst>
      <p:ext uri="{BB962C8B-B14F-4D97-AF65-F5344CB8AC3E}">
        <p14:creationId xmlns:p14="http://schemas.microsoft.com/office/powerpoint/2010/main" val="187074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3059" y="1295400"/>
            <a:ext cx="8305800" cy="3979936"/>
          </a:xfrm>
          <a:prstGeom prst="rect">
            <a:avLst/>
          </a:prstGeom>
          <a:solidFill>
            <a:schemeClr val="accent3">
              <a:lumMod val="20000"/>
              <a:lumOff val="80000"/>
            </a:schemeClr>
          </a:solidFill>
          <a:ln>
            <a:solidFill>
              <a:schemeClr val="tx1"/>
            </a:solidFill>
          </a:ln>
        </p:spPr>
        <p:txBody>
          <a:bodyPr vert="horz" wrap="square" lIns="0" tIns="12065" rIns="0" bIns="0" rtlCol="0">
            <a:spAutoFit/>
          </a:bodyPr>
          <a:lstStyle/>
          <a:p>
            <a:pPr marL="12700" marR="417195">
              <a:lnSpc>
                <a:spcPct val="100000"/>
              </a:lnSpc>
              <a:spcBef>
                <a:spcPts val="95"/>
              </a:spcBef>
            </a:pPr>
            <a:r>
              <a:rPr sz="2800" spc="-20" dirty="0">
                <a:latin typeface="+mj-lt"/>
                <a:cs typeface="Carlito"/>
              </a:rPr>
              <a:t>The </a:t>
            </a:r>
            <a:r>
              <a:rPr sz="2800" spc="-30" dirty="0">
                <a:latin typeface="+mj-lt"/>
                <a:cs typeface="Carlito"/>
              </a:rPr>
              <a:t>role </a:t>
            </a:r>
            <a:r>
              <a:rPr sz="2800" spc="-15" dirty="0">
                <a:latin typeface="+mj-lt"/>
                <a:cs typeface="Carlito"/>
              </a:rPr>
              <a:t>of </a:t>
            </a:r>
            <a:r>
              <a:rPr sz="2800" spc="-30" dirty="0">
                <a:latin typeface="+mj-lt"/>
                <a:cs typeface="Carlito"/>
              </a:rPr>
              <a:t>Mentor </a:t>
            </a:r>
            <a:r>
              <a:rPr sz="2800" spc="-25" dirty="0">
                <a:latin typeface="+mj-lt"/>
                <a:cs typeface="Carlito"/>
              </a:rPr>
              <a:t>has been </a:t>
            </a:r>
            <a:r>
              <a:rPr sz="2800" spc="-30" dirty="0">
                <a:latin typeface="+mj-lt"/>
                <a:cs typeface="Carlito"/>
              </a:rPr>
              <a:t>formally </a:t>
            </a:r>
            <a:r>
              <a:rPr sz="2800" spc="-35" dirty="0">
                <a:latin typeface="+mj-lt"/>
                <a:cs typeface="Carlito"/>
              </a:rPr>
              <a:t>introduced </a:t>
            </a:r>
            <a:r>
              <a:rPr sz="2800" spc="-5" dirty="0">
                <a:latin typeface="+mj-lt"/>
                <a:cs typeface="Carlito"/>
              </a:rPr>
              <a:t>in  </a:t>
            </a:r>
            <a:r>
              <a:rPr sz="2800" spc="-20" dirty="0">
                <a:latin typeface="+mj-lt"/>
                <a:cs typeface="Carlito"/>
              </a:rPr>
              <a:t>addition </a:t>
            </a:r>
            <a:r>
              <a:rPr sz="2800" spc="-25" dirty="0">
                <a:latin typeface="+mj-lt"/>
                <a:cs typeface="Carlito"/>
              </a:rPr>
              <a:t>to </a:t>
            </a:r>
            <a:r>
              <a:rPr sz="2800" spc="-15" dirty="0">
                <a:latin typeface="+mj-lt"/>
                <a:cs typeface="Carlito"/>
              </a:rPr>
              <a:t>the </a:t>
            </a:r>
            <a:r>
              <a:rPr sz="2800" spc="-30" dirty="0">
                <a:latin typeface="+mj-lt"/>
                <a:cs typeface="Carlito"/>
              </a:rPr>
              <a:t>role </a:t>
            </a:r>
            <a:r>
              <a:rPr sz="2800" spc="-15" dirty="0">
                <a:latin typeface="+mj-lt"/>
                <a:cs typeface="Carlito"/>
              </a:rPr>
              <a:t>of </a:t>
            </a:r>
            <a:r>
              <a:rPr sz="2800" spc="-25" dirty="0">
                <a:latin typeface="+mj-lt"/>
                <a:cs typeface="Carlito"/>
              </a:rPr>
              <a:t>Induction</a:t>
            </a:r>
            <a:r>
              <a:rPr sz="2800" spc="130" dirty="0">
                <a:latin typeface="+mj-lt"/>
                <a:cs typeface="Carlito"/>
              </a:rPr>
              <a:t> </a:t>
            </a:r>
            <a:r>
              <a:rPr sz="2800" spc="-100" dirty="0">
                <a:latin typeface="+mj-lt"/>
                <a:cs typeface="Carlito"/>
              </a:rPr>
              <a:t>Tutor.</a:t>
            </a:r>
            <a:endParaRPr sz="2800" dirty="0">
              <a:latin typeface="+mj-lt"/>
              <a:cs typeface="Carlito"/>
            </a:endParaRPr>
          </a:p>
          <a:p>
            <a:pPr marL="12700">
              <a:lnSpc>
                <a:spcPct val="100000"/>
              </a:lnSpc>
              <a:spcBef>
                <a:spcPts val="700"/>
              </a:spcBef>
            </a:pPr>
            <a:r>
              <a:rPr sz="2800" b="1" spc="-15" dirty="0">
                <a:latin typeface="+mj-lt"/>
                <a:cs typeface="Carlito"/>
              </a:rPr>
              <a:t>All </a:t>
            </a:r>
            <a:r>
              <a:rPr sz="2800" b="1" spc="-70" dirty="0">
                <a:latin typeface="+mj-lt"/>
                <a:cs typeface="Carlito"/>
              </a:rPr>
              <a:t>ECTs </a:t>
            </a:r>
            <a:r>
              <a:rPr sz="2800" b="1" spc="-30" dirty="0">
                <a:latin typeface="+mj-lt"/>
                <a:cs typeface="Carlito"/>
              </a:rPr>
              <a:t>must </a:t>
            </a:r>
            <a:r>
              <a:rPr sz="2800" b="1" spc="-45" dirty="0">
                <a:latin typeface="+mj-lt"/>
                <a:cs typeface="Carlito"/>
              </a:rPr>
              <a:t>have </a:t>
            </a:r>
            <a:r>
              <a:rPr sz="2800" b="1" spc="-5" dirty="0">
                <a:latin typeface="+mj-lt"/>
                <a:cs typeface="Carlito"/>
              </a:rPr>
              <a:t>a </a:t>
            </a:r>
            <a:r>
              <a:rPr sz="2800" b="1" spc="-30" dirty="0">
                <a:latin typeface="+mj-lt"/>
                <a:cs typeface="Carlito"/>
              </a:rPr>
              <a:t>dedicated</a:t>
            </a:r>
            <a:r>
              <a:rPr sz="2800" b="1" spc="180" dirty="0">
                <a:latin typeface="+mj-lt"/>
                <a:cs typeface="Carlito"/>
              </a:rPr>
              <a:t> </a:t>
            </a:r>
            <a:r>
              <a:rPr sz="2800" b="1" spc="-70" dirty="0">
                <a:latin typeface="+mj-lt"/>
                <a:cs typeface="Carlito"/>
              </a:rPr>
              <a:t>Mentor.</a:t>
            </a:r>
            <a:endParaRPr sz="2800" dirty="0">
              <a:latin typeface="+mj-lt"/>
              <a:cs typeface="Carlito"/>
            </a:endParaRPr>
          </a:p>
          <a:p>
            <a:pPr>
              <a:lnSpc>
                <a:spcPct val="100000"/>
              </a:lnSpc>
              <a:spcBef>
                <a:spcPts val="45"/>
              </a:spcBef>
            </a:pPr>
            <a:endParaRPr sz="2800" dirty="0">
              <a:latin typeface="+mj-lt"/>
              <a:cs typeface="Carlito"/>
            </a:endParaRPr>
          </a:p>
          <a:p>
            <a:pPr marL="12700" marR="5080">
              <a:lnSpc>
                <a:spcPct val="99900"/>
              </a:lnSpc>
            </a:pPr>
            <a:r>
              <a:rPr sz="2800" spc="-20" dirty="0">
                <a:latin typeface="+mj-lt"/>
                <a:cs typeface="Carlito"/>
              </a:rPr>
              <a:t>The </a:t>
            </a:r>
            <a:r>
              <a:rPr sz="2800" spc="-30" dirty="0">
                <a:latin typeface="+mj-lt"/>
                <a:cs typeface="Carlito"/>
              </a:rPr>
              <a:t>Mentor </a:t>
            </a:r>
            <a:r>
              <a:rPr sz="2800" spc="-15" dirty="0">
                <a:latin typeface="+mj-lt"/>
                <a:cs typeface="Carlito"/>
              </a:rPr>
              <a:t>will </a:t>
            </a:r>
            <a:r>
              <a:rPr sz="2800" spc="-45" dirty="0">
                <a:latin typeface="+mj-lt"/>
                <a:cs typeface="Carlito"/>
              </a:rPr>
              <a:t>have </a:t>
            </a:r>
            <a:r>
              <a:rPr sz="2800" spc="-5" dirty="0">
                <a:latin typeface="+mj-lt"/>
                <a:cs typeface="Carlito"/>
              </a:rPr>
              <a:t>a </a:t>
            </a:r>
            <a:r>
              <a:rPr sz="2800" spc="-45" dirty="0">
                <a:latin typeface="+mj-lt"/>
                <a:cs typeface="Carlito"/>
              </a:rPr>
              <a:t>key </a:t>
            </a:r>
            <a:r>
              <a:rPr sz="2800" spc="-30" dirty="0">
                <a:latin typeface="+mj-lt"/>
                <a:cs typeface="Carlito"/>
              </a:rPr>
              <a:t>role </a:t>
            </a:r>
            <a:r>
              <a:rPr sz="2800" spc="-10" dirty="0">
                <a:latin typeface="+mj-lt"/>
                <a:cs typeface="Carlito"/>
              </a:rPr>
              <a:t>in </a:t>
            </a:r>
            <a:r>
              <a:rPr sz="2800" spc="-30" dirty="0">
                <a:latin typeface="+mj-lt"/>
                <a:cs typeface="Carlito"/>
              </a:rPr>
              <a:t>supporting </a:t>
            </a:r>
            <a:r>
              <a:rPr sz="2800" spc="-15" dirty="0">
                <a:latin typeface="+mj-lt"/>
                <a:cs typeface="Carlito"/>
              </a:rPr>
              <a:t>the </a:t>
            </a:r>
            <a:r>
              <a:rPr sz="2800" spc="-25" dirty="0">
                <a:latin typeface="+mj-lt"/>
                <a:cs typeface="Carlito"/>
              </a:rPr>
              <a:t>ECT  </a:t>
            </a:r>
            <a:r>
              <a:rPr sz="2800" spc="-15" dirty="0">
                <a:latin typeface="+mj-lt"/>
                <a:cs typeface="Carlito"/>
              </a:rPr>
              <a:t>with the ECF </a:t>
            </a:r>
            <a:r>
              <a:rPr sz="2800" spc="-40" dirty="0">
                <a:latin typeface="+mj-lt"/>
                <a:cs typeface="Carlito"/>
              </a:rPr>
              <a:t>programme </a:t>
            </a:r>
            <a:r>
              <a:rPr sz="2800" spc="-15" dirty="0">
                <a:latin typeface="+mj-lt"/>
                <a:cs typeface="Carlito"/>
              </a:rPr>
              <a:t>and </a:t>
            </a:r>
            <a:r>
              <a:rPr sz="2800" spc="-10" dirty="0">
                <a:latin typeface="+mj-lt"/>
                <a:cs typeface="Carlito"/>
              </a:rPr>
              <a:t>is </a:t>
            </a:r>
            <a:r>
              <a:rPr sz="2800" spc="-35" dirty="0">
                <a:latin typeface="+mj-lt"/>
                <a:cs typeface="Carlito"/>
              </a:rPr>
              <a:t>separate </a:t>
            </a:r>
            <a:r>
              <a:rPr sz="2800" spc="-25" dirty="0">
                <a:latin typeface="+mj-lt"/>
                <a:cs typeface="Carlito"/>
              </a:rPr>
              <a:t>to </a:t>
            </a:r>
            <a:r>
              <a:rPr sz="2800" spc="-15" dirty="0">
                <a:latin typeface="+mj-lt"/>
                <a:cs typeface="Carlito"/>
              </a:rPr>
              <a:t>the </a:t>
            </a:r>
            <a:r>
              <a:rPr sz="2800" spc="-20" dirty="0">
                <a:latin typeface="+mj-lt"/>
                <a:cs typeface="Carlito"/>
              </a:rPr>
              <a:t>role </a:t>
            </a:r>
            <a:r>
              <a:rPr sz="2800" spc="-5" dirty="0">
                <a:latin typeface="+mj-lt"/>
                <a:cs typeface="Carlito"/>
              </a:rPr>
              <a:t>of  </a:t>
            </a:r>
            <a:r>
              <a:rPr sz="2800" spc="-15" dirty="0">
                <a:latin typeface="+mj-lt"/>
                <a:cs typeface="Carlito"/>
              </a:rPr>
              <a:t>the </a:t>
            </a:r>
            <a:r>
              <a:rPr sz="2800" spc="-20" dirty="0">
                <a:latin typeface="+mj-lt"/>
                <a:cs typeface="Carlito"/>
              </a:rPr>
              <a:t>Induction </a:t>
            </a:r>
            <a:r>
              <a:rPr sz="2800" spc="-100" dirty="0">
                <a:latin typeface="+mj-lt"/>
                <a:cs typeface="Carlito"/>
              </a:rPr>
              <a:t>Tutor. </a:t>
            </a:r>
            <a:r>
              <a:rPr sz="2800" spc="-20" dirty="0">
                <a:latin typeface="+mj-lt"/>
                <a:cs typeface="Carlito"/>
              </a:rPr>
              <a:t>They </a:t>
            </a:r>
            <a:r>
              <a:rPr sz="2800" spc="-15" dirty="0">
                <a:latin typeface="+mj-lt"/>
                <a:cs typeface="Carlito"/>
              </a:rPr>
              <a:t>will </a:t>
            </a:r>
            <a:r>
              <a:rPr sz="2800" i="1" spc="-20" dirty="0">
                <a:latin typeface="+mj-lt"/>
                <a:cs typeface="Carlito"/>
              </a:rPr>
              <a:t>‘provide, </a:t>
            </a:r>
            <a:r>
              <a:rPr sz="2800" i="1" spc="-10" dirty="0">
                <a:latin typeface="+mj-lt"/>
                <a:cs typeface="Carlito"/>
              </a:rPr>
              <a:t>or </a:t>
            </a:r>
            <a:r>
              <a:rPr sz="2800" i="1" spc="-60" dirty="0">
                <a:latin typeface="+mj-lt"/>
                <a:cs typeface="Carlito"/>
              </a:rPr>
              <a:t>broker,  </a:t>
            </a:r>
            <a:r>
              <a:rPr sz="2800" i="1" spc="-25" dirty="0">
                <a:latin typeface="+mj-lt"/>
                <a:cs typeface="Carlito"/>
              </a:rPr>
              <a:t>effective </a:t>
            </a:r>
            <a:r>
              <a:rPr sz="2800" i="1" spc="-20" dirty="0">
                <a:latin typeface="+mj-lt"/>
                <a:cs typeface="Carlito"/>
              </a:rPr>
              <a:t>support, </a:t>
            </a:r>
            <a:r>
              <a:rPr sz="2800" i="1" spc="-25" dirty="0">
                <a:latin typeface="+mj-lt"/>
                <a:cs typeface="Carlito"/>
              </a:rPr>
              <a:t>including </a:t>
            </a:r>
            <a:r>
              <a:rPr sz="2800" i="1" spc="-20" dirty="0">
                <a:latin typeface="+mj-lt"/>
                <a:cs typeface="Carlito"/>
              </a:rPr>
              <a:t>phase </a:t>
            </a:r>
            <a:r>
              <a:rPr sz="2800" i="1" spc="-15" dirty="0">
                <a:latin typeface="+mj-lt"/>
                <a:cs typeface="Carlito"/>
              </a:rPr>
              <a:t>or </a:t>
            </a:r>
            <a:r>
              <a:rPr sz="2800" i="1" spc="-25" dirty="0">
                <a:latin typeface="+mj-lt"/>
                <a:cs typeface="Carlito"/>
              </a:rPr>
              <a:t>subject specific  </a:t>
            </a:r>
            <a:r>
              <a:rPr sz="2800" i="1" spc="-30" dirty="0">
                <a:latin typeface="+mj-lt"/>
                <a:cs typeface="Carlito"/>
              </a:rPr>
              <a:t>mentoring </a:t>
            </a:r>
            <a:r>
              <a:rPr sz="2800" i="1" spc="-15" dirty="0">
                <a:latin typeface="+mj-lt"/>
                <a:cs typeface="Carlito"/>
              </a:rPr>
              <a:t>and</a:t>
            </a:r>
            <a:r>
              <a:rPr sz="2800" i="1" dirty="0">
                <a:latin typeface="+mj-lt"/>
                <a:cs typeface="Carlito"/>
              </a:rPr>
              <a:t> </a:t>
            </a:r>
            <a:r>
              <a:rPr sz="2800" i="1" spc="-45" dirty="0">
                <a:latin typeface="+mj-lt"/>
                <a:cs typeface="Carlito"/>
              </a:rPr>
              <a:t>coaching’.</a:t>
            </a:r>
            <a:endParaRPr sz="2800" dirty="0">
              <a:latin typeface="+mj-lt"/>
              <a:cs typeface="Carlito"/>
            </a:endParaRPr>
          </a:p>
        </p:txBody>
      </p:sp>
      <p:sp>
        <p:nvSpPr>
          <p:cNvPr id="8" name="object 2">
            <a:extLst>
              <a:ext uri="{FF2B5EF4-FFF2-40B4-BE49-F238E27FC236}">
                <a16:creationId xmlns:a16="http://schemas.microsoft.com/office/drawing/2014/main" id="{C72BA0E6-92FB-22B0-8153-0F7879CACA24}"/>
              </a:ext>
            </a:extLst>
          </p:cNvPr>
          <p:cNvSpPr txBox="1">
            <a:spLocks noGrp="1"/>
          </p:cNvSpPr>
          <p:nvPr>
            <p:ph type="title"/>
          </p:nvPr>
        </p:nvSpPr>
        <p:spPr>
          <a:xfrm>
            <a:off x="457200" y="274320"/>
            <a:ext cx="8305800" cy="577081"/>
          </a:xfrm>
          <a:prstGeom prst="rect">
            <a:avLst/>
          </a:prstGeom>
          <a:solidFill>
            <a:srgbClr val="30859C"/>
          </a:solidFill>
        </p:spPr>
        <p:txBody>
          <a:bodyPr vert="horz" wrap="square" lIns="0" tIns="0" rIns="0" bIns="0" rtlCol="0">
            <a:spAutoFit/>
          </a:bodyPr>
          <a:lstStyle/>
          <a:p>
            <a:pPr marR="103505" algn="ctr">
              <a:lnSpc>
                <a:spcPts val="4545"/>
              </a:lnSpc>
            </a:pPr>
            <a:r>
              <a:rPr lang="en-GB" spc="-125" dirty="0">
                <a:latin typeface="+mj-lt"/>
              </a:rPr>
              <a:t>The mentor …</a:t>
            </a:r>
            <a:endParaRPr spc="-5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advTm="26017"/>
    </mc:Choice>
    <mc:Fallback xmlns="">
      <p:transition spd="slow" advTm="260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026D-1664-0897-10F9-B7E31A393C20}"/>
            </a:ext>
          </a:extLst>
        </p:cNvPr>
        <p:cNvGrpSpPr/>
        <p:nvPr/>
      </p:nvGrpSpPr>
      <p:grpSpPr>
        <a:xfrm>
          <a:off x="0" y="0"/>
          <a:ext cx="0" cy="0"/>
          <a:chOff x="0" y="0"/>
          <a:chExt cx="0" cy="0"/>
        </a:xfrm>
      </p:grpSpPr>
      <p:sp>
        <p:nvSpPr>
          <p:cNvPr id="8" name="object 2">
            <a:extLst>
              <a:ext uri="{FF2B5EF4-FFF2-40B4-BE49-F238E27FC236}">
                <a16:creationId xmlns:a16="http://schemas.microsoft.com/office/drawing/2014/main" id="{1E8E8F62-A621-46F5-0E24-799FBC4CDBF0}"/>
              </a:ext>
            </a:extLst>
          </p:cNvPr>
          <p:cNvSpPr txBox="1">
            <a:spLocks noGrp="1"/>
          </p:cNvSpPr>
          <p:nvPr>
            <p:ph type="title"/>
          </p:nvPr>
        </p:nvSpPr>
        <p:spPr>
          <a:xfrm>
            <a:off x="304800" y="274320"/>
            <a:ext cx="8534400" cy="577081"/>
          </a:xfrm>
          <a:prstGeom prst="rect">
            <a:avLst/>
          </a:prstGeom>
          <a:solidFill>
            <a:srgbClr val="30859C"/>
          </a:solidFill>
        </p:spPr>
        <p:txBody>
          <a:bodyPr vert="horz" wrap="square" lIns="0" tIns="0" rIns="0" bIns="0" rtlCol="0">
            <a:spAutoFit/>
          </a:bodyPr>
          <a:lstStyle/>
          <a:p>
            <a:pPr marR="103505" algn="ctr">
              <a:lnSpc>
                <a:spcPts val="4545"/>
              </a:lnSpc>
            </a:pPr>
            <a:r>
              <a:rPr lang="en-GB" spc="-125" dirty="0">
                <a:latin typeface="+mj-lt"/>
              </a:rPr>
              <a:t>Mentor role</a:t>
            </a:r>
            <a:endParaRPr spc="-50" dirty="0">
              <a:latin typeface="+mj-lt"/>
            </a:endParaRPr>
          </a:p>
        </p:txBody>
      </p:sp>
      <p:sp>
        <p:nvSpPr>
          <p:cNvPr id="2" name="object 3">
            <a:extLst>
              <a:ext uri="{FF2B5EF4-FFF2-40B4-BE49-F238E27FC236}">
                <a16:creationId xmlns:a16="http://schemas.microsoft.com/office/drawing/2014/main" id="{5D6A7229-9B3C-1A2D-BE3D-DCAA952F11B4}"/>
              </a:ext>
            </a:extLst>
          </p:cNvPr>
          <p:cNvSpPr txBox="1"/>
          <p:nvPr/>
        </p:nvSpPr>
        <p:spPr>
          <a:xfrm>
            <a:off x="304800" y="1066800"/>
            <a:ext cx="8534400" cy="990015"/>
          </a:xfrm>
          <a:prstGeom prst="rect">
            <a:avLst/>
          </a:prstGeom>
          <a:solidFill>
            <a:schemeClr val="accent3">
              <a:lumMod val="20000"/>
              <a:lumOff val="80000"/>
            </a:schemeClr>
          </a:solidFill>
          <a:ln>
            <a:solidFill>
              <a:schemeClr val="tx1"/>
            </a:solidFill>
          </a:ln>
        </p:spPr>
        <p:txBody>
          <a:bodyPr vert="horz" wrap="square" lIns="0" tIns="114300" rIns="0" bIns="0" rtlCol="0">
            <a:spAutoFit/>
          </a:bodyPr>
          <a:lstStyle/>
          <a:p>
            <a:pPr marL="469265" lvl="1">
              <a:spcBef>
                <a:spcPts val="100"/>
              </a:spcBef>
              <a:tabLst>
                <a:tab pos="354965" algn="l"/>
                <a:tab pos="356235" algn="l"/>
              </a:tabLst>
            </a:pPr>
            <a:r>
              <a:rPr lang="en-US" sz="2800" spc="-20" dirty="0">
                <a:latin typeface="Carlito"/>
                <a:cs typeface="Carlito"/>
              </a:rPr>
              <a:t>Year 1 meet </a:t>
            </a:r>
            <a:r>
              <a:rPr lang="en-US" sz="2800" dirty="0">
                <a:latin typeface="Carlito"/>
                <a:cs typeface="Carlito"/>
              </a:rPr>
              <a:t>with </a:t>
            </a:r>
            <a:r>
              <a:rPr lang="en-US" sz="2800" spc="-10" dirty="0">
                <a:latin typeface="Carlito"/>
                <a:cs typeface="Carlito"/>
              </a:rPr>
              <a:t>the </a:t>
            </a:r>
            <a:r>
              <a:rPr lang="en-US" sz="2800" spc="-25" dirty="0">
                <a:latin typeface="Carlito"/>
                <a:cs typeface="Carlito"/>
              </a:rPr>
              <a:t>ECT </a:t>
            </a:r>
            <a:r>
              <a:rPr lang="en-US" sz="2800" spc="-5" dirty="0">
                <a:latin typeface="Carlito"/>
                <a:cs typeface="Carlito"/>
              </a:rPr>
              <a:t>every week</a:t>
            </a:r>
            <a:r>
              <a:rPr lang="en-US" sz="2800" spc="-25" dirty="0">
                <a:latin typeface="Carlito"/>
                <a:cs typeface="Carlito"/>
              </a:rPr>
              <a:t>.</a:t>
            </a:r>
          </a:p>
          <a:p>
            <a:pPr marL="469265" lvl="1">
              <a:spcBef>
                <a:spcPts val="100"/>
              </a:spcBef>
              <a:tabLst>
                <a:tab pos="354965" algn="l"/>
                <a:tab pos="356235" algn="l"/>
              </a:tabLst>
            </a:pPr>
            <a:r>
              <a:rPr lang="en-US" sz="2800" spc="-25" dirty="0">
                <a:latin typeface="Carlito"/>
                <a:cs typeface="Carlito"/>
              </a:rPr>
              <a:t>Year 2 meet with the ECT </a:t>
            </a:r>
            <a:r>
              <a:rPr lang="en-US" sz="2800" spc="-5" dirty="0">
                <a:latin typeface="Carlito"/>
                <a:cs typeface="Carlito"/>
              </a:rPr>
              <a:t>once </a:t>
            </a:r>
            <a:r>
              <a:rPr lang="en-US" sz="2800" dirty="0">
                <a:latin typeface="Carlito"/>
                <a:cs typeface="Carlito"/>
              </a:rPr>
              <a:t>a</a:t>
            </a:r>
            <a:r>
              <a:rPr lang="en-US" sz="2800" spc="35" dirty="0">
                <a:latin typeface="Carlito"/>
                <a:cs typeface="Carlito"/>
              </a:rPr>
              <a:t> </a:t>
            </a:r>
            <a:r>
              <a:rPr lang="en-US" sz="2800" spc="-25" dirty="0">
                <a:latin typeface="Carlito"/>
                <a:cs typeface="Carlito"/>
              </a:rPr>
              <a:t>fortnight.</a:t>
            </a:r>
            <a:endParaRPr lang="en-US" sz="2800" dirty="0">
              <a:latin typeface="Carlito"/>
              <a:cs typeface="Carlito"/>
            </a:endParaRPr>
          </a:p>
        </p:txBody>
      </p:sp>
      <p:sp>
        <p:nvSpPr>
          <p:cNvPr id="6" name="TextBox 5">
            <a:extLst>
              <a:ext uri="{FF2B5EF4-FFF2-40B4-BE49-F238E27FC236}">
                <a16:creationId xmlns:a16="http://schemas.microsoft.com/office/drawing/2014/main" id="{26995BA5-4CA8-2371-9FF9-5B27AF431FFF}"/>
              </a:ext>
            </a:extLst>
          </p:cNvPr>
          <p:cNvSpPr txBox="1"/>
          <p:nvPr/>
        </p:nvSpPr>
        <p:spPr>
          <a:xfrm>
            <a:off x="299720" y="2438400"/>
            <a:ext cx="8534399" cy="1200329"/>
          </a:xfrm>
          <a:prstGeom prst="rect">
            <a:avLst/>
          </a:prstGeom>
          <a:solidFill>
            <a:schemeClr val="accent1">
              <a:lumMod val="20000"/>
              <a:lumOff val="80000"/>
            </a:schemeClr>
          </a:solidFill>
          <a:ln>
            <a:solidFill>
              <a:schemeClr val="tx1"/>
            </a:solidFill>
          </a:ln>
        </p:spPr>
        <p:txBody>
          <a:bodyPr wrap="square">
            <a:spAutoFit/>
          </a:bodyPr>
          <a:lstStyle/>
          <a:p>
            <a:pPr marL="355600" marR="104139" indent="-343535">
              <a:buFont typeface="Arial"/>
              <a:buChar char="•"/>
              <a:tabLst>
                <a:tab pos="354965" algn="l"/>
                <a:tab pos="356235" algn="l"/>
              </a:tabLst>
            </a:pPr>
            <a:r>
              <a:rPr lang="en-US" sz="1800" b="1" spc="-30" dirty="0">
                <a:latin typeface="Carlito"/>
                <a:cs typeface="Carlito"/>
              </a:rPr>
              <a:t>Engage </a:t>
            </a:r>
            <a:r>
              <a:rPr lang="en-US" sz="1800" b="1" spc="-5" dirty="0">
                <a:latin typeface="Carlito"/>
                <a:cs typeface="Carlito"/>
              </a:rPr>
              <a:t>in </a:t>
            </a:r>
            <a:r>
              <a:rPr lang="en-US" sz="1800" b="1" spc="-10" dirty="0">
                <a:latin typeface="Carlito"/>
                <a:cs typeface="Carlito"/>
              </a:rPr>
              <a:t>the </a:t>
            </a:r>
            <a:r>
              <a:rPr lang="en-US" sz="1800" b="1" spc="-25" dirty="0">
                <a:latin typeface="Carlito"/>
                <a:cs typeface="Carlito"/>
              </a:rPr>
              <a:t>ECF </a:t>
            </a:r>
            <a:r>
              <a:rPr lang="en-US" sz="1800" b="1" dirty="0">
                <a:latin typeface="Carlito"/>
                <a:cs typeface="Carlito"/>
              </a:rPr>
              <a:t>and </a:t>
            </a:r>
            <a:r>
              <a:rPr lang="en-US" sz="1800" b="1" spc="-15" dirty="0">
                <a:latin typeface="Carlito"/>
                <a:cs typeface="Carlito"/>
              </a:rPr>
              <a:t>ensure </a:t>
            </a:r>
            <a:r>
              <a:rPr lang="en-US" sz="1800" b="1" spc="-10" dirty="0">
                <a:latin typeface="Carlito"/>
                <a:cs typeface="Carlito"/>
              </a:rPr>
              <a:t>meetings </a:t>
            </a:r>
            <a:r>
              <a:rPr lang="en-US" sz="1800" b="1" dirty="0">
                <a:latin typeface="Carlito"/>
                <a:cs typeface="Carlito"/>
              </a:rPr>
              <a:t>with </a:t>
            </a:r>
            <a:r>
              <a:rPr lang="en-US" sz="1800" b="1" spc="-10" dirty="0">
                <a:latin typeface="Carlito"/>
                <a:cs typeface="Carlito"/>
              </a:rPr>
              <a:t>the </a:t>
            </a:r>
            <a:r>
              <a:rPr lang="en-US" sz="1800" b="1" spc="-25" dirty="0">
                <a:latin typeface="Carlito"/>
                <a:cs typeface="Carlito"/>
              </a:rPr>
              <a:t>ECT  </a:t>
            </a:r>
            <a:r>
              <a:rPr lang="en-US" sz="1800" b="1" spc="-5" dirty="0">
                <a:latin typeface="Carlito"/>
                <a:cs typeface="Carlito"/>
              </a:rPr>
              <a:t>include </a:t>
            </a:r>
            <a:r>
              <a:rPr lang="en-US" sz="1800" b="1" spc="-25" dirty="0">
                <a:latin typeface="Carlito"/>
                <a:cs typeface="Carlito"/>
              </a:rPr>
              <a:t>professional </a:t>
            </a:r>
            <a:r>
              <a:rPr lang="en-US" sz="1800" b="1" spc="-5" dirty="0">
                <a:latin typeface="Carlito"/>
                <a:cs typeface="Carlito"/>
              </a:rPr>
              <a:t>dialogue </a:t>
            </a:r>
            <a:r>
              <a:rPr lang="en-US" sz="1800" b="1" spc="-30" dirty="0">
                <a:latin typeface="Carlito"/>
                <a:cs typeface="Carlito"/>
              </a:rPr>
              <a:t>linked </a:t>
            </a:r>
            <a:r>
              <a:rPr lang="en-US" sz="1800" b="1" spc="-25" dirty="0">
                <a:latin typeface="Carlito"/>
                <a:cs typeface="Carlito"/>
              </a:rPr>
              <a:t>to </a:t>
            </a:r>
            <a:r>
              <a:rPr lang="en-US" sz="1800" b="1" dirty="0">
                <a:latin typeface="Carlito"/>
                <a:cs typeface="Carlito"/>
              </a:rPr>
              <a:t>the </a:t>
            </a:r>
            <a:r>
              <a:rPr lang="en-US" sz="1800" b="1" spc="-25" dirty="0">
                <a:latin typeface="Carlito"/>
                <a:cs typeface="Carlito"/>
              </a:rPr>
              <a:t>ECF </a:t>
            </a:r>
            <a:r>
              <a:rPr lang="en-US" sz="1800" b="1" dirty="0">
                <a:latin typeface="Carlito"/>
                <a:cs typeface="Carlito"/>
              </a:rPr>
              <a:t>as part </a:t>
            </a:r>
            <a:r>
              <a:rPr lang="en-US" sz="1800" b="1" spc="-10" dirty="0">
                <a:latin typeface="Carlito"/>
                <a:cs typeface="Carlito"/>
              </a:rPr>
              <a:t>of  the</a:t>
            </a:r>
            <a:r>
              <a:rPr lang="en-US" sz="1800" b="1" spc="-25" dirty="0">
                <a:latin typeface="Carlito"/>
                <a:cs typeface="Carlito"/>
              </a:rPr>
              <a:t> </a:t>
            </a:r>
            <a:r>
              <a:rPr lang="en-US" sz="1800" b="1" spc="-15" dirty="0">
                <a:latin typeface="Carlito"/>
                <a:cs typeface="Carlito"/>
              </a:rPr>
              <a:t>meeting.</a:t>
            </a:r>
            <a:endParaRPr lang="en-US" sz="1800" b="1" dirty="0">
              <a:latin typeface="Carlito"/>
              <a:cs typeface="Carlito"/>
            </a:endParaRPr>
          </a:p>
          <a:p>
            <a:pPr marL="355600" marR="5080" indent="-343535">
              <a:spcBef>
                <a:spcPts val="5"/>
              </a:spcBef>
              <a:buFont typeface="Arial"/>
              <a:buChar char="•"/>
              <a:tabLst>
                <a:tab pos="354965" algn="l"/>
                <a:tab pos="356235" algn="l"/>
              </a:tabLst>
            </a:pPr>
            <a:r>
              <a:rPr lang="en-US" sz="1800" spc="-30" dirty="0">
                <a:latin typeface="Carlito"/>
                <a:cs typeface="Carlito"/>
              </a:rPr>
              <a:t>Report </a:t>
            </a:r>
            <a:r>
              <a:rPr lang="en-US" sz="1800" spc="-25" dirty="0">
                <a:latin typeface="Carlito"/>
                <a:cs typeface="Carlito"/>
              </a:rPr>
              <a:t>to </a:t>
            </a:r>
            <a:r>
              <a:rPr lang="en-US" sz="1800" spc="-15" dirty="0">
                <a:latin typeface="Carlito"/>
                <a:cs typeface="Carlito"/>
              </a:rPr>
              <a:t>the </a:t>
            </a:r>
            <a:r>
              <a:rPr lang="en-US" sz="1800" spc="-5" dirty="0">
                <a:latin typeface="Carlito"/>
                <a:cs typeface="Carlito"/>
              </a:rPr>
              <a:t>Induction </a:t>
            </a:r>
            <a:r>
              <a:rPr lang="en-US" sz="1800" spc="-70" dirty="0">
                <a:latin typeface="Carlito"/>
                <a:cs typeface="Carlito"/>
              </a:rPr>
              <a:t>Tutor </a:t>
            </a:r>
            <a:r>
              <a:rPr lang="en-US" sz="1800" dirty="0">
                <a:latin typeface="Carlito"/>
                <a:cs typeface="Carlito"/>
              </a:rPr>
              <a:t>/ </a:t>
            </a:r>
            <a:r>
              <a:rPr lang="en-US" sz="1800" spc="-10" dirty="0">
                <a:latin typeface="Carlito"/>
                <a:cs typeface="Carlito"/>
              </a:rPr>
              <a:t>Leader </a:t>
            </a:r>
            <a:r>
              <a:rPr lang="en-US" sz="1800" spc="-5" dirty="0">
                <a:latin typeface="Carlito"/>
                <a:cs typeface="Carlito"/>
              </a:rPr>
              <a:t>in school </a:t>
            </a:r>
            <a:r>
              <a:rPr lang="en-US" sz="1800" spc="-30" dirty="0">
                <a:latin typeface="Carlito"/>
                <a:cs typeface="Carlito"/>
              </a:rPr>
              <a:t>regarding  </a:t>
            </a:r>
            <a:r>
              <a:rPr lang="en-US" sz="1800" dirty="0">
                <a:latin typeface="Carlito"/>
                <a:cs typeface="Carlito"/>
              </a:rPr>
              <a:t>the </a:t>
            </a:r>
            <a:r>
              <a:rPr lang="en-US" sz="1800" spc="-50" dirty="0">
                <a:latin typeface="Carlito"/>
                <a:cs typeface="Carlito"/>
              </a:rPr>
              <a:t>ECT’s </a:t>
            </a:r>
            <a:r>
              <a:rPr lang="en-US" sz="1800" spc="-25" dirty="0">
                <a:latin typeface="Carlito"/>
                <a:cs typeface="Carlito"/>
              </a:rPr>
              <a:t>progress </a:t>
            </a:r>
            <a:r>
              <a:rPr lang="en-US" sz="1800" dirty="0">
                <a:latin typeface="Carlito"/>
                <a:cs typeface="Carlito"/>
              </a:rPr>
              <a:t>/ </a:t>
            </a:r>
            <a:r>
              <a:rPr lang="en-US" sz="1800" spc="-25" dirty="0">
                <a:latin typeface="Carlito"/>
                <a:cs typeface="Carlito"/>
              </a:rPr>
              <a:t>strengths </a:t>
            </a:r>
            <a:r>
              <a:rPr lang="en-US" sz="1800" dirty="0">
                <a:latin typeface="Carlito"/>
                <a:cs typeface="Carlito"/>
              </a:rPr>
              <a:t>/ </a:t>
            </a:r>
            <a:r>
              <a:rPr lang="en-US" sz="1800" spc="-10" dirty="0">
                <a:latin typeface="Carlito"/>
                <a:cs typeface="Carlito"/>
              </a:rPr>
              <a:t>areas </a:t>
            </a:r>
            <a:r>
              <a:rPr lang="en-US" sz="1800" spc="-40" dirty="0">
                <a:latin typeface="Carlito"/>
                <a:cs typeface="Carlito"/>
              </a:rPr>
              <a:t>for </a:t>
            </a:r>
            <a:r>
              <a:rPr lang="en-US" sz="1800" spc="-20" dirty="0">
                <a:latin typeface="Carlito"/>
                <a:cs typeface="Carlito"/>
              </a:rPr>
              <a:t>development </a:t>
            </a:r>
            <a:r>
              <a:rPr lang="en-US" sz="1800" dirty="0">
                <a:latin typeface="Carlito"/>
                <a:cs typeface="Carlito"/>
              </a:rPr>
              <a:t>/  </a:t>
            </a:r>
            <a:r>
              <a:rPr lang="en-US" sz="1800" spc="-25" dirty="0">
                <a:latin typeface="Carlito"/>
                <a:cs typeface="Carlito"/>
              </a:rPr>
              <a:t>targets.</a:t>
            </a:r>
            <a:endParaRPr lang="en-US" sz="1800" dirty="0">
              <a:latin typeface="Carlito"/>
              <a:cs typeface="Carlito"/>
            </a:endParaRPr>
          </a:p>
        </p:txBody>
      </p:sp>
      <p:sp>
        <p:nvSpPr>
          <p:cNvPr id="7" name="object 4">
            <a:extLst>
              <a:ext uri="{FF2B5EF4-FFF2-40B4-BE49-F238E27FC236}">
                <a16:creationId xmlns:a16="http://schemas.microsoft.com/office/drawing/2014/main" id="{22AC1394-CD0D-143C-10D5-A464017AE560}"/>
              </a:ext>
            </a:extLst>
          </p:cNvPr>
          <p:cNvSpPr txBox="1"/>
          <p:nvPr/>
        </p:nvSpPr>
        <p:spPr>
          <a:xfrm>
            <a:off x="299720" y="3886200"/>
            <a:ext cx="8534399" cy="1243930"/>
          </a:xfrm>
          <a:prstGeom prst="rect">
            <a:avLst/>
          </a:prstGeom>
          <a:solidFill>
            <a:schemeClr val="accent5">
              <a:lumMod val="20000"/>
              <a:lumOff val="80000"/>
            </a:schemeClr>
          </a:solidFill>
          <a:ln>
            <a:solidFill>
              <a:schemeClr val="tx1"/>
            </a:solidFill>
          </a:ln>
        </p:spPr>
        <p:txBody>
          <a:bodyPr vert="horz" wrap="square" lIns="0" tIns="12700" rIns="0" bIns="0" rtlCol="0">
            <a:spAutoFit/>
          </a:bodyPr>
          <a:lstStyle/>
          <a:p>
            <a:r>
              <a:rPr lang="en-GB" sz="4000" dirty="0">
                <a:latin typeface="+mj-lt"/>
                <a:cs typeface="Carlito"/>
              </a:rPr>
              <a:t>The mentor role is consistently stated as the most important relationship for ECTs</a:t>
            </a:r>
            <a:endParaRPr lang="en-GB" sz="4000" dirty="0">
              <a:effectLst/>
              <a:latin typeface="+mj-lt"/>
              <a:ea typeface="Calibri" panose="020F0502020204030204" pitchFamily="34" charset="0"/>
            </a:endParaRPr>
          </a:p>
        </p:txBody>
      </p:sp>
    </p:spTree>
    <p:extLst>
      <p:ext uri="{BB962C8B-B14F-4D97-AF65-F5344CB8AC3E}">
        <p14:creationId xmlns:p14="http://schemas.microsoft.com/office/powerpoint/2010/main" val="3265903531"/>
      </p:ext>
    </p:extLst>
  </p:cSld>
  <p:clrMapOvr>
    <a:masterClrMapping/>
  </p:clrMapOvr>
  <mc:AlternateContent xmlns:mc="http://schemas.openxmlformats.org/markup-compatibility/2006" xmlns:p14="http://schemas.microsoft.com/office/powerpoint/2010/main">
    <mc:Choice Requires="p14">
      <p:transition spd="slow" p14:dur="2000" advTm="28795"/>
    </mc:Choice>
    <mc:Fallback xmlns="">
      <p:transition spd="slow" advTm="287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57200" y="1066800"/>
            <a:ext cx="8305800" cy="1120820"/>
          </a:xfrm>
          <a:prstGeom prst="rect">
            <a:avLst/>
          </a:prstGeom>
          <a:solidFill>
            <a:schemeClr val="accent3">
              <a:lumMod val="20000"/>
              <a:lumOff val="80000"/>
            </a:schemeClr>
          </a:solidFill>
          <a:ln>
            <a:solidFill>
              <a:schemeClr val="tx1"/>
            </a:solidFill>
          </a:ln>
        </p:spPr>
        <p:txBody>
          <a:bodyPr vert="horz" wrap="square" lIns="0" tIns="12700" rIns="0" bIns="0" rtlCol="0">
            <a:spAutoFit/>
          </a:bodyPr>
          <a:lstStyle/>
          <a:p>
            <a:pPr marL="12700" marR="5080">
              <a:lnSpc>
                <a:spcPct val="100000"/>
              </a:lnSpc>
              <a:spcBef>
                <a:spcPts val="100"/>
              </a:spcBef>
            </a:pPr>
            <a:r>
              <a:rPr sz="2400" spc="-5" dirty="0">
                <a:latin typeface="Carlito"/>
                <a:cs typeface="Carlito"/>
              </a:rPr>
              <a:t>Schools </a:t>
            </a:r>
            <a:r>
              <a:rPr sz="2400" spc="-30" dirty="0">
                <a:latin typeface="Carlito"/>
                <a:cs typeface="Carlito"/>
              </a:rPr>
              <a:t>are </a:t>
            </a:r>
            <a:r>
              <a:rPr sz="2400" spc="-20" dirty="0">
                <a:latin typeface="Carlito"/>
                <a:cs typeface="Carlito"/>
              </a:rPr>
              <a:t>expected </a:t>
            </a:r>
            <a:r>
              <a:rPr sz="2400" spc="-30" dirty="0">
                <a:latin typeface="Carlito"/>
                <a:cs typeface="Carlito"/>
              </a:rPr>
              <a:t>to </a:t>
            </a:r>
            <a:r>
              <a:rPr sz="2400" spc="-15" dirty="0">
                <a:latin typeface="Carlito"/>
                <a:cs typeface="Carlito"/>
              </a:rPr>
              <a:t>deliver  </a:t>
            </a:r>
            <a:r>
              <a:rPr sz="2400" dirty="0">
                <a:latin typeface="Carlito"/>
                <a:cs typeface="Carlito"/>
              </a:rPr>
              <a:t>an </a:t>
            </a:r>
            <a:r>
              <a:rPr sz="2400" spc="-5" dirty="0">
                <a:latin typeface="Carlito"/>
                <a:cs typeface="Carlito"/>
              </a:rPr>
              <a:t>induction </a:t>
            </a:r>
            <a:r>
              <a:rPr sz="2400" spc="-10" dirty="0">
                <a:latin typeface="Carlito"/>
                <a:cs typeface="Carlito"/>
              </a:rPr>
              <a:t>period </a:t>
            </a:r>
            <a:r>
              <a:rPr sz="2400" spc="-15" dirty="0">
                <a:latin typeface="Carlito"/>
                <a:cs typeface="Carlito"/>
              </a:rPr>
              <a:t>that </a:t>
            </a:r>
            <a:r>
              <a:rPr sz="2400" dirty="0">
                <a:latin typeface="Carlito"/>
                <a:cs typeface="Carlito"/>
              </a:rPr>
              <a:t>is  </a:t>
            </a:r>
            <a:r>
              <a:rPr sz="2400" spc="-5" dirty="0">
                <a:latin typeface="Carlito"/>
                <a:cs typeface="Carlito"/>
              </a:rPr>
              <a:t>underpinned </a:t>
            </a:r>
            <a:r>
              <a:rPr sz="2400" spc="-15" dirty="0">
                <a:latin typeface="Carlito"/>
                <a:cs typeface="Carlito"/>
              </a:rPr>
              <a:t>by </a:t>
            </a:r>
            <a:r>
              <a:rPr sz="2400" spc="-10" dirty="0">
                <a:latin typeface="Carlito"/>
                <a:cs typeface="Carlito"/>
              </a:rPr>
              <a:t>the </a:t>
            </a:r>
            <a:r>
              <a:rPr lang="en-US" sz="2400" spc="-15" dirty="0">
                <a:latin typeface="Carlito"/>
                <a:cs typeface="Carlito"/>
              </a:rPr>
              <a:t>ITT</a:t>
            </a:r>
            <a:r>
              <a:rPr sz="2400" spc="-10" dirty="0">
                <a:latin typeface="Carlito"/>
                <a:cs typeface="Carlito"/>
              </a:rPr>
              <a:t>ECF, </a:t>
            </a:r>
            <a:r>
              <a:rPr sz="2400" dirty="0">
                <a:latin typeface="Carlito"/>
                <a:cs typeface="Carlito"/>
              </a:rPr>
              <a:t>a </a:t>
            </a:r>
            <a:r>
              <a:rPr sz="2400" spc="-35" dirty="0">
                <a:latin typeface="Carlito"/>
                <a:cs typeface="Carlito"/>
              </a:rPr>
              <a:t>programme  </a:t>
            </a:r>
            <a:r>
              <a:rPr sz="2400" spc="-5" dirty="0">
                <a:latin typeface="Carlito"/>
                <a:cs typeface="Carlito"/>
              </a:rPr>
              <a:t>of </a:t>
            </a:r>
            <a:r>
              <a:rPr sz="2400" spc="-20" dirty="0">
                <a:latin typeface="Carlito"/>
                <a:cs typeface="Carlito"/>
              </a:rPr>
              <a:t>professional development </a:t>
            </a:r>
            <a:r>
              <a:rPr sz="2400" spc="-60" dirty="0">
                <a:latin typeface="Carlito"/>
                <a:cs typeface="Carlito"/>
              </a:rPr>
              <a:t>for  </a:t>
            </a:r>
            <a:r>
              <a:rPr sz="2400" spc="-100" dirty="0">
                <a:latin typeface="Carlito"/>
                <a:cs typeface="Carlito"/>
              </a:rPr>
              <a:t>ECTs </a:t>
            </a:r>
            <a:r>
              <a:rPr sz="2400" dirty="0">
                <a:latin typeface="Carlito"/>
                <a:cs typeface="Carlito"/>
              </a:rPr>
              <a:t>and </a:t>
            </a:r>
            <a:r>
              <a:rPr sz="2400" spc="-45" dirty="0">
                <a:latin typeface="Carlito"/>
                <a:cs typeface="Carlito"/>
              </a:rPr>
              <a:t>mentors </a:t>
            </a:r>
            <a:r>
              <a:rPr sz="2400" spc="-10" dirty="0">
                <a:latin typeface="Carlito"/>
                <a:cs typeface="Carlito"/>
              </a:rPr>
              <a:t>(see </a:t>
            </a:r>
            <a:r>
              <a:rPr sz="2400" spc="-25" dirty="0">
                <a:latin typeface="Carlito"/>
                <a:cs typeface="Carlito"/>
              </a:rPr>
              <a:t>para  </a:t>
            </a:r>
            <a:r>
              <a:rPr sz="2400" spc="-15" dirty="0">
                <a:latin typeface="Carlito"/>
                <a:cs typeface="Carlito"/>
              </a:rPr>
              <a:t>2.39).</a:t>
            </a:r>
            <a:endParaRPr sz="2400" dirty="0">
              <a:latin typeface="Carlito"/>
              <a:cs typeface="Carlito"/>
            </a:endParaRPr>
          </a:p>
        </p:txBody>
      </p:sp>
      <p:sp>
        <p:nvSpPr>
          <p:cNvPr id="7" name="object 2">
            <a:extLst>
              <a:ext uri="{FF2B5EF4-FFF2-40B4-BE49-F238E27FC236}">
                <a16:creationId xmlns:a16="http://schemas.microsoft.com/office/drawing/2014/main" id="{BC195630-E1C3-6ACB-17B1-FFC4C377170D}"/>
              </a:ext>
            </a:extLst>
          </p:cNvPr>
          <p:cNvSpPr txBox="1">
            <a:spLocks/>
          </p:cNvSpPr>
          <p:nvPr/>
        </p:nvSpPr>
        <p:spPr>
          <a:xfrm>
            <a:off x="457200" y="274320"/>
            <a:ext cx="8305800" cy="577081"/>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GB" kern="0" spc="-125" dirty="0">
                <a:latin typeface="+mj-lt"/>
              </a:rPr>
              <a:t>ITTECF based induction</a:t>
            </a:r>
            <a:endParaRPr lang="en-GB" kern="0" spc="-50" dirty="0">
              <a:latin typeface="+mj-lt"/>
            </a:endParaRPr>
          </a:p>
        </p:txBody>
      </p:sp>
      <p:sp>
        <p:nvSpPr>
          <p:cNvPr id="10" name="object 3">
            <a:extLst>
              <a:ext uri="{FF2B5EF4-FFF2-40B4-BE49-F238E27FC236}">
                <a16:creationId xmlns:a16="http://schemas.microsoft.com/office/drawing/2014/main" id="{AC68B823-C25C-3BA0-7D81-2936E38A393E}"/>
              </a:ext>
            </a:extLst>
          </p:cNvPr>
          <p:cNvSpPr/>
          <p:nvPr/>
        </p:nvSpPr>
        <p:spPr>
          <a:xfrm>
            <a:off x="396719" y="2686462"/>
            <a:ext cx="2758858" cy="1295400"/>
          </a:xfrm>
          <a:prstGeom prst="rect">
            <a:avLst/>
          </a:prstGeom>
          <a:solidFill>
            <a:schemeClr val="accent3">
              <a:lumMod val="20000"/>
              <a:lumOff val="80000"/>
            </a:schemeClr>
          </a:solidFill>
          <a:ln>
            <a:solidFill>
              <a:schemeClr val="tx1"/>
            </a:solidFill>
          </a:ln>
        </p:spPr>
        <p:txBody>
          <a:bodyPr wrap="square" lIns="0" tIns="0" rIns="0" bIns="0" rtlCol="0"/>
          <a:lstStyle/>
          <a:p>
            <a:endParaRPr dirty="0"/>
          </a:p>
        </p:txBody>
      </p:sp>
      <p:sp>
        <p:nvSpPr>
          <p:cNvPr id="11" name="object 4">
            <a:extLst>
              <a:ext uri="{FF2B5EF4-FFF2-40B4-BE49-F238E27FC236}">
                <a16:creationId xmlns:a16="http://schemas.microsoft.com/office/drawing/2014/main" id="{A4C55055-798F-8FAF-ACB5-8B6D03D14D2F}"/>
              </a:ext>
            </a:extLst>
          </p:cNvPr>
          <p:cNvSpPr txBox="1"/>
          <p:nvPr/>
        </p:nvSpPr>
        <p:spPr>
          <a:xfrm>
            <a:off x="563791" y="3096473"/>
            <a:ext cx="2503602" cy="495934"/>
          </a:xfrm>
          <a:prstGeom prst="rect">
            <a:avLst/>
          </a:prstGeom>
        </p:spPr>
        <p:txBody>
          <a:bodyPr vert="horz" wrap="square" lIns="0" tIns="33020" rIns="0" bIns="0" rtlCol="0">
            <a:spAutoFit/>
          </a:bodyPr>
          <a:lstStyle/>
          <a:p>
            <a:pPr marL="379730" marR="5080" indent="-367665">
              <a:lnSpc>
                <a:spcPts val="1789"/>
              </a:lnSpc>
              <a:spcBef>
                <a:spcPts val="260"/>
              </a:spcBef>
            </a:pPr>
            <a:r>
              <a:rPr sz="1600" spc="-5" dirty="0">
                <a:latin typeface="Carlito"/>
                <a:cs typeface="Carlito"/>
              </a:rPr>
              <a:t>5 </a:t>
            </a:r>
            <a:r>
              <a:rPr sz="1600" spc="-20" dirty="0">
                <a:latin typeface="Carlito"/>
                <a:cs typeface="Carlito"/>
              </a:rPr>
              <a:t>themed </a:t>
            </a:r>
            <a:r>
              <a:rPr sz="1600" spc="-25" dirty="0">
                <a:latin typeface="Carlito"/>
                <a:cs typeface="Carlito"/>
              </a:rPr>
              <a:t>areas linked </a:t>
            </a:r>
            <a:r>
              <a:rPr sz="1600" spc="-20" dirty="0">
                <a:latin typeface="Carlito"/>
                <a:cs typeface="Carlito"/>
              </a:rPr>
              <a:t>to </a:t>
            </a:r>
            <a:r>
              <a:rPr sz="1600" spc="-10" dirty="0">
                <a:latin typeface="Carlito"/>
                <a:cs typeface="Carlito"/>
              </a:rPr>
              <a:t>the  </a:t>
            </a:r>
            <a:r>
              <a:rPr sz="1600" spc="-55" dirty="0">
                <a:latin typeface="Carlito"/>
                <a:cs typeface="Carlito"/>
              </a:rPr>
              <a:t>Teachers’</a:t>
            </a:r>
            <a:r>
              <a:rPr sz="1600" spc="25" dirty="0">
                <a:latin typeface="Carlito"/>
                <a:cs typeface="Carlito"/>
              </a:rPr>
              <a:t> </a:t>
            </a:r>
            <a:r>
              <a:rPr sz="1600" spc="-25" dirty="0">
                <a:latin typeface="Carlito"/>
                <a:cs typeface="Carlito"/>
              </a:rPr>
              <a:t>Standards</a:t>
            </a:r>
            <a:endParaRPr sz="1600" dirty="0">
              <a:latin typeface="Carlito"/>
              <a:cs typeface="Carlito"/>
            </a:endParaRPr>
          </a:p>
        </p:txBody>
      </p:sp>
      <p:sp>
        <p:nvSpPr>
          <p:cNvPr id="12" name="object 5">
            <a:extLst>
              <a:ext uri="{FF2B5EF4-FFF2-40B4-BE49-F238E27FC236}">
                <a16:creationId xmlns:a16="http://schemas.microsoft.com/office/drawing/2014/main" id="{A9D69420-7EC8-CAE5-C2E1-1817DA338122}"/>
              </a:ext>
            </a:extLst>
          </p:cNvPr>
          <p:cNvSpPr/>
          <p:nvPr/>
        </p:nvSpPr>
        <p:spPr>
          <a:xfrm>
            <a:off x="3221721" y="2686462"/>
            <a:ext cx="2753748" cy="1295400"/>
          </a:xfrm>
          <a:prstGeom prst="rect">
            <a:avLst/>
          </a:prstGeom>
          <a:solidFill>
            <a:schemeClr val="accent1">
              <a:lumMod val="20000"/>
              <a:lumOff val="80000"/>
            </a:schemeClr>
          </a:solidFill>
          <a:ln>
            <a:solidFill>
              <a:schemeClr val="tx1"/>
            </a:solidFill>
          </a:ln>
        </p:spPr>
        <p:txBody>
          <a:bodyPr wrap="square" lIns="0" tIns="0" rIns="0" bIns="0" rtlCol="0"/>
          <a:lstStyle/>
          <a:p>
            <a:endParaRPr dirty="0"/>
          </a:p>
        </p:txBody>
      </p:sp>
      <p:sp>
        <p:nvSpPr>
          <p:cNvPr id="13" name="object 6">
            <a:extLst>
              <a:ext uri="{FF2B5EF4-FFF2-40B4-BE49-F238E27FC236}">
                <a16:creationId xmlns:a16="http://schemas.microsoft.com/office/drawing/2014/main" id="{10690008-AA6D-8CE7-F9D8-F6C2E04C6E98}"/>
              </a:ext>
            </a:extLst>
          </p:cNvPr>
          <p:cNvSpPr txBox="1"/>
          <p:nvPr/>
        </p:nvSpPr>
        <p:spPr>
          <a:xfrm>
            <a:off x="3409672" y="2914239"/>
            <a:ext cx="2377847" cy="717550"/>
          </a:xfrm>
          <a:prstGeom prst="rect">
            <a:avLst/>
          </a:prstGeom>
        </p:spPr>
        <p:txBody>
          <a:bodyPr vert="horz" wrap="square" lIns="0" tIns="31750" rIns="0" bIns="0" rtlCol="0">
            <a:spAutoFit/>
          </a:bodyPr>
          <a:lstStyle/>
          <a:p>
            <a:pPr marL="12065" marR="5080" algn="ctr">
              <a:lnSpc>
                <a:spcPct val="92000"/>
              </a:lnSpc>
              <a:spcBef>
                <a:spcPts val="250"/>
              </a:spcBef>
            </a:pPr>
            <a:r>
              <a:rPr sz="1600" spc="-20" dirty="0">
                <a:latin typeface="Carlito"/>
                <a:cs typeface="Carlito"/>
              </a:rPr>
              <a:t>‘Learn </a:t>
            </a:r>
            <a:r>
              <a:rPr sz="1600" spc="5" dirty="0">
                <a:latin typeface="Carlito"/>
                <a:cs typeface="Carlito"/>
              </a:rPr>
              <a:t>that’ </a:t>
            </a:r>
            <a:r>
              <a:rPr sz="1600" spc="-10" dirty="0">
                <a:latin typeface="Carlito"/>
                <a:cs typeface="Carlito"/>
              </a:rPr>
              <a:t>and </a:t>
            </a:r>
            <a:r>
              <a:rPr sz="1600" spc="-15" dirty="0">
                <a:latin typeface="Carlito"/>
                <a:cs typeface="Carlito"/>
              </a:rPr>
              <a:t>‘learn </a:t>
            </a:r>
            <a:r>
              <a:rPr sz="1600" spc="-20" dirty="0">
                <a:latin typeface="Carlito"/>
                <a:cs typeface="Carlito"/>
              </a:rPr>
              <a:t>how  to’ </a:t>
            </a:r>
            <a:r>
              <a:rPr sz="1600" spc="-30" dirty="0">
                <a:latin typeface="Carlito"/>
                <a:cs typeface="Carlito"/>
              </a:rPr>
              <a:t>statements for </a:t>
            </a:r>
            <a:r>
              <a:rPr sz="1600" spc="-15" dirty="0">
                <a:latin typeface="Carlito"/>
                <a:cs typeface="Carlito"/>
              </a:rPr>
              <a:t>each  theme</a:t>
            </a:r>
            <a:endParaRPr sz="1600" dirty="0">
              <a:latin typeface="Carlito"/>
              <a:cs typeface="Carlito"/>
            </a:endParaRPr>
          </a:p>
        </p:txBody>
      </p:sp>
      <p:sp>
        <p:nvSpPr>
          <p:cNvPr id="14" name="object 7">
            <a:extLst>
              <a:ext uri="{FF2B5EF4-FFF2-40B4-BE49-F238E27FC236}">
                <a16:creationId xmlns:a16="http://schemas.microsoft.com/office/drawing/2014/main" id="{0BF63D32-CDCD-54A4-CFA2-6D8ADBDD1304}"/>
              </a:ext>
            </a:extLst>
          </p:cNvPr>
          <p:cNvSpPr/>
          <p:nvPr/>
        </p:nvSpPr>
        <p:spPr>
          <a:xfrm>
            <a:off x="6030440" y="2686462"/>
            <a:ext cx="2755347" cy="1295400"/>
          </a:xfrm>
          <a:prstGeom prst="rect">
            <a:avLst/>
          </a:prstGeom>
          <a:solidFill>
            <a:schemeClr val="accent5">
              <a:lumMod val="40000"/>
              <a:lumOff val="60000"/>
            </a:schemeClr>
          </a:solidFill>
          <a:ln>
            <a:solidFill>
              <a:schemeClr val="tx1"/>
            </a:solidFill>
          </a:ln>
        </p:spPr>
        <p:txBody>
          <a:bodyPr wrap="square" lIns="0" tIns="0" rIns="0" bIns="0" rtlCol="0"/>
          <a:lstStyle/>
          <a:p>
            <a:endParaRPr dirty="0"/>
          </a:p>
        </p:txBody>
      </p:sp>
      <p:sp>
        <p:nvSpPr>
          <p:cNvPr id="15" name="object 8">
            <a:extLst>
              <a:ext uri="{FF2B5EF4-FFF2-40B4-BE49-F238E27FC236}">
                <a16:creationId xmlns:a16="http://schemas.microsoft.com/office/drawing/2014/main" id="{72C743A0-3D1B-7221-E546-FDE48A7A7205}"/>
              </a:ext>
            </a:extLst>
          </p:cNvPr>
          <p:cNvSpPr txBox="1"/>
          <p:nvPr/>
        </p:nvSpPr>
        <p:spPr>
          <a:xfrm>
            <a:off x="6139941" y="2714436"/>
            <a:ext cx="2425546" cy="1165860"/>
          </a:xfrm>
          <a:prstGeom prst="rect">
            <a:avLst/>
          </a:prstGeom>
          <a:noFill/>
        </p:spPr>
        <p:txBody>
          <a:bodyPr vert="horz" wrap="square" lIns="0" tIns="31750" rIns="0" bIns="0" rtlCol="0">
            <a:spAutoFit/>
          </a:bodyPr>
          <a:lstStyle/>
          <a:p>
            <a:pPr marL="12700" marR="5080" indent="-3175" algn="ctr">
              <a:lnSpc>
                <a:spcPct val="91900"/>
              </a:lnSpc>
              <a:spcBef>
                <a:spcPts val="250"/>
              </a:spcBef>
            </a:pPr>
            <a:r>
              <a:rPr sz="1600" spc="-25" dirty="0">
                <a:latin typeface="Carlito"/>
                <a:cs typeface="Carlito"/>
              </a:rPr>
              <a:t>Developed </a:t>
            </a:r>
            <a:r>
              <a:rPr sz="1600" spc="-20" dirty="0">
                <a:latin typeface="Carlito"/>
                <a:cs typeface="Carlito"/>
              </a:rPr>
              <a:t>by </a:t>
            </a:r>
            <a:r>
              <a:rPr sz="1600" spc="-5" dirty="0">
                <a:latin typeface="Carlito"/>
                <a:cs typeface="Carlito"/>
              </a:rPr>
              <a:t>a </a:t>
            </a:r>
            <a:r>
              <a:rPr sz="1600" spc="-25" dirty="0">
                <a:latin typeface="Carlito"/>
                <a:cs typeface="Carlito"/>
              </a:rPr>
              <a:t>group </a:t>
            </a:r>
            <a:r>
              <a:rPr sz="1600" spc="-20" dirty="0">
                <a:latin typeface="Carlito"/>
                <a:cs typeface="Carlito"/>
              </a:rPr>
              <a:t>of  education </a:t>
            </a:r>
            <a:r>
              <a:rPr sz="1600" spc="-25" dirty="0">
                <a:latin typeface="Carlito"/>
                <a:cs typeface="Carlito"/>
              </a:rPr>
              <a:t>experts </a:t>
            </a:r>
            <a:r>
              <a:rPr sz="1600" spc="-15" dirty="0">
                <a:latin typeface="Carlito"/>
                <a:cs typeface="Carlito"/>
              </a:rPr>
              <a:t>and  independently </a:t>
            </a:r>
            <a:r>
              <a:rPr sz="1600" spc="-35" dirty="0">
                <a:latin typeface="Carlito"/>
                <a:cs typeface="Carlito"/>
              </a:rPr>
              <a:t>reviewed </a:t>
            </a:r>
            <a:r>
              <a:rPr sz="1600" spc="-20" dirty="0">
                <a:latin typeface="Carlito"/>
                <a:cs typeface="Carlito"/>
              </a:rPr>
              <a:t>by  </a:t>
            </a:r>
            <a:r>
              <a:rPr sz="1600" spc="-15" dirty="0">
                <a:latin typeface="Carlito"/>
                <a:cs typeface="Carlito"/>
              </a:rPr>
              <a:t>the EEF </a:t>
            </a:r>
            <a:r>
              <a:rPr sz="1600" spc="-20" dirty="0">
                <a:latin typeface="Carlito"/>
                <a:cs typeface="Carlito"/>
              </a:rPr>
              <a:t>to </a:t>
            </a:r>
            <a:r>
              <a:rPr sz="1600" spc="-25" dirty="0">
                <a:latin typeface="Carlito"/>
                <a:cs typeface="Carlito"/>
              </a:rPr>
              <a:t>ensure </a:t>
            </a:r>
            <a:r>
              <a:rPr sz="1600" dirty="0">
                <a:latin typeface="Carlito"/>
                <a:cs typeface="Carlito"/>
              </a:rPr>
              <a:t>it is  </a:t>
            </a:r>
            <a:r>
              <a:rPr sz="1600" spc="-20" dirty="0">
                <a:latin typeface="Carlito"/>
                <a:cs typeface="Carlito"/>
              </a:rPr>
              <a:t>evidence-based</a:t>
            </a:r>
            <a:endParaRPr sz="1600" dirty="0">
              <a:latin typeface="Carlito"/>
              <a:cs typeface="Carlito"/>
            </a:endParaRPr>
          </a:p>
        </p:txBody>
      </p:sp>
      <p:sp>
        <p:nvSpPr>
          <p:cNvPr id="16" name="object 9">
            <a:extLst>
              <a:ext uri="{FF2B5EF4-FFF2-40B4-BE49-F238E27FC236}">
                <a16:creationId xmlns:a16="http://schemas.microsoft.com/office/drawing/2014/main" id="{5F45C09D-8959-5D74-C8EA-F2805DDC6784}"/>
              </a:ext>
            </a:extLst>
          </p:cNvPr>
          <p:cNvSpPr/>
          <p:nvPr/>
        </p:nvSpPr>
        <p:spPr>
          <a:xfrm>
            <a:off x="396719" y="4022681"/>
            <a:ext cx="2760351" cy="1295400"/>
          </a:xfrm>
          <a:prstGeom prst="rect">
            <a:avLst/>
          </a:prstGeom>
          <a:solidFill>
            <a:schemeClr val="accent5">
              <a:lumMod val="40000"/>
              <a:lumOff val="60000"/>
            </a:schemeClr>
          </a:solidFill>
          <a:ln>
            <a:solidFill>
              <a:schemeClr val="tx1"/>
            </a:solidFill>
          </a:ln>
        </p:spPr>
        <p:txBody>
          <a:bodyPr wrap="square" lIns="0" tIns="0" rIns="0" bIns="0" rtlCol="0"/>
          <a:lstStyle/>
          <a:p>
            <a:endParaRPr dirty="0"/>
          </a:p>
        </p:txBody>
      </p:sp>
      <p:sp>
        <p:nvSpPr>
          <p:cNvPr id="17" name="object 10">
            <a:extLst>
              <a:ext uri="{FF2B5EF4-FFF2-40B4-BE49-F238E27FC236}">
                <a16:creationId xmlns:a16="http://schemas.microsoft.com/office/drawing/2014/main" id="{92433042-46FF-5C36-0C68-425B1D9B72C3}"/>
              </a:ext>
            </a:extLst>
          </p:cNvPr>
          <p:cNvSpPr txBox="1"/>
          <p:nvPr/>
        </p:nvSpPr>
        <p:spPr>
          <a:xfrm>
            <a:off x="589483" y="4086816"/>
            <a:ext cx="2477910" cy="1167130"/>
          </a:xfrm>
          <a:prstGeom prst="rect">
            <a:avLst/>
          </a:prstGeom>
          <a:solidFill>
            <a:schemeClr val="accent5">
              <a:lumMod val="40000"/>
              <a:lumOff val="60000"/>
            </a:schemeClr>
          </a:solidFill>
        </p:spPr>
        <p:txBody>
          <a:bodyPr vert="horz" wrap="square" lIns="0" tIns="31115" rIns="0" bIns="0" rtlCol="0">
            <a:spAutoFit/>
          </a:bodyPr>
          <a:lstStyle/>
          <a:p>
            <a:pPr marL="12065" marR="5080" indent="-3810" algn="ctr">
              <a:lnSpc>
                <a:spcPct val="92100"/>
              </a:lnSpc>
              <a:spcBef>
                <a:spcPts val="245"/>
              </a:spcBef>
            </a:pPr>
            <a:r>
              <a:rPr sz="1600" spc="-15" dirty="0">
                <a:latin typeface="Carlito"/>
                <a:cs typeface="Carlito"/>
              </a:rPr>
              <a:t>The </a:t>
            </a:r>
            <a:r>
              <a:rPr sz="1600" spc="-10" dirty="0">
                <a:latin typeface="Carlito"/>
                <a:cs typeface="Carlito"/>
              </a:rPr>
              <a:t>DfE </a:t>
            </a:r>
            <a:r>
              <a:rPr sz="1600" spc="-30" dirty="0">
                <a:latin typeface="Carlito"/>
                <a:cs typeface="Carlito"/>
              </a:rPr>
              <a:t>have </a:t>
            </a:r>
            <a:r>
              <a:rPr sz="1600" spc="-20" dirty="0">
                <a:latin typeface="Carlito"/>
                <a:cs typeface="Carlito"/>
              </a:rPr>
              <a:t>commissioned  </a:t>
            </a:r>
            <a:r>
              <a:rPr sz="1600" spc="-15" dirty="0">
                <a:latin typeface="Carlito"/>
                <a:cs typeface="Carlito"/>
              </a:rPr>
              <a:t>national </a:t>
            </a:r>
            <a:r>
              <a:rPr sz="1600" spc="-20" dirty="0">
                <a:latin typeface="Carlito"/>
                <a:cs typeface="Carlito"/>
              </a:rPr>
              <a:t>organisations to  </a:t>
            </a:r>
            <a:r>
              <a:rPr sz="1600" spc="-25" dirty="0">
                <a:latin typeface="Carlito"/>
                <a:cs typeface="Carlito"/>
              </a:rPr>
              <a:t>develop </a:t>
            </a:r>
            <a:r>
              <a:rPr sz="1600" spc="-20" dirty="0">
                <a:latin typeface="Carlito"/>
                <a:cs typeface="Carlito"/>
              </a:rPr>
              <a:t>training materials  that </a:t>
            </a:r>
            <a:r>
              <a:rPr sz="1600" spc="-25" dirty="0">
                <a:latin typeface="Carlito"/>
                <a:cs typeface="Carlito"/>
              </a:rPr>
              <a:t>meet </a:t>
            </a:r>
            <a:r>
              <a:rPr sz="1600" spc="-10" dirty="0">
                <a:latin typeface="Carlito"/>
                <a:cs typeface="Carlito"/>
              </a:rPr>
              <a:t>the </a:t>
            </a:r>
            <a:r>
              <a:rPr sz="1600" spc="-15" dirty="0">
                <a:latin typeface="Carlito"/>
                <a:cs typeface="Carlito"/>
              </a:rPr>
              <a:t>learning </a:t>
            </a:r>
            <a:r>
              <a:rPr sz="1600" spc="-25" dirty="0">
                <a:latin typeface="Carlito"/>
                <a:cs typeface="Carlito"/>
              </a:rPr>
              <a:t>areas  </a:t>
            </a:r>
            <a:r>
              <a:rPr sz="1600" spc="-30" dirty="0">
                <a:latin typeface="Carlito"/>
                <a:cs typeface="Carlito"/>
              </a:rPr>
              <a:t>stated </a:t>
            </a:r>
            <a:r>
              <a:rPr sz="1600" spc="-10" dirty="0">
                <a:latin typeface="Carlito"/>
                <a:cs typeface="Carlito"/>
              </a:rPr>
              <a:t>in </a:t>
            </a:r>
            <a:r>
              <a:rPr sz="1600" spc="-15" dirty="0">
                <a:latin typeface="Carlito"/>
                <a:cs typeface="Carlito"/>
              </a:rPr>
              <a:t>the</a:t>
            </a:r>
            <a:r>
              <a:rPr sz="1600" spc="-45" dirty="0">
                <a:latin typeface="Carlito"/>
                <a:cs typeface="Carlito"/>
              </a:rPr>
              <a:t> </a:t>
            </a:r>
            <a:r>
              <a:rPr lang="en-US" sz="1600" spc="-45" dirty="0">
                <a:latin typeface="Carlito"/>
                <a:cs typeface="Carlito"/>
              </a:rPr>
              <a:t>ITT</a:t>
            </a:r>
            <a:r>
              <a:rPr sz="1600" spc="-35" dirty="0">
                <a:latin typeface="Carlito"/>
                <a:cs typeface="Carlito"/>
              </a:rPr>
              <a:t>ECF</a:t>
            </a:r>
            <a:endParaRPr sz="1600" dirty="0">
              <a:latin typeface="Carlito"/>
              <a:cs typeface="Carlito"/>
            </a:endParaRPr>
          </a:p>
        </p:txBody>
      </p:sp>
      <p:sp>
        <p:nvSpPr>
          <p:cNvPr id="18" name="object 11">
            <a:extLst>
              <a:ext uri="{FF2B5EF4-FFF2-40B4-BE49-F238E27FC236}">
                <a16:creationId xmlns:a16="http://schemas.microsoft.com/office/drawing/2014/main" id="{8B8437B6-4D25-D201-A2F6-C4142B76724B}"/>
              </a:ext>
            </a:extLst>
          </p:cNvPr>
          <p:cNvSpPr/>
          <p:nvPr/>
        </p:nvSpPr>
        <p:spPr>
          <a:xfrm>
            <a:off x="3226801" y="4022681"/>
            <a:ext cx="2752304" cy="1295400"/>
          </a:xfrm>
          <a:prstGeom prst="rect">
            <a:avLst/>
          </a:prstGeom>
          <a:solidFill>
            <a:schemeClr val="accent3">
              <a:lumMod val="20000"/>
              <a:lumOff val="80000"/>
            </a:schemeClr>
          </a:solidFill>
          <a:ln>
            <a:solidFill>
              <a:schemeClr val="tx1"/>
            </a:solidFill>
          </a:ln>
        </p:spPr>
        <p:txBody>
          <a:bodyPr wrap="square" lIns="0" tIns="0" rIns="0" bIns="0" rtlCol="0"/>
          <a:lstStyle/>
          <a:p>
            <a:endParaRPr dirty="0"/>
          </a:p>
        </p:txBody>
      </p:sp>
      <p:sp>
        <p:nvSpPr>
          <p:cNvPr id="19" name="object 12">
            <a:extLst>
              <a:ext uri="{FF2B5EF4-FFF2-40B4-BE49-F238E27FC236}">
                <a16:creationId xmlns:a16="http://schemas.microsoft.com/office/drawing/2014/main" id="{F23A9516-863E-5D4D-C0BC-D41C7BC80B93}"/>
              </a:ext>
            </a:extLst>
          </p:cNvPr>
          <p:cNvSpPr txBox="1"/>
          <p:nvPr/>
        </p:nvSpPr>
        <p:spPr>
          <a:xfrm>
            <a:off x="3392780" y="4199211"/>
            <a:ext cx="2434640" cy="942340"/>
          </a:xfrm>
          <a:prstGeom prst="rect">
            <a:avLst/>
          </a:prstGeom>
          <a:solidFill>
            <a:schemeClr val="accent3">
              <a:lumMod val="20000"/>
              <a:lumOff val="80000"/>
            </a:schemeClr>
          </a:solidFill>
        </p:spPr>
        <p:txBody>
          <a:bodyPr vert="horz" wrap="square" lIns="0" tIns="31115" rIns="0" bIns="0" rtlCol="0">
            <a:spAutoFit/>
          </a:bodyPr>
          <a:lstStyle/>
          <a:p>
            <a:pPr marL="12700" marR="5080" algn="ctr">
              <a:lnSpc>
                <a:spcPct val="92100"/>
              </a:lnSpc>
              <a:spcBef>
                <a:spcPts val="245"/>
              </a:spcBef>
            </a:pPr>
            <a:r>
              <a:rPr lang="en-US" sz="1600" spc="-30" dirty="0">
                <a:latin typeface="Carlito"/>
                <a:cs typeface="Carlito"/>
              </a:rPr>
              <a:t>L</a:t>
            </a:r>
            <a:r>
              <a:rPr sz="1600" spc="-15" dirty="0">
                <a:latin typeface="Carlito"/>
                <a:cs typeface="Carlito"/>
              </a:rPr>
              <a:t>ead </a:t>
            </a:r>
            <a:r>
              <a:rPr sz="1600" spc="-35" dirty="0">
                <a:latin typeface="Carlito"/>
                <a:cs typeface="Carlito"/>
              </a:rPr>
              <a:t>providers </a:t>
            </a:r>
            <a:r>
              <a:rPr sz="1600" spc="-10" dirty="0">
                <a:latin typeface="Carlito"/>
                <a:cs typeface="Carlito"/>
              </a:rPr>
              <a:t>will </a:t>
            </a:r>
            <a:r>
              <a:rPr sz="1600" spc="-25" dirty="0">
                <a:latin typeface="Carlito"/>
                <a:cs typeface="Carlito"/>
              </a:rPr>
              <a:t>work  </a:t>
            </a:r>
            <a:r>
              <a:rPr sz="1600" spc="-20" dirty="0">
                <a:latin typeface="Carlito"/>
                <a:cs typeface="Carlito"/>
              </a:rPr>
              <a:t>with/train </a:t>
            </a:r>
            <a:r>
              <a:rPr sz="1600" spc="-15" dirty="0">
                <a:latin typeface="Carlito"/>
                <a:cs typeface="Carlito"/>
              </a:rPr>
              <a:t>local </a:t>
            </a:r>
            <a:r>
              <a:rPr sz="1600" spc="-25" dirty="0">
                <a:latin typeface="Carlito"/>
                <a:cs typeface="Carlito"/>
              </a:rPr>
              <a:t>facilitators  </a:t>
            </a:r>
            <a:r>
              <a:rPr sz="1600" spc="-10" dirty="0">
                <a:latin typeface="Carlito"/>
                <a:cs typeface="Carlito"/>
              </a:rPr>
              <a:t>(e.g. </a:t>
            </a:r>
            <a:r>
              <a:rPr sz="1600" spc="-50" dirty="0">
                <a:latin typeface="Carlito"/>
                <a:cs typeface="Carlito"/>
              </a:rPr>
              <a:t>Teaching </a:t>
            </a:r>
            <a:r>
              <a:rPr sz="1600" spc="-20" dirty="0">
                <a:latin typeface="Carlito"/>
                <a:cs typeface="Carlito"/>
              </a:rPr>
              <a:t>School </a:t>
            </a:r>
            <a:r>
              <a:rPr sz="1600" spc="-25" dirty="0">
                <a:latin typeface="Carlito"/>
                <a:cs typeface="Carlito"/>
              </a:rPr>
              <a:t>Hubs)  </a:t>
            </a:r>
            <a:r>
              <a:rPr sz="1600" spc="-20" dirty="0">
                <a:latin typeface="Carlito"/>
                <a:cs typeface="Carlito"/>
              </a:rPr>
              <a:t>to </a:t>
            </a:r>
            <a:r>
              <a:rPr sz="1600" spc="-15" dirty="0">
                <a:latin typeface="Carlito"/>
                <a:cs typeface="Carlito"/>
              </a:rPr>
              <a:t>deliver the</a:t>
            </a:r>
            <a:r>
              <a:rPr sz="1600" spc="-35" dirty="0">
                <a:latin typeface="Carlito"/>
                <a:cs typeface="Carlito"/>
              </a:rPr>
              <a:t> </a:t>
            </a:r>
            <a:r>
              <a:rPr sz="1600" spc="-20" dirty="0">
                <a:latin typeface="Carlito"/>
                <a:cs typeface="Carlito"/>
              </a:rPr>
              <a:t>training</a:t>
            </a:r>
            <a:endParaRPr sz="1600" dirty="0">
              <a:latin typeface="Carlito"/>
              <a:cs typeface="Carlito"/>
            </a:endParaRPr>
          </a:p>
        </p:txBody>
      </p:sp>
      <p:sp>
        <p:nvSpPr>
          <p:cNvPr id="20" name="object 13">
            <a:extLst>
              <a:ext uri="{FF2B5EF4-FFF2-40B4-BE49-F238E27FC236}">
                <a16:creationId xmlns:a16="http://schemas.microsoft.com/office/drawing/2014/main" id="{582DE773-8F9A-1051-F470-294DD6F9D398}"/>
              </a:ext>
            </a:extLst>
          </p:cNvPr>
          <p:cNvSpPr/>
          <p:nvPr/>
        </p:nvSpPr>
        <p:spPr>
          <a:xfrm>
            <a:off x="6039343" y="4022681"/>
            <a:ext cx="2753991" cy="1295400"/>
          </a:xfrm>
          <a:prstGeom prst="rect">
            <a:avLst/>
          </a:prstGeom>
          <a:solidFill>
            <a:schemeClr val="accent1">
              <a:lumMod val="20000"/>
              <a:lumOff val="80000"/>
            </a:schemeClr>
          </a:solidFill>
          <a:ln>
            <a:solidFill>
              <a:schemeClr val="tx1"/>
            </a:solidFill>
          </a:ln>
        </p:spPr>
        <p:txBody>
          <a:bodyPr wrap="square" lIns="0" tIns="0" rIns="0" bIns="0" rtlCol="0"/>
          <a:lstStyle/>
          <a:p>
            <a:endParaRPr dirty="0"/>
          </a:p>
        </p:txBody>
      </p:sp>
      <p:sp>
        <p:nvSpPr>
          <p:cNvPr id="21" name="object 14">
            <a:extLst>
              <a:ext uri="{FF2B5EF4-FFF2-40B4-BE49-F238E27FC236}">
                <a16:creationId xmlns:a16="http://schemas.microsoft.com/office/drawing/2014/main" id="{6749CB3B-94EA-3347-4AC5-AE914AA541BB}"/>
              </a:ext>
            </a:extLst>
          </p:cNvPr>
          <p:cNvSpPr txBox="1"/>
          <p:nvPr/>
        </p:nvSpPr>
        <p:spPr>
          <a:xfrm>
            <a:off x="6139941" y="4120410"/>
            <a:ext cx="2502250" cy="1164101"/>
          </a:xfrm>
          <a:prstGeom prst="rect">
            <a:avLst/>
          </a:prstGeom>
          <a:solidFill>
            <a:schemeClr val="accent1">
              <a:lumMod val="20000"/>
              <a:lumOff val="80000"/>
            </a:schemeClr>
          </a:solidFill>
        </p:spPr>
        <p:txBody>
          <a:bodyPr vert="horz" wrap="square" lIns="0" tIns="31115" rIns="0" bIns="0" rtlCol="0">
            <a:spAutoFit/>
          </a:bodyPr>
          <a:lstStyle/>
          <a:p>
            <a:pPr marL="12700" marR="5080" indent="-1905" algn="ctr">
              <a:lnSpc>
                <a:spcPct val="92100"/>
              </a:lnSpc>
              <a:spcBef>
                <a:spcPts val="245"/>
              </a:spcBef>
            </a:pPr>
            <a:r>
              <a:rPr sz="1600" spc="-30" dirty="0">
                <a:latin typeface="Carlito"/>
                <a:cs typeface="Carlito"/>
              </a:rPr>
              <a:t>Parallel </a:t>
            </a:r>
            <a:r>
              <a:rPr sz="1600" spc="-20" dirty="0">
                <a:latin typeface="Carlito"/>
                <a:cs typeface="Carlito"/>
              </a:rPr>
              <a:t>training </a:t>
            </a:r>
            <a:r>
              <a:rPr sz="1600" spc="-30" dirty="0">
                <a:latin typeface="Carlito"/>
                <a:cs typeface="Carlito"/>
              </a:rPr>
              <a:t>for mentors  </a:t>
            </a:r>
            <a:r>
              <a:rPr sz="1600" spc="-20" dirty="0">
                <a:latin typeface="Carlito"/>
                <a:cs typeface="Carlito"/>
              </a:rPr>
              <a:t>to </a:t>
            </a:r>
            <a:r>
              <a:rPr sz="1600" spc="-30" dirty="0">
                <a:latin typeface="Carlito"/>
                <a:cs typeface="Carlito"/>
              </a:rPr>
              <a:t>understand </a:t>
            </a:r>
            <a:r>
              <a:rPr sz="1600" spc="-15" dirty="0">
                <a:latin typeface="Carlito"/>
                <a:cs typeface="Carlito"/>
              </a:rPr>
              <a:t>the </a:t>
            </a:r>
            <a:r>
              <a:rPr lang="en-US" sz="1600" spc="-15" dirty="0">
                <a:latin typeface="Carlito"/>
                <a:cs typeface="Carlito"/>
              </a:rPr>
              <a:t>ITT</a:t>
            </a:r>
            <a:r>
              <a:rPr sz="1600" spc="-105" dirty="0">
                <a:latin typeface="Carlito"/>
                <a:cs typeface="Carlito"/>
              </a:rPr>
              <a:t>ECF,  </a:t>
            </a:r>
            <a:r>
              <a:rPr sz="1600" spc="-20" dirty="0">
                <a:latin typeface="Carlito"/>
                <a:cs typeface="Carlito"/>
              </a:rPr>
              <a:t>associated </a:t>
            </a:r>
            <a:r>
              <a:rPr sz="1600" spc="-30" dirty="0">
                <a:latin typeface="Carlito"/>
                <a:cs typeface="Carlito"/>
              </a:rPr>
              <a:t>research </a:t>
            </a:r>
            <a:r>
              <a:rPr sz="1600" spc="-15" dirty="0">
                <a:latin typeface="Carlito"/>
                <a:cs typeface="Carlito"/>
              </a:rPr>
              <a:t>and  </a:t>
            </a:r>
            <a:r>
              <a:rPr sz="1600" spc="-20" dirty="0">
                <a:latin typeface="Carlito"/>
                <a:cs typeface="Carlito"/>
              </a:rPr>
              <a:t>develop </a:t>
            </a:r>
            <a:r>
              <a:rPr sz="1600" spc="-10" dirty="0">
                <a:latin typeface="Carlito"/>
                <a:cs typeface="Carlito"/>
              </a:rPr>
              <a:t>their </a:t>
            </a:r>
            <a:r>
              <a:rPr sz="1600" spc="-25" dirty="0">
                <a:latin typeface="Carlito"/>
                <a:cs typeface="Carlito"/>
              </a:rPr>
              <a:t>mentoring </a:t>
            </a:r>
            <a:r>
              <a:rPr sz="1600" spc="-10" dirty="0">
                <a:latin typeface="Carlito"/>
                <a:cs typeface="Carlito"/>
              </a:rPr>
              <a:t>and  </a:t>
            </a:r>
            <a:r>
              <a:rPr sz="1600" spc="-15" dirty="0">
                <a:latin typeface="Carlito"/>
                <a:cs typeface="Carlito"/>
              </a:rPr>
              <a:t>coaching</a:t>
            </a:r>
            <a:r>
              <a:rPr sz="1600" spc="-45" dirty="0">
                <a:latin typeface="Carlito"/>
                <a:cs typeface="Carlito"/>
              </a:rPr>
              <a:t> </a:t>
            </a:r>
            <a:r>
              <a:rPr sz="1600" spc="-10" dirty="0">
                <a:latin typeface="Carlito"/>
                <a:cs typeface="Carlito"/>
              </a:rPr>
              <a:t>skills.</a:t>
            </a:r>
            <a:endParaRPr sz="1600" dirty="0">
              <a:latin typeface="Carlito"/>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34612"/>
    </mc:Choice>
    <mc:Fallback xmlns="">
      <p:transition spd="slow" advTm="3461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CCB9BC-3973-CEFA-EEBD-DDB0BA06686C}"/>
              </a:ext>
            </a:extLst>
          </p:cNvPr>
          <p:cNvSpPr>
            <a:spLocks noGrp="1"/>
          </p:cNvSpPr>
          <p:nvPr>
            <p:ph type="body" idx="1"/>
          </p:nvPr>
        </p:nvSpPr>
        <p:spPr>
          <a:xfrm>
            <a:off x="185895" y="235134"/>
            <a:ext cx="4386105" cy="492443"/>
          </a:xfrm>
          <a:solidFill>
            <a:schemeClr val="accent3">
              <a:lumMod val="40000"/>
              <a:lumOff val="60000"/>
            </a:schemeClr>
          </a:solidFill>
          <a:ln>
            <a:solidFill>
              <a:schemeClr val="tx1"/>
            </a:solidFill>
          </a:ln>
        </p:spPr>
        <p:txBody>
          <a:bodyPr/>
          <a:lstStyle/>
          <a:p>
            <a:pPr algn="ctr"/>
            <a:r>
              <a:rPr lang="en-GB" dirty="0"/>
              <a:t>Why is it so important?</a:t>
            </a:r>
          </a:p>
        </p:txBody>
      </p:sp>
      <p:pic>
        <p:nvPicPr>
          <p:cNvPr id="4098" name="Picture 2" descr="The Forgetting Curve: The Reason to Review Your Notes">
            <a:extLst>
              <a:ext uri="{FF2B5EF4-FFF2-40B4-BE49-F238E27FC236}">
                <a16:creationId xmlns:a16="http://schemas.microsoft.com/office/drawing/2014/main" id="{881ABA41-7F07-C4A3-8FEF-EBE02263C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6" y="798136"/>
            <a:ext cx="4124325" cy="2630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Multi-Store Model of Memory by (Atkinson and Shiffrin, 1968 ...">
            <a:extLst>
              <a:ext uri="{FF2B5EF4-FFF2-40B4-BE49-F238E27FC236}">
                <a16:creationId xmlns:a16="http://schemas.microsoft.com/office/drawing/2014/main" id="{EF959C74-77F1-D92B-6D3C-51DE83014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32655">
            <a:off x="4077978" y="2618649"/>
            <a:ext cx="4456740" cy="14154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learning pyramid model vector 2013433 Vector Art at Vecteezy">
            <a:extLst>
              <a:ext uri="{FF2B5EF4-FFF2-40B4-BE49-F238E27FC236}">
                <a16:creationId xmlns:a16="http://schemas.microsoft.com/office/drawing/2014/main" id="{A2EEB7FD-802C-DABD-5376-D5B0014BE1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38" y="3938245"/>
            <a:ext cx="3047999" cy="24383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slow's Hierarchy of Needs: Definition, Example, Pros &amp; Cons - Parsadi">
            <a:extLst>
              <a:ext uri="{FF2B5EF4-FFF2-40B4-BE49-F238E27FC236}">
                <a16:creationId xmlns:a16="http://schemas.microsoft.com/office/drawing/2014/main" id="{326FA4EA-E3A3-F081-7741-C548B0E7D2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8899" y="235134"/>
            <a:ext cx="3048001" cy="215370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retrieval practice">
            <a:extLst>
              <a:ext uri="{FF2B5EF4-FFF2-40B4-BE49-F238E27FC236}">
                <a16:creationId xmlns:a16="http://schemas.microsoft.com/office/drawing/2014/main" id="{E9C077B2-7993-62B8-00AF-E2F61D4C83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810" y="4397864"/>
            <a:ext cx="2338184" cy="18673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uman Brain Exploding Graphic by Forhadx5 · Creative Fabrica">
            <a:extLst>
              <a:ext uri="{FF2B5EF4-FFF2-40B4-BE49-F238E27FC236}">
                <a16:creationId xmlns:a16="http://schemas.microsoft.com/office/drawing/2014/main" id="{668438FD-D9FE-AFA7-5634-E3177F2D0C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585" y="1036477"/>
            <a:ext cx="7709733" cy="5139822"/>
          </a:xfrm>
          <a:prstGeom prst="star16">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2C02A1-424C-2D84-C6C1-0710B7D4C808}"/>
              </a:ext>
            </a:extLst>
          </p:cNvPr>
          <p:cNvSpPr txBox="1"/>
          <p:nvPr/>
        </p:nvSpPr>
        <p:spPr>
          <a:xfrm>
            <a:off x="2804403" y="2573366"/>
            <a:ext cx="3535194" cy="1446550"/>
          </a:xfrm>
          <a:prstGeom prst="rect">
            <a:avLst/>
          </a:prstGeom>
          <a:noFill/>
        </p:spPr>
        <p:txBody>
          <a:bodyPr wrap="square" rtlCol="0">
            <a:spAutoFit/>
          </a:bodyPr>
          <a:lstStyle/>
          <a:p>
            <a:pPr algn="ctr"/>
            <a:r>
              <a:rPr lang="en-GB" sz="4400" b="1" dirty="0">
                <a:solidFill>
                  <a:schemeClr val="bg1"/>
                </a:solidFill>
              </a:rPr>
              <a:t>There is such a lot to know!</a:t>
            </a:r>
          </a:p>
        </p:txBody>
      </p:sp>
    </p:spTree>
    <p:extLst>
      <p:ext uri="{BB962C8B-B14F-4D97-AF65-F5344CB8AC3E}">
        <p14:creationId xmlns:p14="http://schemas.microsoft.com/office/powerpoint/2010/main" val="7179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10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10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10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14" y="259033"/>
            <a:ext cx="8550466" cy="1361911"/>
          </a:xfrm>
          <a:prstGeom prst="rect">
            <a:avLst/>
          </a:prstGeom>
          <a:solidFill>
            <a:schemeClr val="accent5">
              <a:lumMod val="60000"/>
              <a:lumOff val="40000"/>
            </a:schemeClr>
          </a:solidFill>
          <a:ln>
            <a:solidFill>
              <a:schemeClr val="tx1"/>
            </a:solidFill>
          </a:ln>
        </p:spPr>
        <p:txBody>
          <a:bodyPr vert="horz" wrap="square" lIns="0" tIns="0" rIns="0" bIns="0" rtlCol="0">
            <a:spAutoFit/>
          </a:bodyPr>
          <a:lstStyle/>
          <a:p>
            <a:pPr marL="465455" indent="-302895">
              <a:lnSpc>
                <a:spcPts val="2740"/>
              </a:lnSpc>
              <a:buClr>
                <a:srgbClr val="528035"/>
              </a:buClr>
              <a:buSzPct val="95833"/>
              <a:buFont typeface="Times New Roman"/>
              <a:buChar char="►"/>
              <a:tabLst>
                <a:tab pos="466090" algn="l"/>
              </a:tabLst>
            </a:pPr>
            <a:r>
              <a:rPr sz="2200" spc="-5" dirty="0">
                <a:latin typeface="+mj-lt"/>
                <a:cs typeface="Carlito"/>
              </a:rPr>
              <a:t>The </a:t>
            </a:r>
            <a:r>
              <a:rPr sz="2200" spc="-20" dirty="0">
                <a:latin typeface="+mj-lt"/>
                <a:cs typeface="Carlito"/>
              </a:rPr>
              <a:t>Five Core </a:t>
            </a:r>
            <a:r>
              <a:rPr sz="2200" spc="-25" dirty="0">
                <a:latin typeface="+mj-lt"/>
                <a:cs typeface="Carlito"/>
              </a:rPr>
              <a:t>Areas </a:t>
            </a:r>
            <a:r>
              <a:rPr sz="2200" spc="-10" dirty="0">
                <a:latin typeface="+mj-lt"/>
                <a:cs typeface="Carlito"/>
              </a:rPr>
              <a:t>of the</a:t>
            </a:r>
            <a:r>
              <a:rPr sz="2200" spc="-5" dirty="0">
                <a:latin typeface="+mj-lt"/>
                <a:cs typeface="Carlito"/>
              </a:rPr>
              <a:t> </a:t>
            </a:r>
            <a:r>
              <a:rPr sz="2200" spc="-15" dirty="0">
                <a:latin typeface="+mj-lt"/>
                <a:cs typeface="Carlito"/>
              </a:rPr>
              <a:t>ECF</a:t>
            </a:r>
            <a:endParaRPr sz="2200" dirty="0">
              <a:latin typeface="+mj-lt"/>
              <a:cs typeface="Carlito"/>
            </a:endParaRPr>
          </a:p>
          <a:p>
            <a:pPr marL="163195" marR="367030">
              <a:lnSpc>
                <a:spcPct val="100000"/>
              </a:lnSpc>
              <a:spcBef>
                <a:spcPts val="35"/>
              </a:spcBef>
            </a:pPr>
            <a:r>
              <a:rPr sz="2200" spc="-5" dirty="0">
                <a:latin typeface="+mj-lt"/>
                <a:cs typeface="Carlito"/>
              </a:rPr>
              <a:t>The </a:t>
            </a:r>
            <a:r>
              <a:rPr sz="2200" spc="-25" dirty="0">
                <a:latin typeface="+mj-lt"/>
                <a:cs typeface="Carlito"/>
              </a:rPr>
              <a:t>ECF </a:t>
            </a:r>
            <a:r>
              <a:rPr sz="2200" dirty="0">
                <a:latin typeface="+mj-lt"/>
                <a:cs typeface="Carlito"/>
              </a:rPr>
              <a:t>has been designed </a:t>
            </a:r>
            <a:r>
              <a:rPr sz="2200" spc="-20" dirty="0">
                <a:latin typeface="+mj-lt"/>
                <a:cs typeface="Carlito"/>
              </a:rPr>
              <a:t>to </a:t>
            </a:r>
            <a:r>
              <a:rPr sz="2200" spc="-5" dirty="0">
                <a:latin typeface="+mj-lt"/>
                <a:cs typeface="Carlito"/>
              </a:rPr>
              <a:t>support </a:t>
            </a:r>
            <a:r>
              <a:rPr sz="2200" spc="-20" dirty="0">
                <a:latin typeface="+mj-lt"/>
                <a:cs typeface="Carlito"/>
              </a:rPr>
              <a:t>Early </a:t>
            </a:r>
            <a:r>
              <a:rPr sz="2200" spc="-15" dirty="0">
                <a:latin typeface="+mj-lt"/>
                <a:cs typeface="Carlito"/>
              </a:rPr>
              <a:t>Career </a:t>
            </a:r>
            <a:r>
              <a:rPr sz="2200" spc="-45" dirty="0">
                <a:latin typeface="+mj-lt"/>
                <a:cs typeface="Carlito"/>
              </a:rPr>
              <a:t>Teacher  </a:t>
            </a:r>
            <a:r>
              <a:rPr sz="2200" spc="-10" dirty="0">
                <a:latin typeface="+mj-lt"/>
                <a:cs typeface="Carlito"/>
              </a:rPr>
              <a:t>development in five </a:t>
            </a:r>
            <a:r>
              <a:rPr sz="2200" spc="-25" dirty="0">
                <a:latin typeface="+mj-lt"/>
                <a:cs typeface="Carlito"/>
              </a:rPr>
              <a:t>core </a:t>
            </a:r>
            <a:r>
              <a:rPr sz="2200" spc="-15" dirty="0">
                <a:latin typeface="+mj-lt"/>
                <a:cs typeface="Carlito"/>
              </a:rPr>
              <a:t>areas. </a:t>
            </a:r>
            <a:r>
              <a:rPr sz="2200" spc="-5" dirty="0">
                <a:latin typeface="+mj-lt"/>
                <a:cs typeface="Carlito"/>
              </a:rPr>
              <a:t>These </a:t>
            </a:r>
            <a:r>
              <a:rPr sz="2200" spc="-30" dirty="0">
                <a:latin typeface="+mj-lt"/>
                <a:cs typeface="Carlito"/>
              </a:rPr>
              <a:t>relate </a:t>
            </a:r>
            <a:r>
              <a:rPr sz="2200" spc="-15" dirty="0">
                <a:latin typeface="+mj-lt"/>
                <a:cs typeface="Carlito"/>
              </a:rPr>
              <a:t>to </a:t>
            </a:r>
            <a:r>
              <a:rPr sz="2200" dirty="0">
                <a:latin typeface="+mj-lt"/>
                <a:cs typeface="Carlito"/>
              </a:rPr>
              <a:t>the </a:t>
            </a:r>
            <a:r>
              <a:rPr sz="2200" spc="-45" dirty="0">
                <a:latin typeface="+mj-lt"/>
                <a:cs typeface="Carlito"/>
              </a:rPr>
              <a:t>Teachers’  </a:t>
            </a:r>
            <a:r>
              <a:rPr lang="en-GB" sz="2200" spc="-15" dirty="0">
                <a:latin typeface="+mj-lt"/>
                <a:cs typeface="Carlito"/>
              </a:rPr>
              <a:t>Standards but</a:t>
            </a:r>
            <a:r>
              <a:rPr sz="2200" dirty="0">
                <a:latin typeface="+mj-lt"/>
                <a:cs typeface="Carlito"/>
              </a:rPr>
              <a:t> </a:t>
            </a:r>
            <a:r>
              <a:rPr sz="2200" spc="-30" dirty="0">
                <a:latin typeface="+mj-lt"/>
                <a:cs typeface="Carlito"/>
              </a:rPr>
              <a:t>are </a:t>
            </a:r>
            <a:r>
              <a:rPr sz="2200" spc="-5" dirty="0">
                <a:latin typeface="+mj-lt"/>
                <a:cs typeface="Carlito"/>
              </a:rPr>
              <a:t>not </a:t>
            </a:r>
            <a:r>
              <a:rPr sz="2200" spc="-30" dirty="0">
                <a:latin typeface="+mj-lt"/>
                <a:cs typeface="Carlito"/>
              </a:rPr>
              <a:t>exactly </a:t>
            </a:r>
            <a:r>
              <a:rPr sz="2200" spc="-15" dirty="0">
                <a:latin typeface="+mj-lt"/>
                <a:cs typeface="Carlito"/>
              </a:rPr>
              <a:t>the</a:t>
            </a:r>
            <a:r>
              <a:rPr sz="2200" spc="35" dirty="0">
                <a:latin typeface="+mj-lt"/>
                <a:cs typeface="Carlito"/>
              </a:rPr>
              <a:t> </a:t>
            </a:r>
            <a:r>
              <a:rPr sz="2200" spc="-5" dirty="0">
                <a:latin typeface="+mj-lt"/>
                <a:cs typeface="Carlito"/>
              </a:rPr>
              <a:t>same.</a:t>
            </a:r>
            <a:endParaRPr sz="2200" dirty="0">
              <a:latin typeface="+mj-lt"/>
              <a:cs typeface="Carlito"/>
            </a:endParaRPr>
          </a:p>
        </p:txBody>
      </p:sp>
      <p:sp>
        <p:nvSpPr>
          <p:cNvPr id="6" name="object 6"/>
          <p:cNvSpPr txBox="1"/>
          <p:nvPr/>
        </p:nvSpPr>
        <p:spPr>
          <a:xfrm>
            <a:off x="5714999" y="1705752"/>
            <a:ext cx="3096674" cy="628377"/>
          </a:xfrm>
          <a:prstGeom prst="rect">
            <a:avLst/>
          </a:prstGeom>
          <a:solidFill>
            <a:schemeClr val="accent3">
              <a:lumMod val="20000"/>
              <a:lumOff val="80000"/>
            </a:schemeClr>
          </a:solidFill>
        </p:spPr>
        <p:txBody>
          <a:bodyPr vert="horz" wrap="square" lIns="0" tIns="12700" rIns="0" bIns="0" rtlCol="0">
            <a:spAutoFit/>
          </a:bodyPr>
          <a:lstStyle/>
          <a:p>
            <a:pPr marL="12700" marR="5080">
              <a:lnSpc>
                <a:spcPct val="100000"/>
              </a:lnSpc>
              <a:spcBef>
                <a:spcPts val="100"/>
              </a:spcBef>
            </a:pPr>
            <a:r>
              <a:rPr sz="2000" spc="-5" dirty="0">
                <a:latin typeface="+mj-lt"/>
                <a:cs typeface="Carlito"/>
              </a:rPr>
              <a:t>High Expectations (S1)  Managing </a:t>
            </a:r>
            <a:r>
              <a:rPr sz="2000" spc="-10" dirty="0">
                <a:latin typeface="+mj-lt"/>
                <a:cs typeface="Carlito"/>
              </a:rPr>
              <a:t>Behaviour</a:t>
            </a:r>
            <a:r>
              <a:rPr sz="2000" spc="-204" dirty="0">
                <a:latin typeface="+mj-lt"/>
                <a:cs typeface="Carlito"/>
              </a:rPr>
              <a:t> </a:t>
            </a:r>
            <a:r>
              <a:rPr sz="2000" spc="-5" dirty="0">
                <a:latin typeface="+mj-lt"/>
                <a:cs typeface="Carlito"/>
              </a:rPr>
              <a:t>(S7)</a:t>
            </a:r>
            <a:endParaRPr sz="2000" dirty="0">
              <a:latin typeface="+mj-lt"/>
              <a:cs typeface="Carlito"/>
            </a:endParaRPr>
          </a:p>
        </p:txBody>
      </p:sp>
      <p:sp>
        <p:nvSpPr>
          <p:cNvPr id="12" name="object 12"/>
          <p:cNvSpPr txBox="1"/>
          <p:nvPr/>
        </p:nvSpPr>
        <p:spPr>
          <a:xfrm>
            <a:off x="5714999" y="2521957"/>
            <a:ext cx="3096674" cy="936154"/>
          </a:xfrm>
          <a:prstGeom prst="rect">
            <a:avLst/>
          </a:prstGeom>
          <a:solidFill>
            <a:schemeClr val="accent3">
              <a:lumMod val="20000"/>
              <a:lumOff val="80000"/>
            </a:schemeClr>
          </a:solidFill>
        </p:spPr>
        <p:txBody>
          <a:bodyPr vert="horz" wrap="square" lIns="0" tIns="12700" rIns="0" bIns="0" rtlCol="0">
            <a:spAutoFit/>
          </a:bodyPr>
          <a:lstStyle/>
          <a:p>
            <a:pPr marL="12700" marR="5080">
              <a:lnSpc>
                <a:spcPct val="100000"/>
              </a:lnSpc>
              <a:spcBef>
                <a:spcPts val="100"/>
              </a:spcBef>
            </a:pPr>
            <a:r>
              <a:rPr sz="2000" spc="-5" dirty="0">
                <a:latin typeface="+mj-lt"/>
                <a:cs typeface="Carlito"/>
              </a:rPr>
              <a:t>How </a:t>
            </a:r>
            <a:r>
              <a:rPr sz="2000" dirty="0">
                <a:latin typeface="+mj-lt"/>
                <a:cs typeface="Carlito"/>
              </a:rPr>
              <a:t>Pupils </a:t>
            </a:r>
            <a:r>
              <a:rPr sz="2000" spc="-10" dirty="0">
                <a:latin typeface="+mj-lt"/>
                <a:cs typeface="Carlito"/>
              </a:rPr>
              <a:t>Learn </a:t>
            </a:r>
            <a:r>
              <a:rPr sz="2000" spc="-5" dirty="0">
                <a:latin typeface="+mj-lt"/>
                <a:cs typeface="Carlito"/>
              </a:rPr>
              <a:t>(S2)  </a:t>
            </a:r>
            <a:r>
              <a:rPr sz="2000" spc="-10" dirty="0">
                <a:latin typeface="+mj-lt"/>
                <a:cs typeface="Carlito"/>
              </a:rPr>
              <a:t>Classroom Practice</a:t>
            </a:r>
            <a:r>
              <a:rPr sz="2000" spc="-75" dirty="0">
                <a:latin typeface="+mj-lt"/>
                <a:cs typeface="Carlito"/>
              </a:rPr>
              <a:t> </a:t>
            </a:r>
            <a:r>
              <a:rPr sz="2000" spc="-5" dirty="0">
                <a:latin typeface="+mj-lt"/>
                <a:cs typeface="Carlito"/>
              </a:rPr>
              <a:t>(S4)  Adaptive </a:t>
            </a:r>
            <a:r>
              <a:rPr sz="2000" spc="-35" dirty="0">
                <a:latin typeface="+mj-lt"/>
                <a:cs typeface="Carlito"/>
              </a:rPr>
              <a:t>Teaching</a:t>
            </a:r>
            <a:r>
              <a:rPr sz="2000" spc="-125" dirty="0">
                <a:latin typeface="+mj-lt"/>
                <a:cs typeface="Carlito"/>
              </a:rPr>
              <a:t> </a:t>
            </a:r>
            <a:r>
              <a:rPr sz="2000" spc="-5" dirty="0">
                <a:latin typeface="+mj-lt"/>
                <a:cs typeface="Carlito"/>
              </a:rPr>
              <a:t>(S5)</a:t>
            </a:r>
            <a:endParaRPr sz="2000" dirty="0">
              <a:latin typeface="+mj-lt"/>
              <a:cs typeface="Carlito"/>
            </a:endParaRPr>
          </a:p>
        </p:txBody>
      </p:sp>
      <p:sp>
        <p:nvSpPr>
          <p:cNvPr id="16" name="object 16"/>
          <p:cNvSpPr txBox="1"/>
          <p:nvPr/>
        </p:nvSpPr>
        <p:spPr>
          <a:xfrm>
            <a:off x="5715001" y="3688877"/>
            <a:ext cx="3096672" cy="320601"/>
          </a:xfrm>
          <a:prstGeom prst="rect">
            <a:avLst/>
          </a:prstGeom>
          <a:solidFill>
            <a:schemeClr val="accent3">
              <a:lumMod val="20000"/>
              <a:lumOff val="80000"/>
            </a:schemeClr>
          </a:solidFill>
        </p:spPr>
        <p:txBody>
          <a:bodyPr vert="horz" wrap="square" lIns="0" tIns="12700" rIns="0" bIns="0" rtlCol="0">
            <a:spAutoFit/>
          </a:bodyPr>
          <a:lstStyle/>
          <a:p>
            <a:pPr marL="12700">
              <a:lnSpc>
                <a:spcPct val="100000"/>
              </a:lnSpc>
              <a:spcBef>
                <a:spcPts val="100"/>
              </a:spcBef>
            </a:pPr>
            <a:r>
              <a:rPr sz="2000" spc="-5" dirty="0">
                <a:latin typeface="+mj-lt"/>
                <a:cs typeface="Carlito"/>
              </a:rPr>
              <a:t>Curriculum</a:t>
            </a:r>
            <a:r>
              <a:rPr sz="2000" spc="-130" dirty="0">
                <a:latin typeface="+mj-lt"/>
                <a:cs typeface="Carlito"/>
              </a:rPr>
              <a:t> </a:t>
            </a:r>
            <a:r>
              <a:rPr sz="2000" spc="-5" dirty="0">
                <a:latin typeface="+mj-lt"/>
                <a:cs typeface="Carlito"/>
              </a:rPr>
              <a:t>(S3)</a:t>
            </a:r>
            <a:endParaRPr sz="2000" dirty="0">
              <a:latin typeface="+mj-lt"/>
              <a:cs typeface="Carlito"/>
            </a:endParaRPr>
          </a:p>
        </p:txBody>
      </p:sp>
      <p:sp>
        <p:nvSpPr>
          <p:cNvPr id="20" name="object 20"/>
          <p:cNvSpPr txBox="1"/>
          <p:nvPr/>
        </p:nvSpPr>
        <p:spPr>
          <a:xfrm>
            <a:off x="5715000" y="4233432"/>
            <a:ext cx="3096672" cy="320601"/>
          </a:xfrm>
          <a:prstGeom prst="rect">
            <a:avLst/>
          </a:prstGeom>
          <a:solidFill>
            <a:schemeClr val="accent3">
              <a:lumMod val="20000"/>
              <a:lumOff val="80000"/>
            </a:schemeClr>
          </a:solidFill>
        </p:spPr>
        <p:txBody>
          <a:bodyPr vert="horz" wrap="square" lIns="0" tIns="12700" rIns="0" bIns="0" rtlCol="0">
            <a:spAutoFit/>
          </a:bodyPr>
          <a:lstStyle/>
          <a:p>
            <a:pPr marL="12700">
              <a:lnSpc>
                <a:spcPct val="100000"/>
              </a:lnSpc>
              <a:spcBef>
                <a:spcPts val="100"/>
              </a:spcBef>
            </a:pPr>
            <a:r>
              <a:rPr sz="2000" spc="-15" dirty="0">
                <a:latin typeface="+mj-lt"/>
                <a:cs typeface="Carlito"/>
              </a:rPr>
              <a:t>Assessment</a:t>
            </a:r>
            <a:r>
              <a:rPr sz="2000" spc="-30" dirty="0">
                <a:latin typeface="+mj-lt"/>
                <a:cs typeface="Carlito"/>
              </a:rPr>
              <a:t> </a:t>
            </a:r>
            <a:r>
              <a:rPr sz="2000" spc="-5" dirty="0">
                <a:latin typeface="+mj-lt"/>
                <a:cs typeface="Carlito"/>
              </a:rPr>
              <a:t>(S6)</a:t>
            </a:r>
            <a:endParaRPr sz="2000" dirty="0">
              <a:latin typeface="+mj-lt"/>
              <a:cs typeface="Carlito"/>
            </a:endParaRPr>
          </a:p>
        </p:txBody>
      </p:sp>
      <p:sp>
        <p:nvSpPr>
          <p:cNvPr id="27" name="object 27"/>
          <p:cNvSpPr txBox="1"/>
          <p:nvPr/>
        </p:nvSpPr>
        <p:spPr>
          <a:xfrm>
            <a:off x="292415" y="3587264"/>
            <a:ext cx="3464434" cy="455894"/>
          </a:xfrm>
          <a:prstGeom prst="rect">
            <a:avLst/>
          </a:prstGeom>
          <a:solidFill>
            <a:schemeClr val="accent1">
              <a:lumMod val="40000"/>
              <a:lumOff val="60000"/>
            </a:schemeClr>
          </a:solidFill>
          <a:ln w="38098">
            <a:solidFill>
              <a:srgbClr val="394F9C"/>
            </a:solidFill>
          </a:ln>
        </p:spPr>
        <p:txBody>
          <a:bodyPr vert="horz" wrap="square" lIns="0" tIns="116205" rIns="0" bIns="0" rtlCol="0">
            <a:spAutoFit/>
          </a:bodyPr>
          <a:lstStyle/>
          <a:p>
            <a:pPr algn="ctr">
              <a:lnSpc>
                <a:spcPct val="100000"/>
              </a:lnSpc>
            </a:pPr>
            <a:r>
              <a:rPr sz="2200" b="1" spc="-5" dirty="0">
                <a:solidFill>
                  <a:srgbClr val="FFFFFF"/>
                </a:solidFill>
                <a:latin typeface="+mj-lt"/>
                <a:cs typeface="Carlito"/>
              </a:rPr>
              <a:t>Curriculum</a:t>
            </a:r>
            <a:endParaRPr sz="2200" dirty="0">
              <a:latin typeface="+mj-lt"/>
              <a:cs typeface="Carlito"/>
            </a:endParaRPr>
          </a:p>
        </p:txBody>
      </p:sp>
      <p:sp>
        <p:nvSpPr>
          <p:cNvPr id="29" name="object 29"/>
          <p:cNvSpPr txBox="1"/>
          <p:nvPr/>
        </p:nvSpPr>
        <p:spPr>
          <a:xfrm>
            <a:off x="272095" y="4227474"/>
            <a:ext cx="3452054" cy="459100"/>
          </a:xfrm>
          <a:prstGeom prst="rect">
            <a:avLst/>
          </a:prstGeom>
          <a:solidFill>
            <a:schemeClr val="accent1">
              <a:lumMod val="40000"/>
              <a:lumOff val="60000"/>
            </a:schemeClr>
          </a:solidFill>
          <a:ln w="38098">
            <a:solidFill>
              <a:srgbClr val="394F9C"/>
            </a:solidFill>
          </a:ln>
        </p:spPr>
        <p:txBody>
          <a:bodyPr vert="horz" wrap="square" lIns="0" tIns="119380" rIns="0" bIns="0" rtlCol="0">
            <a:spAutoFit/>
          </a:bodyPr>
          <a:lstStyle/>
          <a:p>
            <a:pPr marR="7620" algn="ctr">
              <a:lnSpc>
                <a:spcPct val="100000"/>
              </a:lnSpc>
            </a:pPr>
            <a:r>
              <a:rPr sz="2200" b="1" spc="-20" dirty="0">
                <a:solidFill>
                  <a:srgbClr val="FFFFFF"/>
                </a:solidFill>
                <a:latin typeface="+mj-lt"/>
                <a:cs typeface="Carlito"/>
              </a:rPr>
              <a:t>Assessment</a:t>
            </a:r>
            <a:endParaRPr sz="2200" dirty="0">
              <a:latin typeface="+mj-lt"/>
              <a:cs typeface="Carlito"/>
            </a:endParaRPr>
          </a:p>
        </p:txBody>
      </p:sp>
      <p:sp>
        <p:nvSpPr>
          <p:cNvPr id="32" name="object 32"/>
          <p:cNvSpPr txBox="1"/>
          <p:nvPr/>
        </p:nvSpPr>
        <p:spPr>
          <a:xfrm>
            <a:off x="292414" y="5660094"/>
            <a:ext cx="6413185" cy="923330"/>
          </a:xfrm>
          <a:prstGeom prst="rect">
            <a:avLst/>
          </a:prstGeom>
          <a:solidFill>
            <a:schemeClr val="accent5">
              <a:lumMod val="60000"/>
              <a:lumOff val="40000"/>
            </a:schemeClr>
          </a:solidFill>
          <a:ln>
            <a:solidFill>
              <a:schemeClr val="tx1"/>
            </a:solidFill>
          </a:ln>
        </p:spPr>
        <p:txBody>
          <a:bodyPr vert="horz" wrap="square" lIns="0" tIns="0" rIns="0" bIns="0" rtlCol="0">
            <a:spAutoFit/>
          </a:bodyPr>
          <a:lstStyle/>
          <a:p>
            <a:pPr marL="7620" algn="ctr">
              <a:lnSpc>
                <a:spcPts val="2295"/>
              </a:lnSpc>
            </a:pPr>
            <a:r>
              <a:rPr sz="2000" dirty="0">
                <a:latin typeface="+mj-lt"/>
                <a:cs typeface="Carlito"/>
              </a:rPr>
              <a:t>The </a:t>
            </a:r>
            <a:r>
              <a:rPr sz="2000" spc="-25" dirty="0">
                <a:latin typeface="+mj-lt"/>
                <a:cs typeface="Carlito"/>
              </a:rPr>
              <a:t>ECF </a:t>
            </a:r>
            <a:r>
              <a:rPr sz="2000" dirty="0">
                <a:latin typeface="+mj-lt"/>
                <a:cs typeface="Carlito"/>
              </a:rPr>
              <a:t>should not be used </a:t>
            </a:r>
            <a:r>
              <a:rPr sz="2000" spc="-5" dirty="0">
                <a:latin typeface="+mj-lt"/>
                <a:cs typeface="Carlito"/>
              </a:rPr>
              <a:t>as an</a:t>
            </a:r>
            <a:r>
              <a:rPr sz="2000" spc="-125" dirty="0">
                <a:latin typeface="+mj-lt"/>
                <a:cs typeface="Carlito"/>
              </a:rPr>
              <a:t> </a:t>
            </a:r>
            <a:r>
              <a:rPr sz="2000" spc="-5" dirty="0">
                <a:latin typeface="+mj-lt"/>
                <a:cs typeface="Carlito"/>
              </a:rPr>
              <a:t>assessment</a:t>
            </a:r>
            <a:endParaRPr sz="2000" dirty="0">
              <a:latin typeface="+mj-lt"/>
              <a:cs typeface="Carlito"/>
            </a:endParaRPr>
          </a:p>
          <a:p>
            <a:pPr marL="488315" marR="471170" algn="ctr">
              <a:lnSpc>
                <a:spcPts val="2390"/>
              </a:lnSpc>
              <a:spcBef>
                <a:spcPts val="85"/>
              </a:spcBef>
            </a:pPr>
            <a:r>
              <a:rPr sz="2000" spc="-20" dirty="0">
                <a:latin typeface="+mj-lt"/>
                <a:cs typeface="Carlito"/>
              </a:rPr>
              <a:t>framework, </a:t>
            </a:r>
            <a:r>
              <a:rPr sz="2000" spc="-5" dirty="0">
                <a:latin typeface="+mj-lt"/>
                <a:cs typeface="Carlito"/>
              </a:rPr>
              <a:t>and assessment </a:t>
            </a:r>
            <a:r>
              <a:rPr sz="2000" dirty="0">
                <a:latin typeface="+mj-lt"/>
                <a:cs typeface="Carlito"/>
              </a:rPr>
              <a:t>should only be</a:t>
            </a:r>
            <a:r>
              <a:rPr sz="2000" spc="-110" dirty="0">
                <a:latin typeface="+mj-lt"/>
                <a:cs typeface="Carlito"/>
              </a:rPr>
              <a:t> </a:t>
            </a:r>
            <a:r>
              <a:rPr sz="2000" spc="-5" dirty="0">
                <a:latin typeface="+mj-lt"/>
                <a:cs typeface="Carlito"/>
              </a:rPr>
              <a:t>made  </a:t>
            </a:r>
            <a:r>
              <a:rPr sz="2000" spc="-25" dirty="0">
                <a:latin typeface="+mj-lt"/>
                <a:cs typeface="Carlito"/>
              </a:rPr>
              <a:t>against </a:t>
            </a:r>
            <a:r>
              <a:rPr sz="2000" dirty="0">
                <a:latin typeface="+mj-lt"/>
                <a:cs typeface="Carlito"/>
              </a:rPr>
              <a:t>the </a:t>
            </a:r>
            <a:r>
              <a:rPr sz="2000" spc="-45" dirty="0">
                <a:latin typeface="+mj-lt"/>
                <a:cs typeface="Carlito"/>
              </a:rPr>
              <a:t>Teachers’</a:t>
            </a:r>
            <a:r>
              <a:rPr sz="2000" spc="-25" dirty="0">
                <a:latin typeface="+mj-lt"/>
                <a:cs typeface="Carlito"/>
              </a:rPr>
              <a:t> </a:t>
            </a:r>
            <a:r>
              <a:rPr sz="2000" spc="-15" dirty="0">
                <a:latin typeface="+mj-lt"/>
                <a:cs typeface="Carlito"/>
              </a:rPr>
              <a:t>Standards.</a:t>
            </a:r>
            <a:endParaRPr sz="2000" dirty="0">
              <a:latin typeface="+mj-lt"/>
              <a:cs typeface="Carlito"/>
            </a:endParaRPr>
          </a:p>
        </p:txBody>
      </p:sp>
      <p:sp>
        <p:nvSpPr>
          <p:cNvPr id="55" name="object 27">
            <a:extLst>
              <a:ext uri="{FF2B5EF4-FFF2-40B4-BE49-F238E27FC236}">
                <a16:creationId xmlns:a16="http://schemas.microsoft.com/office/drawing/2014/main" id="{B2B7F504-117A-B9C6-3E8C-3AD60C323DAE}"/>
              </a:ext>
            </a:extLst>
          </p:cNvPr>
          <p:cNvSpPr txBox="1"/>
          <p:nvPr/>
        </p:nvSpPr>
        <p:spPr>
          <a:xfrm>
            <a:off x="296767" y="2612549"/>
            <a:ext cx="3427382" cy="455894"/>
          </a:xfrm>
          <a:prstGeom prst="rect">
            <a:avLst/>
          </a:prstGeom>
          <a:solidFill>
            <a:schemeClr val="accent1">
              <a:lumMod val="40000"/>
              <a:lumOff val="60000"/>
            </a:schemeClr>
          </a:solidFill>
          <a:ln w="38098">
            <a:solidFill>
              <a:srgbClr val="394F9C"/>
            </a:solidFill>
          </a:ln>
        </p:spPr>
        <p:txBody>
          <a:bodyPr vert="horz" wrap="square" lIns="0" tIns="116205" rIns="0" bIns="0" rtlCol="0">
            <a:spAutoFit/>
          </a:bodyPr>
          <a:lstStyle/>
          <a:p>
            <a:pPr algn="ctr">
              <a:lnSpc>
                <a:spcPct val="100000"/>
              </a:lnSpc>
            </a:pPr>
            <a:r>
              <a:rPr lang="en-GB" sz="2200" b="1" spc="-25" dirty="0">
                <a:solidFill>
                  <a:srgbClr val="FFFFFF"/>
                </a:solidFill>
                <a:latin typeface="+mj-lt"/>
                <a:cs typeface="Carlito"/>
              </a:rPr>
              <a:t>Pedagogy</a:t>
            </a:r>
            <a:endParaRPr sz="2200" dirty="0">
              <a:latin typeface="+mj-lt"/>
              <a:cs typeface="Carlito"/>
            </a:endParaRPr>
          </a:p>
        </p:txBody>
      </p:sp>
      <p:sp>
        <p:nvSpPr>
          <p:cNvPr id="57" name="object 27">
            <a:extLst>
              <a:ext uri="{FF2B5EF4-FFF2-40B4-BE49-F238E27FC236}">
                <a16:creationId xmlns:a16="http://schemas.microsoft.com/office/drawing/2014/main" id="{1BAC7F43-0296-B770-98AD-2D2599032284}"/>
              </a:ext>
            </a:extLst>
          </p:cNvPr>
          <p:cNvSpPr txBox="1"/>
          <p:nvPr/>
        </p:nvSpPr>
        <p:spPr>
          <a:xfrm>
            <a:off x="296767" y="1769692"/>
            <a:ext cx="3427382" cy="455894"/>
          </a:xfrm>
          <a:prstGeom prst="rect">
            <a:avLst/>
          </a:prstGeom>
          <a:solidFill>
            <a:schemeClr val="accent1">
              <a:lumMod val="40000"/>
              <a:lumOff val="60000"/>
            </a:schemeClr>
          </a:solidFill>
          <a:ln w="38098">
            <a:solidFill>
              <a:srgbClr val="394F9C"/>
            </a:solidFill>
          </a:ln>
        </p:spPr>
        <p:txBody>
          <a:bodyPr vert="horz" wrap="square" lIns="0" tIns="116205" rIns="0" bIns="0" rtlCol="0">
            <a:spAutoFit/>
          </a:bodyPr>
          <a:lstStyle/>
          <a:p>
            <a:pPr algn="ctr"/>
            <a:r>
              <a:rPr lang="en-GB" sz="2200" b="1" spc="-20" dirty="0">
                <a:solidFill>
                  <a:srgbClr val="FFFFFF"/>
                </a:solidFill>
                <a:latin typeface="+mj-lt"/>
                <a:cs typeface="Carlito"/>
              </a:rPr>
              <a:t>Behaviour</a:t>
            </a:r>
            <a:r>
              <a:rPr lang="en-GB" sz="2200" b="1" dirty="0">
                <a:solidFill>
                  <a:srgbClr val="FFFFFF"/>
                </a:solidFill>
                <a:latin typeface="+mj-lt"/>
                <a:cs typeface="Carlito"/>
              </a:rPr>
              <a:t> </a:t>
            </a:r>
            <a:r>
              <a:rPr lang="en-GB" sz="2200" b="1" spc="-15" dirty="0">
                <a:solidFill>
                  <a:srgbClr val="FFFFFF"/>
                </a:solidFill>
                <a:latin typeface="+mj-lt"/>
                <a:cs typeface="Carlito"/>
              </a:rPr>
              <a:t>Management</a:t>
            </a:r>
            <a:endParaRPr lang="en-GB" sz="2200" dirty="0">
              <a:latin typeface="+mj-lt"/>
              <a:cs typeface="Carlito"/>
            </a:endParaRPr>
          </a:p>
        </p:txBody>
      </p:sp>
      <p:sp>
        <p:nvSpPr>
          <p:cNvPr id="60" name="object 29">
            <a:extLst>
              <a:ext uri="{FF2B5EF4-FFF2-40B4-BE49-F238E27FC236}">
                <a16:creationId xmlns:a16="http://schemas.microsoft.com/office/drawing/2014/main" id="{B14FD79B-106B-B2BC-573E-66455434BEA6}"/>
              </a:ext>
            </a:extLst>
          </p:cNvPr>
          <p:cNvSpPr txBox="1"/>
          <p:nvPr/>
        </p:nvSpPr>
        <p:spPr>
          <a:xfrm>
            <a:off x="272095" y="4863622"/>
            <a:ext cx="3484754" cy="459100"/>
          </a:xfrm>
          <a:prstGeom prst="rect">
            <a:avLst/>
          </a:prstGeom>
          <a:solidFill>
            <a:schemeClr val="accent1">
              <a:lumMod val="40000"/>
              <a:lumOff val="60000"/>
            </a:schemeClr>
          </a:solidFill>
          <a:ln w="38098">
            <a:solidFill>
              <a:srgbClr val="394F9C"/>
            </a:solidFill>
          </a:ln>
        </p:spPr>
        <p:txBody>
          <a:bodyPr vert="horz" wrap="square" lIns="0" tIns="119380" rIns="0" bIns="0" rtlCol="0">
            <a:spAutoFit/>
          </a:bodyPr>
          <a:lstStyle/>
          <a:p>
            <a:pPr marR="7620" algn="ctr">
              <a:lnSpc>
                <a:spcPct val="100000"/>
              </a:lnSpc>
            </a:pPr>
            <a:r>
              <a:rPr lang="en-GB" sz="2200" b="1" spc="-20" dirty="0">
                <a:solidFill>
                  <a:srgbClr val="FFFFFF"/>
                </a:solidFill>
                <a:latin typeface="+mj-lt"/>
                <a:cs typeface="Carlito"/>
              </a:rPr>
              <a:t>Professional Behaviours</a:t>
            </a:r>
            <a:endParaRPr sz="2200" dirty="0">
              <a:latin typeface="+mj-lt"/>
              <a:cs typeface="Carlito"/>
            </a:endParaRPr>
          </a:p>
        </p:txBody>
      </p:sp>
      <p:sp>
        <p:nvSpPr>
          <p:cNvPr id="62" name="TextBox 61">
            <a:extLst>
              <a:ext uri="{FF2B5EF4-FFF2-40B4-BE49-F238E27FC236}">
                <a16:creationId xmlns:a16="http://schemas.microsoft.com/office/drawing/2014/main" id="{82DE9FB7-971F-DEBB-AA39-37433B58DC42}"/>
              </a:ext>
            </a:extLst>
          </p:cNvPr>
          <p:cNvSpPr txBox="1"/>
          <p:nvPr/>
        </p:nvSpPr>
        <p:spPr>
          <a:xfrm>
            <a:off x="5714999" y="4836946"/>
            <a:ext cx="3096673" cy="400110"/>
          </a:xfrm>
          <a:prstGeom prst="rect">
            <a:avLst/>
          </a:prstGeom>
          <a:solidFill>
            <a:schemeClr val="accent3">
              <a:lumMod val="20000"/>
              <a:lumOff val="80000"/>
            </a:schemeClr>
          </a:solidFill>
        </p:spPr>
        <p:txBody>
          <a:bodyPr wrap="square">
            <a:spAutoFit/>
          </a:bodyPr>
          <a:lstStyle/>
          <a:p>
            <a:r>
              <a:rPr lang="en-GB" sz="2000" spc="-10" dirty="0">
                <a:latin typeface="+mj-lt"/>
                <a:cs typeface="Carlito"/>
              </a:rPr>
              <a:t>Professional </a:t>
            </a:r>
            <a:r>
              <a:rPr lang="en-GB" sz="2000" spc="-15" dirty="0">
                <a:latin typeface="+mj-lt"/>
                <a:cs typeface="Carlito"/>
              </a:rPr>
              <a:t>Behaviours</a:t>
            </a:r>
            <a:r>
              <a:rPr lang="en-GB" sz="2000" spc="-110" dirty="0">
                <a:latin typeface="+mj-lt"/>
                <a:cs typeface="Carlito"/>
              </a:rPr>
              <a:t> </a:t>
            </a:r>
            <a:r>
              <a:rPr lang="en-GB" sz="2000" spc="-5" dirty="0">
                <a:latin typeface="+mj-lt"/>
                <a:cs typeface="Carlito"/>
              </a:rPr>
              <a:t>(S8)</a:t>
            </a:r>
            <a:endParaRPr lang="en-GB" sz="2000" dirty="0"/>
          </a:p>
        </p:txBody>
      </p:sp>
      <p:cxnSp>
        <p:nvCxnSpPr>
          <p:cNvPr id="64" name="Straight Arrow Connector 63">
            <a:extLst>
              <a:ext uri="{FF2B5EF4-FFF2-40B4-BE49-F238E27FC236}">
                <a16:creationId xmlns:a16="http://schemas.microsoft.com/office/drawing/2014/main" id="{3190743E-E2C7-9F15-E0D9-2E0DBDA459AB}"/>
              </a:ext>
            </a:extLst>
          </p:cNvPr>
          <p:cNvCxnSpPr/>
          <p:nvPr/>
        </p:nvCxnSpPr>
        <p:spPr>
          <a:xfrm>
            <a:off x="3756849" y="1997639"/>
            <a:ext cx="1881951" cy="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67C6FBE-94C0-3C46-11B0-CD3A3F70B952}"/>
              </a:ext>
            </a:extLst>
          </p:cNvPr>
          <p:cNvCxnSpPr/>
          <p:nvPr/>
        </p:nvCxnSpPr>
        <p:spPr>
          <a:xfrm>
            <a:off x="3756849" y="2815096"/>
            <a:ext cx="1881951" cy="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1498D01-DBF3-4FFF-1606-4CF1B1E79446}"/>
              </a:ext>
            </a:extLst>
          </p:cNvPr>
          <p:cNvCxnSpPr/>
          <p:nvPr/>
        </p:nvCxnSpPr>
        <p:spPr>
          <a:xfrm>
            <a:off x="3756849" y="3849177"/>
            <a:ext cx="1881951" cy="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CE995BF-68D8-630B-26FC-D676561110A2}"/>
              </a:ext>
            </a:extLst>
          </p:cNvPr>
          <p:cNvCxnSpPr/>
          <p:nvPr/>
        </p:nvCxnSpPr>
        <p:spPr>
          <a:xfrm>
            <a:off x="3756849" y="4426544"/>
            <a:ext cx="1881951" cy="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6B493E5-D7AA-A7F7-A975-39E8E879524C}"/>
              </a:ext>
            </a:extLst>
          </p:cNvPr>
          <p:cNvCxnSpPr/>
          <p:nvPr/>
        </p:nvCxnSpPr>
        <p:spPr>
          <a:xfrm>
            <a:off x="3833048" y="5105400"/>
            <a:ext cx="1881951" cy="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3761"/>
    </mc:Choice>
    <mc:Fallback xmlns="">
      <p:transition spd="slow" advTm="3376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3d Man Holding Magnifying Glass Isolated With Clipping Path Stock ...">
            <a:extLst>
              <a:ext uri="{FF2B5EF4-FFF2-40B4-BE49-F238E27FC236}">
                <a16:creationId xmlns:a16="http://schemas.microsoft.com/office/drawing/2014/main" id="{00DF4E9B-34BB-063F-67BE-87D5DEBAE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247BA1-554C-5574-0885-2E54F6D3E69C}"/>
              </a:ext>
            </a:extLst>
          </p:cNvPr>
          <p:cNvSpPr txBox="1"/>
          <p:nvPr/>
        </p:nvSpPr>
        <p:spPr>
          <a:xfrm>
            <a:off x="286422" y="494942"/>
            <a:ext cx="8571155" cy="1200329"/>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GB" sz="2400" dirty="0"/>
              <a:t>The ECF is a curriculum, and just like the curriculums that you will design and deliver through your teaching career there is a reason it has been created like it has.</a:t>
            </a:r>
          </a:p>
        </p:txBody>
      </p:sp>
      <p:sp>
        <p:nvSpPr>
          <p:cNvPr id="6" name="Rectangle 3">
            <a:extLst>
              <a:ext uri="{FF2B5EF4-FFF2-40B4-BE49-F238E27FC236}">
                <a16:creationId xmlns:a16="http://schemas.microsoft.com/office/drawing/2014/main" id="{F527186A-FC86-D0D5-1C6B-DF2EE21EADC8}"/>
              </a:ext>
            </a:extLst>
          </p:cNvPr>
          <p:cNvSpPr>
            <a:spLocks noChangeArrowheads="1"/>
          </p:cNvSpPr>
          <p:nvPr/>
        </p:nvSpPr>
        <p:spPr bwMode="auto">
          <a:xfrm>
            <a:off x="286422" y="2269012"/>
            <a:ext cx="8571155" cy="1200329"/>
          </a:xfrm>
          <a:prstGeom prst="rect">
            <a:avLst/>
          </a:prstGeom>
          <a:solidFill>
            <a:schemeClr val="accent3">
              <a:lumMod val="40000"/>
              <a:lumOff val="60000"/>
            </a:schemeClr>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mj-lt"/>
              </a:rPr>
              <a:t>The ITTECF training framework has been created to provide coherence for training. The same evidence underpins both ITT and ECT training. </a:t>
            </a:r>
          </a:p>
        </p:txBody>
      </p:sp>
      <p:sp>
        <p:nvSpPr>
          <p:cNvPr id="8" name="TextBox 7">
            <a:extLst>
              <a:ext uri="{FF2B5EF4-FFF2-40B4-BE49-F238E27FC236}">
                <a16:creationId xmlns:a16="http://schemas.microsoft.com/office/drawing/2014/main" id="{EDF6764A-3CE2-910E-C6E8-83771DB9DD43}"/>
              </a:ext>
            </a:extLst>
          </p:cNvPr>
          <p:cNvSpPr txBox="1"/>
          <p:nvPr/>
        </p:nvSpPr>
        <p:spPr>
          <a:xfrm>
            <a:off x="2710031" y="3962400"/>
            <a:ext cx="6114376" cy="1200329"/>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chemeClr val="tx1"/>
                </a:solidFill>
                <a:effectLst/>
                <a:latin typeface="+mj-lt"/>
              </a:rPr>
              <a:t>It enables teachers to revisit key ideas with increasing depth, in real teaching contexts, and through different lenses</a:t>
            </a:r>
          </a:p>
        </p:txBody>
      </p:sp>
    </p:spTree>
    <p:extLst>
      <p:ext uri="{BB962C8B-B14F-4D97-AF65-F5344CB8AC3E}">
        <p14:creationId xmlns:p14="http://schemas.microsoft.com/office/powerpoint/2010/main" val="71558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C2E7-76A1-FC6D-2F37-E2B939D31C3A}"/>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3B1F267-B3C8-EDAB-9CCB-13499EB7A7A7}"/>
              </a:ext>
            </a:extLst>
          </p:cNvPr>
          <p:cNvPicPr>
            <a:picLocks noChangeAspect="1"/>
          </p:cNvPicPr>
          <p:nvPr/>
        </p:nvPicPr>
        <p:blipFill>
          <a:blip r:embed="rId2"/>
          <a:stretch>
            <a:fillRect/>
          </a:stretch>
        </p:blipFill>
        <p:spPr>
          <a:xfrm>
            <a:off x="666181" y="850165"/>
            <a:ext cx="8116433" cy="4420217"/>
          </a:xfrm>
          <a:prstGeom prst="rect">
            <a:avLst/>
          </a:prstGeom>
        </p:spPr>
      </p:pic>
      <p:sp>
        <p:nvSpPr>
          <p:cNvPr id="2" name="TextBox 1">
            <a:extLst>
              <a:ext uri="{FF2B5EF4-FFF2-40B4-BE49-F238E27FC236}">
                <a16:creationId xmlns:a16="http://schemas.microsoft.com/office/drawing/2014/main" id="{30974AB8-57D6-5631-E11A-95AC9DFF5B7E}"/>
              </a:ext>
            </a:extLst>
          </p:cNvPr>
          <p:cNvSpPr txBox="1"/>
          <p:nvPr/>
        </p:nvSpPr>
        <p:spPr>
          <a:xfrm>
            <a:off x="1828800" y="170761"/>
            <a:ext cx="8372503" cy="584775"/>
          </a:xfrm>
          <a:prstGeom prst="rect">
            <a:avLst/>
          </a:prstGeom>
          <a:noFill/>
        </p:spPr>
        <p:txBody>
          <a:bodyPr wrap="square" rtlCol="0">
            <a:spAutoFit/>
          </a:bodyPr>
          <a:lstStyle/>
          <a:p>
            <a:r>
              <a:rPr lang="en-GB" sz="3200" b="1" dirty="0"/>
              <a:t>ITT	                 ECT1	                 ECT2</a:t>
            </a:r>
          </a:p>
        </p:txBody>
      </p:sp>
      <p:sp>
        <p:nvSpPr>
          <p:cNvPr id="3" name="TextBox 2">
            <a:extLst>
              <a:ext uri="{FF2B5EF4-FFF2-40B4-BE49-F238E27FC236}">
                <a16:creationId xmlns:a16="http://schemas.microsoft.com/office/drawing/2014/main" id="{D521D24F-8232-2944-8308-CC2DE7EE2F4B}"/>
              </a:ext>
            </a:extLst>
          </p:cNvPr>
          <p:cNvSpPr txBox="1"/>
          <p:nvPr/>
        </p:nvSpPr>
        <p:spPr>
          <a:xfrm>
            <a:off x="1371600" y="1358829"/>
            <a:ext cx="1752600" cy="1200329"/>
          </a:xfrm>
          <a:prstGeom prst="rect">
            <a:avLst/>
          </a:prstGeom>
          <a:noFill/>
        </p:spPr>
        <p:txBody>
          <a:bodyPr wrap="square" rtlCol="0">
            <a:spAutoFit/>
          </a:bodyPr>
          <a:lstStyle/>
          <a:p>
            <a:pPr algn="ctr"/>
            <a:r>
              <a:rPr lang="en-GB" sz="2400" dirty="0"/>
              <a:t>Select appropriate strategies</a:t>
            </a:r>
          </a:p>
        </p:txBody>
      </p:sp>
      <p:sp>
        <p:nvSpPr>
          <p:cNvPr id="4" name="TextBox 3">
            <a:extLst>
              <a:ext uri="{FF2B5EF4-FFF2-40B4-BE49-F238E27FC236}">
                <a16:creationId xmlns:a16="http://schemas.microsoft.com/office/drawing/2014/main" id="{E2B70E30-B547-D02C-DBCF-CD82250099C0}"/>
              </a:ext>
            </a:extLst>
          </p:cNvPr>
          <p:cNvSpPr txBox="1"/>
          <p:nvPr/>
        </p:nvSpPr>
        <p:spPr>
          <a:xfrm>
            <a:off x="4114800" y="1218456"/>
            <a:ext cx="1752600" cy="1554272"/>
          </a:xfrm>
          <a:prstGeom prst="rect">
            <a:avLst/>
          </a:prstGeom>
          <a:noFill/>
        </p:spPr>
        <p:txBody>
          <a:bodyPr wrap="square" rtlCol="0">
            <a:spAutoFit/>
          </a:bodyPr>
          <a:lstStyle/>
          <a:p>
            <a:pPr algn="ctr"/>
            <a:r>
              <a:rPr lang="en-GB" sz="1900" dirty="0"/>
              <a:t>Embed and adapt strategies to meet individual needs</a:t>
            </a:r>
          </a:p>
        </p:txBody>
      </p:sp>
      <p:sp>
        <p:nvSpPr>
          <p:cNvPr id="7" name="TextBox 6">
            <a:extLst>
              <a:ext uri="{FF2B5EF4-FFF2-40B4-BE49-F238E27FC236}">
                <a16:creationId xmlns:a16="http://schemas.microsoft.com/office/drawing/2014/main" id="{E120FF6A-8087-8087-1BA6-0155A1C2EE89}"/>
              </a:ext>
            </a:extLst>
          </p:cNvPr>
          <p:cNvSpPr txBox="1"/>
          <p:nvPr/>
        </p:nvSpPr>
        <p:spPr>
          <a:xfrm>
            <a:off x="6858000" y="1295400"/>
            <a:ext cx="1715319" cy="1477328"/>
          </a:xfrm>
          <a:prstGeom prst="rect">
            <a:avLst/>
          </a:prstGeom>
          <a:noFill/>
        </p:spPr>
        <p:txBody>
          <a:bodyPr wrap="square" rtlCol="0">
            <a:spAutoFit/>
          </a:bodyPr>
          <a:lstStyle/>
          <a:p>
            <a:pPr algn="ctr"/>
            <a:r>
              <a:rPr lang="en-GB" dirty="0"/>
              <a:t>Sustain strategies and consider the wider school culture</a:t>
            </a:r>
          </a:p>
        </p:txBody>
      </p:sp>
      <p:sp>
        <p:nvSpPr>
          <p:cNvPr id="9" name="TextBox 8">
            <a:extLst>
              <a:ext uri="{FF2B5EF4-FFF2-40B4-BE49-F238E27FC236}">
                <a16:creationId xmlns:a16="http://schemas.microsoft.com/office/drawing/2014/main" id="{82019849-8F64-1038-549A-C5395E9B9F9A}"/>
              </a:ext>
            </a:extLst>
          </p:cNvPr>
          <p:cNvSpPr txBox="1"/>
          <p:nvPr/>
        </p:nvSpPr>
        <p:spPr>
          <a:xfrm>
            <a:off x="457200" y="5779046"/>
            <a:ext cx="6019800" cy="830997"/>
          </a:xfrm>
          <a:prstGeom prst="rect">
            <a:avLst/>
          </a:prstGeom>
          <a:solidFill>
            <a:schemeClr val="accent1">
              <a:lumMod val="20000"/>
              <a:lumOff val="80000"/>
            </a:schemeClr>
          </a:solidFill>
        </p:spPr>
        <p:txBody>
          <a:bodyPr wrap="square" rtlCol="0">
            <a:spAutoFit/>
          </a:bodyPr>
          <a:lstStyle/>
          <a:p>
            <a:r>
              <a:rPr lang="en-GB" sz="2400" dirty="0"/>
              <a:t>Mentors should be thinking ahead and together with the ECT prepare for seminars.</a:t>
            </a:r>
          </a:p>
        </p:txBody>
      </p:sp>
    </p:spTree>
    <p:extLst>
      <p:ext uri="{BB962C8B-B14F-4D97-AF65-F5344CB8AC3E}">
        <p14:creationId xmlns:p14="http://schemas.microsoft.com/office/powerpoint/2010/main" val="131832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6964E88-4342-87D4-688F-F78C9BFF3CB1}"/>
              </a:ext>
            </a:extLst>
          </p:cNvPr>
          <p:cNvSpPr txBox="1">
            <a:spLocks/>
          </p:cNvSpPr>
          <p:nvPr/>
        </p:nvSpPr>
        <p:spPr>
          <a:xfrm>
            <a:off x="419100" y="187460"/>
            <a:ext cx="8305800" cy="1154162"/>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000" spc="-20" dirty="0">
                <a:latin typeface="+mj-lt"/>
                <a:cs typeface="Carlito"/>
              </a:rPr>
              <a:t>Providing </a:t>
            </a:r>
            <a:r>
              <a:rPr lang="en-US" sz="4000" spc="-5" dirty="0">
                <a:latin typeface="+mj-lt"/>
                <a:cs typeface="Carlito"/>
              </a:rPr>
              <a:t>an</a:t>
            </a:r>
            <a:r>
              <a:rPr lang="en-US" sz="4000" spc="-195" dirty="0">
                <a:latin typeface="+mj-lt"/>
                <a:cs typeface="Carlito"/>
              </a:rPr>
              <a:t> ITT</a:t>
            </a:r>
            <a:r>
              <a:rPr lang="en-US" sz="4000" spc="-25" dirty="0">
                <a:latin typeface="+mj-lt"/>
                <a:cs typeface="Carlito"/>
              </a:rPr>
              <a:t>ECF </a:t>
            </a:r>
            <a:r>
              <a:rPr lang="en-US" sz="4000" spc="-5" dirty="0">
                <a:latin typeface="+mj-lt"/>
                <a:cs typeface="Carlito"/>
              </a:rPr>
              <a:t>based  </a:t>
            </a:r>
            <a:r>
              <a:rPr lang="en-US" sz="4000" spc="-25" dirty="0">
                <a:latin typeface="+mj-lt"/>
                <a:cs typeface="Carlito"/>
              </a:rPr>
              <a:t>professional  </a:t>
            </a:r>
            <a:r>
              <a:rPr lang="en-US" sz="4000" spc="-15" dirty="0">
                <a:latin typeface="+mj-lt"/>
                <a:cs typeface="Carlito"/>
              </a:rPr>
              <a:t>development  </a:t>
            </a:r>
            <a:r>
              <a:rPr lang="en-US" sz="4000" spc="-30" dirty="0">
                <a:uFill>
                  <a:solidFill>
                    <a:srgbClr val="FFFFFF"/>
                  </a:solidFill>
                </a:uFill>
                <a:latin typeface="+mj-lt"/>
                <a:cs typeface="Carlito"/>
              </a:rPr>
              <a:t>programme:</a:t>
            </a:r>
            <a:endParaRPr lang="en-GB" kern="0" spc="-50" dirty="0">
              <a:latin typeface="+mj-lt"/>
            </a:endParaRPr>
          </a:p>
        </p:txBody>
      </p:sp>
      <p:sp>
        <p:nvSpPr>
          <p:cNvPr id="3" name="object 4">
            <a:extLst>
              <a:ext uri="{FF2B5EF4-FFF2-40B4-BE49-F238E27FC236}">
                <a16:creationId xmlns:a16="http://schemas.microsoft.com/office/drawing/2014/main" id="{CD71740B-307D-346A-1A9C-1443121A0403}"/>
              </a:ext>
            </a:extLst>
          </p:cNvPr>
          <p:cNvSpPr txBox="1"/>
          <p:nvPr/>
        </p:nvSpPr>
        <p:spPr>
          <a:xfrm>
            <a:off x="419100" y="2057400"/>
            <a:ext cx="8305800" cy="2291204"/>
          </a:xfrm>
          <a:prstGeom prst="rect">
            <a:avLst/>
          </a:prstGeom>
          <a:solidFill>
            <a:schemeClr val="accent3">
              <a:lumMod val="20000"/>
              <a:lumOff val="80000"/>
            </a:schemeClr>
          </a:solidFill>
          <a:ln>
            <a:solidFill>
              <a:schemeClr val="tx1"/>
            </a:solidFill>
          </a:ln>
        </p:spPr>
        <p:txBody>
          <a:bodyPr vert="horz" wrap="square" lIns="0" tIns="61594" rIns="0" bIns="0" rtlCol="0">
            <a:spAutoFit/>
          </a:bodyPr>
          <a:lstStyle/>
          <a:p>
            <a:pPr marL="469900" marR="92710" indent="-457200">
              <a:lnSpc>
                <a:spcPct val="80900"/>
              </a:lnSpc>
              <a:spcBef>
                <a:spcPts val="484"/>
              </a:spcBef>
              <a:buSzPct val="93939"/>
              <a:buFontTx/>
              <a:buAutoNum type="arabicPeriod"/>
              <a:tabLst>
                <a:tab pos="176530" algn="l"/>
              </a:tabLst>
            </a:pPr>
            <a:r>
              <a:rPr lang="en-US" sz="2400" u="heavy" dirty="0">
                <a:solidFill>
                  <a:srgbClr val="000000"/>
                </a:solidFill>
                <a:uFill>
                  <a:solidFill>
                    <a:srgbClr val="000000"/>
                  </a:solidFill>
                </a:uFill>
                <a:latin typeface="+mj-lt"/>
                <a:cs typeface="Calibri Light" panose="020F0302020204030204" pitchFamily="34" charset="0"/>
              </a:rPr>
              <a:t>Provider Led:</a:t>
            </a:r>
            <a:r>
              <a:rPr lang="en-US" sz="2400" dirty="0">
                <a:solidFill>
                  <a:srgbClr val="000000"/>
                </a:solidFill>
                <a:uFill>
                  <a:solidFill>
                    <a:srgbClr val="000000"/>
                  </a:solidFill>
                </a:uFill>
                <a:latin typeface="+mj-lt"/>
                <a:cs typeface="Calibri Light" panose="020F0302020204030204" pitchFamily="34" charset="0"/>
              </a:rPr>
              <a:t> A DfE </a:t>
            </a:r>
            <a:r>
              <a:rPr lang="en-US" sz="2400" spc="-5" dirty="0">
                <a:solidFill>
                  <a:srgbClr val="000000"/>
                </a:solidFill>
                <a:uFill>
                  <a:solidFill>
                    <a:srgbClr val="000000"/>
                  </a:solidFill>
                </a:uFill>
                <a:latin typeface="+mj-lt"/>
                <a:cs typeface="Calibri Light" panose="020F0302020204030204" pitchFamily="34" charset="0"/>
              </a:rPr>
              <a:t>funded </a:t>
            </a:r>
            <a:r>
              <a:rPr lang="en-US" sz="2400" spc="-15" dirty="0">
                <a:solidFill>
                  <a:srgbClr val="000000"/>
                </a:solidFill>
                <a:uFill>
                  <a:solidFill>
                    <a:srgbClr val="000000"/>
                  </a:solidFill>
                </a:uFill>
                <a:latin typeface="+mj-lt"/>
                <a:cs typeface="Calibri Light" panose="020F0302020204030204" pitchFamily="34" charset="0"/>
              </a:rPr>
              <a:t>provider </a:t>
            </a:r>
            <a:r>
              <a:rPr lang="en-US" sz="2400" dirty="0">
                <a:solidFill>
                  <a:srgbClr val="000000"/>
                </a:solidFill>
                <a:uFill>
                  <a:solidFill>
                    <a:srgbClr val="000000"/>
                  </a:solidFill>
                </a:uFill>
                <a:latin typeface="+mj-lt"/>
                <a:cs typeface="Calibri Light" panose="020F0302020204030204" pitchFamily="34" charset="0"/>
              </a:rPr>
              <a:t>led </a:t>
            </a:r>
            <a:r>
              <a:rPr lang="en-US" sz="2400" spc="-20" dirty="0">
                <a:solidFill>
                  <a:srgbClr val="000000"/>
                </a:solidFill>
                <a:uFill>
                  <a:solidFill>
                    <a:srgbClr val="000000"/>
                  </a:solidFill>
                </a:uFill>
                <a:latin typeface="+mj-lt"/>
                <a:cs typeface="Calibri Light" panose="020F0302020204030204" pitchFamily="34" charset="0"/>
              </a:rPr>
              <a:t>programme</a:t>
            </a:r>
            <a:r>
              <a:rPr lang="en-US" sz="2400" spc="-20" dirty="0">
                <a:solidFill>
                  <a:srgbClr val="000000"/>
                </a:solidFill>
                <a:latin typeface="+mj-lt"/>
                <a:cs typeface="Calibri Light" panose="020F0302020204030204" pitchFamily="34" charset="0"/>
              </a:rPr>
              <a:t> </a:t>
            </a:r>
            <a:r>
              <a:rPr lang="en-US" sz="2400" dirty="0">
                <a:solidFill>
                  <a:srgbClr val="000000"/>
                </a:solidFill>
                <a:latin typeface="+mj-lt"/>
                <a:cs typeface="Calibri Light" panose="020F0302020204030204" pitchFamily="34" charset="0"/>
              </a:rPr>
              <a:t>via</a:t>
            </a:r>
            <a:r>
              <a:rPr lang="en-US" sz="2400" spc="-175" dirty="0">
                <a:solidFill>
                  <a:srgbClr val="000000"/>
                </a:solidFill>
                <a:latin typeface="+mj-lt"/>
                <a:cs typeface="Calibri Light" panose="020F0302020204030204" pitchFamily="34" charset="0"/>
              </a:rPr>
              <a:t> </a:t>
            </a:r>
            <a:r>
              <a:rPr lang="en-US" sz="2400" dirty="0">
                <a:solidFill>
                  <a:srgbClr val="000000"/>
                </a:solidFill>
                <a:latin typeface="+mj-lt"/>
                <a:cs typeface="Calibri Light" panose="020F0302020204030204" pitchFamily="34" charset="0"/>
              </a:rPr>
              <a:t>a  delivery </a:t>
            </a:r>
            <a:r>
              <a:rPr lang="en-US" sz="2400" spc="-5" dirty="0">
                <a:solidFill>
                  <a:srgbClr val="000000"/>
                </a:solidFill>
                <a:latin typeface="+mj-lt"/>
                <a:cs typeface="Calibri Light" panose="020F0302020204030204" pitchFamily="34" charset="0"/>
              </a:rPr>
              <a:t>partner </a:t>
            </a:r>
            <a:r>
              <a:rPr lang="en-US" sz="2400" spc="5" dirty="0">
                <a:solidFill>
                  <a:srgbClr val="000000"/>
                </a:solidFill>
                <a:latin typeface="+mj-lt"/>
                <a:cs typeface="Calibri Light" panose="020F0302020204030204" pitchFamily="34" charset="0"/>
              </a:rPr>
              <a:t>(e.g. </a:t>
            </a:r>
            <a:r>
              <a:rPr lang="en-US" sz="2400" spc="-15" dirty="0">
                <a:solidFill>
                  <a:srgbClr val="000000"/>
                </a:solidFill>
                <a:latin typeface="+mj-lt"/>
                <a:cs typeface="Calibri Light" panose="020F0302020204030204" pitchFamily="34" charset="0"/>
              </a:rPr>
              <a:t>Cambridgeshire </a:t>
            </a:r>
            <a:r>
              <a:rPr lang="en-US" sz="2400" dirty="0">
                <a:solidFill>
                  <a:srgbClr val="000000"/>
                </a:solidFill>
                <a:latin typeface="+mj-lt"/>
                <a:cs typeface="Calibri Light" panose="020F0302020204030204" pitchFamily="34" charset="0"/>
              </a:rPr>
              <a:t>and  </a:t>
            </a:r>
            <a:r>
              <a:rPr lang="en-US" sz="2400" spc="-20" dirty="0">
                <a:solidFill>
                  <a:srgbClr val="000000"/>
                </a:solidFill>
                <a:latin typeface="+mj-lt"/>
                <a:cs typeface="Calibri Light" panose="020F0302020204030204" pitchFamily="34" charset="0"/>
              </a:rPr>
              <a:t>Peterborough </a:t>
            </a:r>
            <a:r>
              <a:rPr lang="en-US" sz="2400" spc="-40" dirty="0">
                <a:solidFill>
                  <a:srgbClr val="000000"/>
                </a:solidFill>
                <a:latin typeface="+mj-lt"/>
                <a:cs typeface="Calibri Light" panose="020F0302020204030204" pitchFamily="34" charset="0"/>
              </a:rPr>
              <a:t>Teaching </a:t>
            </a:r>
            <a:r>
              <a:rPr lang="en-US" sz="2400" spc="-5" dirty="0">
                <a:solidFill>
                  <a:srgbClr val="000000"/>
                </a:solidFill>
                <a:latin typeface="+mj-lt"/>
                <a:cs typeface="Calibri Light" panose="020F0302020204030204" pitchFamily="34" charset="0"/>
              </a:rPr>
              <a:t>School</a:t>
            </a:r>
            <a:r>
              <a:rPr lang="en-US" sz="2400" spc="-155" dirty="0">
                <a:solidFill>
                  <a:srgbClr val="000000"/>
                </a:solidFill>
                <a:latin typeface="+mj-lt"/>
                <a:cs typeface="Calibri Light" panose="020F0302020204030204" pitchFamily="34" charset="0"/>
              </a:rPr>
              <a:t> </a:t>
            </a:r>
            <a:r>
              <a:rPr lang="en-US" sz="2400" dirty="0">
                <a:solidFill>
                  <a:srgbClr val="000000"/>
                </a:solidFill>
                <a:latin typeface="+mj-lt"/>
                <a:cs typeface="Calibri Light" panose="020F0302020204030204" pitchFamily="34" charset="0"/>
              </a:rPr>
              <a:t>Hub using Teach First Materials). </a:t>
            </a:r>
          </a:p>
          <a:p>
            <a:pPr marL="469900" marR="92710" indent="-457200">
              <a:lnSpc>
                <a:spcPct val="80900"/>
              </a:lnSpc>
              <a:spcBef>
                <a:spcPts val="484"/>
              </a:spcBef>
              <a:buSzPct val="93939"/>
              <a:buFontTx/>
              <a:buAutoNum type="arabicPeriod"/>
              <a:tabLst>
                <a:tab pos="176530" algn="l"/>
              </a:tabLst>
            </a:pPr>
            <a:endParaRPr lang="en-US" sz="2400" dirty="0">
              <a:solidFill>
                <a:srgbClr val="000000"/>
              </a:solidFill>
              <a:latin typeface="+mj-lt"/>
              <a:cs typeface="Calibri Light" panose="020F0302020204030204" pitchFamily="34" charset="0"/>
            </a:endParaRPr>
          </a:p>
          <a:p>
            <a:pPr marL="469900" marR="92710" indent="-457200">
              <a:lnSpc>
                <a:spcPct val="80900"/>
              </a:lnSpc>
              <a:spcBef>
                <a:spcPts val="484"/>
              </a:spcBef>
              <a:buSzPct val="93939"/>
              <a:buAutoNum type="arabicPeriod"/>
              <a:tabLst>
                <a:tab pos="176530" algn="l"/>
              </a:tabLst>
            </a:pPr>
            <a:r>
              <a:rPr lang="en-US" sz="2400" u="heavy" spc="-5" dirty="0">
                <a:uFill>
                  <a:solidFill>
                    <a:srgbClr val="000000"/>
                  </a:solidFill>
                </a:uFill>
                <a:latin typeface="+mj-lt"/>
                <a:cs typeface="Calibri Light" panose="020F0302020204030204" pitchFamily="34" charset="0"/>
              </a:rPr>
              <a:t>School Led</a:t>
            </a:r>
            <a:r>
              <a:rPr lang="en-US" sz="2400" spc="-15" dirty="0">
                <a:latin typeface="+mj-lt"/>
                <a:cs typeface="Calibri Light" panose="020F0302020204030204" pitchFamily="34" charset="0"/>
              </a:rPr>
              <a:t>: </a:t>
            </a:r>
            <a:r>
              <a:rPr lang="en-US" sz="2400" dirty="0">
                <a:latin typeface="+mj-lt"/>
                <a:cs typeface="Calibri Light" panose="020F0302020204030204" pitchFamily="34" charset="0"/>
              </a:rPr>
              <a:t>Schools</a:t>
            </a:r>
            <a:r>
              <a:rPr lang="en-US" sz="2400" spc="-180" dirty="0">
                <a:latin typeface="+mj-lt"/>
                <a:cs typeface="Calibri Light" panose="020F0302020204030204" pitchFamily="34" charset="0"/>
              </a:rPr>
              <a:t> </a:t>
            </a:r>
            <a:r>
              <a:rPr lang="en-US" sz="2400" spc="-5" dirty="0">
                <a:latin typeface="+mj-lt"/>
                <a:cs typeface="Calibri Light" panose="020F0302020204030204" pitchFamily="34" charset="0"/>
              </a:rPr>
              <a:t>deliver  </a:t>
            </a:r>
            <a:r>
              <a:rPr lang="en-US" sz="2400" dirty="0">
                <a:latin typeface="+mj-lt"/>
                <a:cs typeface="Calibri Light" panose="020F0302020204030204" pitchFamily="34" charset="0"/>
              </a:rPr>
              <a:t>their </a:t>
            </a:r>
            <a:r>
              <a:rPr lang="en-US" sz="2400" spc="-5" dirty="0">
                <a:latin typeface="+mj-lt"/>
                <a:cs typeface="Calibri Light" panose="020F0302020204030204" pitchFamily="34" charset="0"/>
              </a:rPr>
              <a:t>own </a:t>
            </a:r>
            <a:r>
              <a:rPr lang="en-US" sz="2400" spc="-15" dirty="0">
                <a:latin typeface="+mj-lt"/>
                <a:cs typeface="Calibri Light" panose="020F0302020204030204" pitchFamily="34" charset="0"/>
              </a:rPr>
              <a:t>training </a:t>
            </a:r>
            <a:r>
              <a:rPr lang="en-US" sz="2400" dirty="0">
                <a:latin typeface="+mj-lt"/>
                <a:cs typeface="Calibri Light" panose="020F0302020204030204" pitchFamily="34" charset="0"/>
              </a:rPr>
              <a:t>using </a:t>
            </a:r>
            <a:r>
              <a:rPr lang="en-US" sz="2400" spc="-10" dirty="0">
                <a:latin typeface="+mj-lt"/>
                <a:cs typeface="Calibri Light" panose="020F0302020204030204" pitchFamily="34" charset="0"/>
              </a:rPr>
              <a:t>DfE-accredited  materials </a:t>
            </a:r>
            <a:r>
              <a:rPr lang="en-US" sz="2400" dirty="0">
                <a:latin typeface="+mj-lt"/>
                <a:cs typeface="Calibri Light" panose="020F0302020204030204" pitchFamily="34" charset="0"/>
              </a:rPr>
              <a:t>and</a:t>
            </a:r>
            <a:r>
              <a:rPr lang="en-US" sz="2400" spc="-125" dirty="0">
                <a:latin typeface="+mj-lt"/>
                <a:cs typeface="Calibri Light" panose="020F0302020204030204" pitchFamily="34" charset="0"/>
              </a:rPr>
              <a:t> </a:t>
            </a:r>
            <a:r>
              <a:rPr lang="en-US" sz="2400" spc="-10" dirty="0">
                <a:latin typeface="+mj-lt"/>
                <a:cs typeface="Calibri Light" panose="020F0302020204030204" pitchFamily="34" charset="0"/>
              </a:rPr>
              <a:t>resources or deliver their own </a:t>
            </a:r>
            <a:r>
              <a:rPr lang="en-US" sz="2400" spc="-5" dirty="0">
                <a:latin typeface="+mj-lt"/>
                <a:cs typeface="Calibri Light" panose="020F0302020204030204" pitchFamily="34" charset="0"/>
              </a:rPr>
              <a:t>ITTECF</a:t>
            </a:r>
            <a:r>
              <a:rPr lang="en-US" sz="2400" spc="-15" dirty="0">
                <a:latin typeface="+mj-lt"/>
                <a:cs typeface="Calibri Light" panose="020F0302020204030204" pitchFamily="34" charset="0"/>
              </a:rPr>
              <a:t> </a:t>
            </a:r>
            <a:r>
              <a:rPr lang="en-US" sz="2400" dirty="0">
                <a:latin typeface="+mj-lt"/>
                <a:cs typeface="Calibri Light" panose="020F0302020204030204" pitchFamily="34" charset="0"/>
              </a:rPr>
              <a:t>based </a:t>
            </a:r>
            <a:r>
              <a:rPr lang="en-US" sz="2400" spc="-15" dirty="0">
                <a:latin typeface="+mj-lt"/>
                <a:cs typeface="Calibri Light" panose="020F0302020204030204" pitchFamily="34" charset="0"/>
              </a:rPr>
              <a:t>professional development</a:t>
            </a:r>
            <a:r>
              <a:rPr lang="en-US" sz="2400" spc="-160" dirty="0">
                <a:latin typeface="+mj-lt"/>
                <a:cs typeface="Calibri Light" panose="020F0302020204030204" pitchFamily="34" charset="0"/>
              </a:rPr>
              <a:t> </a:t>
            </a:r>
            <a:r>
              <a:rPr lang="en-US" sz="2400" spc="-20" dirty="0">
                <a:latin typeface="+mj-lt"/>
                <a:cs typeface="Calibri Light" panose="020F0302020204030204" pitchFamily="34" charset="0"/>
              </a:rPr>
              <a:t>programme.</a:t>
            </a:r>
            <a:endParaRPr lang="en-US" sz="1800" dirty="0">
              <a:latin typeface="+mj-lt"/>
              <a:cs typeface="Carlito"/>
            </a:endParaRPr>
          </a:p>
        </p:txBody>
      </p:sp>
      <p:sp>
        <p:nvSpPr>
          <p:cNvPr id="5" name="TextBox 4">
            <a:extLst>
              <a:ext uri="{FF2B5EF4-FFF2-40B4-BE49-F238E27FC236}">
                <a16:creationId xmlns:a16="http://schemas.microsoft.com/office/drawing/2014/main" id="{7A4B889A-5C9E-70BB-4A43-4F95B89BB56A}"/>
              </a:ext>
            </a:extLst>
          </p:cNvPr>
          <p:cNvSpPr txBox="1"/>
          <p:nvPr/>
        </p:nvSpPr>
        <p:spPr>
          <a:xfrm>
            <a:off x="419100" y="5334000"/>
            <a:ext cx="6248400" cy="1094915"/>
          </a:xfrm>
          <a:prstGeom prst="rect">
            <a:avLst/>
          </a:prstGeom>
          <a:solidFill>
            <a:schemeClr val="accent1">
              <a:lumMod val="20000"/>
              <a:lumOff val="80000"/>
            </a:schemeClr>
          </a:solidFill>
          <a:ln>
            <a:solidFill>
              <a:schemeClr val="tx1"/>
            </a:solidFill>
          </a:ln>
        </p:spPr>
        <p:txBody>
          <a:bodyPr wrap="square">
            <a:spAutoFit/>
          </a:bodyPr>
          <a:lstStyle/>
          <a:p>
            <a:pPr marL="12700" marR="5080">
              <a:lnSpc>
                <a:spcPct val="80900"/>
              </a:lnSpc>
            </a:pPr>
            <a:r>
              <a:rPr lang="en-US" sz="2000" i="1" dirty="0">
                <a:latin typeface="+mj-lt"/>
                <a:cs typeface="Carlito"/>
              </a:rPr>
              <a:t>Note: If </a:t>
            </a:r>
            <a:r>
              <a:rPr lang="en-US" sz="2000" i="1" spc="-5" dirty="0">
                <a:latin typeface="+mj-lt"/>
                <a:cs typeface="Carlito"/>
              </a:rPr>
              <a:t>schools </a:t>
            </a:r>
            <a:r>
              <a:rPr lang="en-US" sz="2000" i="1" dirty="0">
                <a:latin typeface="+mj-lt"/>
                <a:cs typeface="Carlito"/>
              </a:rPr>
              <a:t>choose </a:t>
            </a:r>
            <a:r>
              <a:rPr lang="en-US" sz="2000" i="1" spc="-5" dirty="0">
                <a:latin typeface="+mj-lt"/>
                <a:cs typeface="Carlito"/>
              </a:rPr>
              <a:t>option </a:t>
            </a:r>
            <a:r>
              <a:rPr lang="en-US" sz="2000" i="1" dirty="0">
                <a:latin typeface="+mj-lt"/>
                <a:cs typeface="Carlito"/>
              </a:rPr>
              <a:t>2, the  </a:t>
            </a:r>
            <a:r>
              <a:rPr lang="en-US" sz="2000" i="1" spc="-5" dirty="0">
                <a:latin typeface="+mj-lt"/>
                <a:cs typeface="Carlito"/>
              </a:rPr>
              <a:t>Appropriate </a:t>
            </a:r>
            <a:r>
              <a:rPr lang="en-US" sz="2000" i="1" dirty="0">
                <a:latin typeface="+mj-lt"/>
                <a:cs typeface="Carlito"/>
              </a:rPr>
              <a:t>Body will need </a:t>
            </a:r>
            <a:r>
              <a:rPr lang="en-US" sz="2000" i="1" spc="-30" dirty="0">
                <a:latin typeface="+mj-lt"/>
                <a:cs typeface="Carlito"/>
              </a:rPr>
              <a:t>to </a:t>
            </a:r>
            <a:r>
              <a:rPr lang="en-US" sz="2000" i="1" spc="-5" dirty="0">
                <a:latin typeface="+mj-lt"/>
                <a:cs typeface="Carlito"/>
              </a:rPr>
              <a:t>fidelity-check</a:t>
            </a:r>
            <a:r>
              <a:rPr lang="en-US" sz="2000" i="1" spc="-250" dirty="0">
                <a:latin typeface="+mj-lt"/>
                <a:cs typeface="Carlito"/>
              </a:rPr>
              <a:t> </a:t>
            </a:r>
            <a:r>
              <a:rPr lang="en-US" sz="2000" i="1" dirty="0">
                <a:latin typeface="+mj-lt"/>
                <a:cs typeface="Carlito"/>
              </a:rPr>
              <a:t>your </a:t>
            </a:r>
            <a:r>
              <a:rPr lang="en-US" sz="2000" i="1" spc="-5" dirty="0">
                <a:latin typeface="+mj-lt"/>
                <a:cs typeface="Carlito"/>
              </a:rPr>
              <a:t>programme </a:t>
            </a:r>
            <a:r>
              <a:rPr lang="en-US" sz="2000" i="1" spc="-10" dirty="0">
                <a:latin typeface="+mj-lt"/>
                <a:cs typeface="Carlito"/>
              </a:rPr>
              <a:t>before </a:t>
            </a:r>
            <a:r>
              <a:rPr lang="en-US" sz="2000" i="1" dirty="0">
                <a:latin typeface="+mj-lt"/>
                <a:cs typeface="Carlito"/>
              </a:rPr>
              <a:t>induction </a:t>
            </a:r>
            <a:r>
              <a:rPr lang="en-US" sz="2000" i="1" spc="-20" dirty="0">
                <a:latin typeface="+mj-lt"/>
                <a:cs typeface="Carlito"/>
              </a:rPr>
              <a:t>starts </a:t>
            </a:r>
            <a:r>
              <a:rPr lang="en-US" sz="2000" i="1" dirty="0">
                <a:latin typeface="+mj-lt"/>
                <a:cs typeface="Carlito"/>
              </a:rPr>
              <a:t>as well as during the </a:t>
            </a:r>
            <a:r>
              <a:rPr lang="en-US" sz="2000" i="1" spc="-5" dirty="0">
                <a:latin typeface="+mj-lt"/>
                <a:cs typeface="Carlito"/>
              </a:rPr>
              <a:t>induction </a:t>
            </a:r>
            <a:r>
              <a:rPr lang="en-US" sz="2000" i="1" dirty="0">
                <a:latin typeface="+mj-lt"/>
                <a:cs typeface="Carlito"/>
              </a:rPr>
              <a:t>period</a:t>
            </a:r>
            <a:r>
              <a:rPr lang="en-US" sz="2000" i="1" spc="-195" dirty="0">
                <a:latin typeface="+mj-lt"/>
                <a:cs typeface="Carlito"/>
              </a:rPr>
              <a:t> </a:t>
            </a:r>
            <a:r>
              <a:rPr lang="en-US" sz="2000" i="1" spc="-25" dirty="0">
                <a:latin typeface="+mj-lt"/>
                <a:cs typeface="Carlito"/>
              </a:rPr>
              <a:t>itself, which will incur additional costs.</a:t>
            </a:r>
            <a:endParaRPr lang="en-US" sz="2000" dirty="0">
              <a:latin typeface="+mj-lt"/>
              <a:cs typeface="Carlito"/>
            </a:endParaRPr>
          </a:p>
        </p:txBody>
      </p:sp>
    </p:spTree>
    <p:extLst>
      <p:ext uri="{BB962C8B-B14F-4D97-AF65-F5344CB8AC3E}">
        <p14:creationId xmlns:p14="http://schemas.microsoft.com/office/powerpoint/2010/main" val="2007445981"/>
      </p:ext>
    </p:extLst>
  </p:cSld>
  <p:clrMapOvr>
    <a:masterClrMapping/>
  </p:clrMapOvr>
  <mc:AlternateContent xmlns:mc="http://schemas.openxmlformats.org/markup-compatibility/2006" xmlns:p14="http://schemas.microsoft.com/office/powerpoint/2010/main">
    <mc:Choice Requires="p14">
      <p:transition spd="slow" p14:dur="2000" advTm="45769"/>
    </mc:Choice>
    <mc:Fallback xmlns="">
      <p:transition spd="slow" advTm="4576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68832" y="1312926"/>
            <a:ext cx="1489075" cy="552450"/>
          </a:xfrm>
          <a:prstGeom prst="rect">
            <a:avLst/>
          </a:prstGeom>
        </p:spPr>
        <p:txBody>
          <a:bodyPr vert="horz" wrap="square" lIns="0" tIns="13335" rIns="0" bIns="0" rtlCol="0">
            <a:spAutoFit/>
          </a:bodyPr>
          <a:lstStyle/>
          <a:p>
            <a:pPr marL="12700">
              <a:lnSpc>
                <a:spcPct val="100000"/>
              </a:lnSpc>
              <a:spcBef>
                <a:spcPts val="105"/>
              </a:spcBef>
            </a:pPr>
            <a:r>
              <a:rPr sz="3450" dirty="0">
                <a:latin typeface="+mj-lt"/>
                <a:cs typeface="Calibri Light" panose="020F0302020204030204" pitchFamily="34" charset="0"/>
              </a:rPr>
              <a:t>Fu</a:t>
            </a:r>
            <a:r>
              <a:rPr sz="3450" spc="5" dirty="0">
                <a:latin typeface="+mj-lt"/>
                <a:cs typeface="Calibri Light" panose="020F0302020204030204" pitchFamily="34" charset="0"/>
              </a:rPr>
              <a:t>n</a:t>
            </a:r>
            <a:r>
              <a:rPr sz="3450" spc="15" dirty="0">
                <a:latin typeface="+mj-lt"/>
                <a:cs typeface="Calibri Light" panose="020F0302020204030204" pitchFamily="34" charset="0"/>
              </a:rPr>
              <a:t>d</a:t>
            </a:r>
            <a:r>
              <a:rPr sz="3450" dirty="0">
                <a:latin typeface="+mj-lt"/>
                <a:cs typeface="Calibri Light" panose="020F0302020204030204" pitchFamily="34" charset="0"/>
              </a:rPr>
              <a:t>ing</a:t>
            </a:r>
          </a:p>
        </p:txBody>
      </p:sp>
      <p:sp>
        <p:nvSpPr>
          <p:cNvPr id="4" name="object 4"/>
          <p:cNvSpPr txBox="1"/>
          <p:nvPr/>
        </p:nvSpPr>
        <p:spPr>
          <a:xfrm>
            <a:off x="157619" y="965910"/>
            <a:ext cx="8822232" cy="2835391"/>
          </a:xfrm>
          <a:prstGeom prst="rect">
            <a:avLst/>
          </a:prstGeom>
          <a:solidFill>
            <a:schemeClr val="accent3">
              <a:lumMod val="20000"/>
              <a:lumOff val="80000"/>
            </a:schemeClr>
          </a:solidFill>
          <a:ln>
            <a:solidFill>
              <a:schemeClr val="tx1"/>
            </a:solidFill>
          </a:ln>
        </p:spPr>
        <p:txBody>
          <a:bodyPr vert="horz" wrap="square" lIns="0" tIns="64769"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B0C0C"/>
                </a:solidFill>
                <a:effectLst/>
                <a:latin typeface="+mj-lt"/>
                <a:cs typeface="Calibri Light" panose="020F0302020204030204" pitchFamily="34" charset="0"/>
              </a:rPr>
              <a:t>Year 1 funding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Schools should use their core funding from the DSG to fund the ECTs first year of their entitlement. Core funding is not ‘earmarked’ for ECTE, but headteachers should use it to cover the cost of ECTs 10% time off timetable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B0C0C"/>
                </a:solidFill>
                <a:effectLst/>
                <a:latin typeface="+mj-lt"/>
                <a:cs typeface="Calibri Light" panose="020F0302020204030204" pitchFamily="34" charset="0"/>
              </a:rPr>
              <a:t>Year 2 funding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Year 2 funding is covered by grant funding. Schools will get a one payment at the end of the ECT’s second academic year. Year 2 grant funding covers the cost of each ECT’s: </a:t>
            </a:r>
            <a:endParaRPr kumimoji="0" lang="en-US" altLang="en-US"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5% time off timetable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20 hours of mentor support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B0C0C"/>
                </a:solidFill>
                <a:latin typeface="+mj-lt"/>
                <a:cs typeface="Calibri Light" panose="020F0302020204030204" pitchFamily="34" charset="0"/>
              </a:rPr>
              <a:t>This is </a:t>
            </a:r>
            <a:r>
              <a:rPr kumimoji="0" lang="en-US" altLang="en-US" b="0" i="0" u="none" strike="noStrike" cap="none" normalizeH="0" baseline="0" dirty="0">
                <a:ln>
                  <a:noFill/>
                </a:ln>
                <a:solidFill>
                  <a:srgbClr val="0B0C0C"/>
                </a:solidFill>
                <a:effectLst/>
                <a:latin typeface="+mj-lt"/>
                <a:cs typeface="Calibri Light" panose="020F0302020204030204" pitchFamily="34" charset="0"/>
              </a:rPr>
              <a:t>calculated using the average hourly rate for mentors and ECTs, split by region.</a:t>
            </a:r>
            <a:endParaRPr lang="en-US" dirty="0">
              <a:solidFill>
                <a:srgbClr val="0B0C0C"/>
              </a:solidFill>
              <a:latin typeface="+mj-lt"/>
              <a:cs typeface="Calibri Light" panose="020F0302020204030204" pitchFamily="34" charset="0"/>
            </a:endParaRPr>
          </a:p>
        </p:txBody>
      </p:sp>
      <p:sp>
        <p:nvSpPr>
          <p:cNvPr id="6" name="object 2">
            <a:extLst>
              <a:ext uri="{FF2B5EF4-FFF2-40B4-BE49-F238E27FC236}">
                <a16:creationId xmlns:a16="http://schemas.microsoft.com/office/drawing/2014/main" id="{70B9593E-BA6B-5312-0D9A-5E3E44AB3FC1}"/>
              </a:ext>
            </a:extLst>
          </p:cNvPr>
          <p:cNvSpPr txBox="1">
            <a:spLocks/>
          </p:cNvSpPr>
          <p:nvPr/>
        </p:nvSpPr>
        <p:spPr>
          <a:xfrm>
            <a:off x="152400" y="54339"/>
            <a:ext cx="8839200" cy="577081"/>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000" b="1" spc="-20" dirty="0">
                <a:solidFill>
                  <a:srgbClr val="FFFFFF"/>
                </a:solidFill>
                <a:latin typeface="+mj-lt"/>
                <a:cs typeface="Calibri Light" panose="020F0302020204030204" pitchFamily="34" charset="0"/>
              </a:rPr>
              <a:t>Funding</a:t>
            </a:r>
            <a:endParaRPr lang="en-GB" kern="0" spc="-50" dirty="0">
              <a:latin typeface="+mj-lt"/>
              <a:cs typeface="Calibri Light" panose="020F0302020204030204" pitchFamily="34" charset="0"/>
            </a:endParaRPr>
          </a:p>
        </p:txBody>
      </p:sp>
      <p:sp>
        <p:nvSpPr>
          <p:cNvPr id="8" name="TextBox 7">
            <a:extLst>
              <a:ext uri="{FF2B5EF4-FFF2-40B4-BE49-F238E27FC236}">
                <a16:creationId xmlns:a16="http://schemas.microsoft.com/office/drawing/2014/main" id="{DD82CE14-E5A2-A530-6A46-9A863DEBB568}"/>
              </a:ext>
            </a:extLst>
          </p:cNvPr>
          <p:cNvSpPr txBox="1"/>
          <p:nvPr/>
        </p:nvSpPr>
        <p:spPr>
          <a:xfrm>
            <a:off x="157619" y="4135791"/>
            <a:ext cx="8822232" cy="2585323"/>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B0C0C"/>
                </a:solidFill>
                <a:effectLst/>
                <a:latin typeface="+mj-lt"/>
                <a:cs typeface="Calibri Light" panose="020F0302020204030204" pitchFamily="34" charset="0"/>
              </a:rPr>
              <a:t>Mentor training funding for September 2025 onwards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Grant funding for mentor training is available to schools and establishments that use DfE funded training providers to deliver training as part of the ECTE. </a:t>
            </a:r>
            <a:endParaRPr kumimoji="0" lang="en-US" altLang="en-US"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Mentors will be given up to 20 hours to carry out mentor training for one year. Schools will be funded to support the mentor to undertake the training. </a:t>
            </a:r>
            <a:endParaRPr kumimoji="0" lang="en-US" altLang="en-US"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This funding will be paid in arrears at the end of each academic year. Payments will be based on evidence that the mentor participated in the training, as confirmed by the lead provider. </a:t>
            </a:r>
            <a:endParaRPr kumimoji="0" lang="en-US" altLang="en-US"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B0C0C"/>
                </a:solidFill>
                <a:effectLst/>
                <a:latin typeface="+mj-lt"/>
                <a:cs typeface="Calibri Light" panose="020F0302020204030204" pitchFamily="34" charset="0"/>
              </a:rPr>
              <a:t>Mentors can only do this training once. They can continue their training even if their ECT transfers school or withdraws part way through their ECTE.</a:t>
            </a:r>
            <a:endParaRPr kumimoji="0" lang="en-US" altLang="en-US" b="0" i="0" u="none" strike="noStrike" cap="none" normalizeH="0" baseline="0" dirty="0">
              <a:ln>
                <a:noFill/>
              </a:ln>
              <a:solidFill>
                <a:schemeClr val="tx1"/>
              </a:solidFill>
              <a:effectLst/>
              <a:latin typeface="+mj-lt"/>
              <a:cs typeface="Calibri Light" panose="020F03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2947"/>
    </mc:Choice>
    <mc:Fallback xmlns="">
      <p:transition spd="slow" advTm="229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p:nvPr/>
        </p:nvSpPr>
        <p:spPr>
          <a:xfrm>
            <a:off x="419100" y="4495800"/>
            <a:ext cx="6210300" cy="1517082"/>
          </a:xfrm>
          <a:prstGeom prst="rect">
            <a:avLst/>
          </a:prstGeom>
          <a:solidFill>
            <a:schemeClr val="accent3">
              <a:lumMod val="20000"/>
              <a:lumOff val="80000"/>
            </a:schemeClr>
          </a:solidFill>
          <a:ln>
            <a:solidFill>
              <a:schemeClr val="tx1"/>
            </a:solidFill>
          </a:ln>
        </p:spPr>
        <p:txBody>
          <a:bodyPr vert="horz" wrap="square" lIns="0" tIns="13970" rIns="0" bIns="0" rtlCol="0">
            <a:spAutoFit/>
          </a:bodyPr>
          <a:lstStyle/>
          <a:p>
            <a:pPr marL="12700" marR="5080">
              <a:lnSpc>
                <a:spcPct val="99800"/>
              </a:lnSpc>
              <a:spcBef>
                <a:spcPts val="110"/>
              </a:spcBef>
            </a:pPr>
            <a:r>
              <a:rPr lang="en-GB" sz="1600" i="1" spc="-5" dirty="0">
                <a:latin typeface="+mj-lt"/>
                <a:cs typeface="Carlito"/>
              </a:rPr>
              <a:t>Note: </a:t>
            </a:r>
            <a:r>
              <a:rPr sz="1600" i="1" spc="-10" dirty="0">
                <a:latin typeface="+mj-lt"/>
                <a:cs typeface="Carlito"/>
              </a:rPr>
              <a:t>Non-state </a:t>
            </a:r>
            <a:r>
              <a:rPr sz="1600" i="1" spc="-5" dirty="0">
                <a:latin typeface="+mj-lt"/>
                <a:cs typeface="Carlito"/>
              </a:rPr>
              <a:t>funded</a:t>
            </a:r>
            <a:r>
              <a:rPr sz="1600" i="1" spc="-85" dirty="0">
                <a:latin typeface="+mj-lt"/>
                <a:cs typeface="Carlito"/>
              </a:rPr>
              <a:t> </a:t>
            </a:r>
            <a:r>
              <a:rPr sz="1600" i="1" spc="-10" dirty="0">
                <a:latin typeface="+mj-lt"/>
                <a:cs typeface="Carlito"/>
              </a:rPr>
              <a:t>settings  </a:t>
            </a:r>
            <a:r>
              <a:rPr sz="1600" i="1" dirty="0">
                <a:latin typeface="+mj-lt"/>
                <a:cs typeface="Carlito"/>
              </a:rPr>
              <a:t>will not be able </a:t>
            </a:r>
            <a:r>
              <a:rPr sz="1600" i="1" spc="-10" dirty="0">
                <a:latin typeface="+mj-lt"/>
                <a:cs typeface="Carlito"/>
              </a:rPr>
              <a:t>to access </a:t>
            </a:r>
            <a:r>
              <a:rPr sz="1600" i="1" dirty="0">
                <a:latin typeface="+mj-lt"/>
                <a:cs typeface="Carlito"/>
              </a:rPr>
              <a:t>the  </a:t>
            </a:r>
            <a:r>
              <a:rPr sz="1600" i="1" spc="-5" dirty="0">
                <a:latin typeface="+mj-lt"/>
                <a:cs typeface="Carlito"/>
              </a:rPr>
              <a:t>provider </a:t>
            </a:r>
            <a:r>
              <a:rPr sz="1600" i="1" dirty="0">
                <a:latin typeface="+mj-lt"/>
                <a:cs typeface="Carlito"/>
              </a:rPr>
              <a:t>led </a:t>
            </a:r>
            <a:r>
              <a:rPr sz="1600" i="1" spc="-5" dirty="0">
                <a:latin typeface="+mj-lt"/>
                <a:cs typeface="Carlito"/>
              </a:rPr>
              <a:t>programme </a:t>
            </a:r>
            <a:r>
              <a:rPr sz="1600" i="1" spc="-15" dirty="0">
                <a:latin typeface="+mj-lt"/>
                <a:cs typeface="Carlito"/>
              </a:rPr>
              <a:t>for  </a:t>
            </a:r>
            <a:r>
              <a:rPr sz="1600" i="1" spc="-5" dirty="0">
                <a:latin typeface="+mj-lt"/>
                <a:cs typeface="Carlito"/>
              </a:rPr>
              <a:t>free.</a:t>
            </a:r>
            <a:r>
              <a:rPr lang="en-GB" sz="1600" i="1" spc="-5" dirty="0">
                <a:latin typeface="+mj-lt"/>
                <a:cs typeface="Carlito"/>
              </a:rPr>
              <a:t> </a:t>
            </a:r>
            <a:r>
              <a:rPr lang="en-US" sz="1600" i="1" spc="-10" dirty="0">
                <a:latin typeface="+mj-lt"/>
                <a:cs typeface="Carlito"/>
              </a:rPr>
              <a:t>It </a:t>
            </a:r>
            <a:r>
              <a:rPr lang="en-US" sz="1600" i="1" dirty="0">
                <a:latin typeface="+mj-lt"/>
                <a:cs typeface="Carlito"/>
              </a:rPr>
              <a:t>is </a:t>
            </a:r>
            <a:r>
              <a:rPr lang="en-US" sz="1600" i="1" spc="-20" dirty="0">
                <a:latin typeface="+mj-lt"/>
                <a:cs typeface="Carlito"/>
              </a:rPr>
              <a:t>likely </a:t>
            </a:r>
            <a:r>
              <a:rPr lang="en-US" sz="1600" i="1" dirty="0">
                <a:latin typeface="+mj-lt"/>
                <a:cs typeface="Carlito"/>
              </a:rPr>
              <a:t>that </a:t>
            </a:r>
            <a:r>
              <a:rPr lang="en-US" sz="1600" i="1" spc="-15" dirty="0">
                <a:latin typeface="+mj-lt"/>
                <a:cs typeface="Carlito"/>
              </a:rPr>
              <a:t>non-state </a:t>
            </a:r>
            <a:r>
              <a:rPr lang="en-US" sz="1600" i="1" spc="-5" dirty="0">
                <a:latin typeface="+mj-lt"/>
                <a:cs typeface="Carlito"/>
              </a:rPr>
              <a:t>funded  </a:t>
            </a:r>
            <a:r>
              <a:rPr lang="en-US" sz="1600" i="1" spc="-10" dirty="0">
                <a:latin typeface="+mj-lt"/>
                <a:cs typeface="Carlito"/>
              </a:rPr>
              <a:t>settings </a:t>
            </a:r>
            <a:r>
              <a:rPr lang="en-US" sz="1600" i="1" dirty="0">
                <a:latin typeface="+mj-lt"/>
                <a:cs typeface="Carlito"/>
              </a:rPr>
              <a:t>will only be able </a:t>
            </a:r>
            <a:r>
              <a:rPr lang="en-US" sz="1600" i="1" spc="-10" dirty="0">
                <a:latin typeface="+mj-lt"/>
                <a:cs typeface="Carlito"/>
              </a:rPr>
              <a:t>to </a:t>
            </a:r>
            <a:r>
              <a:rPr lang="en-US" sz="1600" i="1" spc="-5" dirty="0">
                <a:latin typeface="+mj-lt"/>
                <a:cs typeface="Carlito"/>
              </a:rPr>
              <a:t>opt  </a:t>
            </a:r>
            <a:r>
              <a:rPr lang="en-US" sz="1600" i="1" spc="-15" dirty="0">
                <a:latin typeface="+mj-lt"/>
                <a:cs typeface="Carlito"/>
              </a:rPr>
              <a:t>for </a:t>
            </a:r>
            <a:r>
              <a:rPr lang="en-US" sz="1600" i="1" dirty="0">
                <a:latin typeface="+mj-lt"/>
                <a:cs typeface="Carlito"/>
              </a:rPr>
              <a:t>the </a:t>
            </a:r>
            <a:r>
              <a:rPr lang="en-US" sz="1600" i="1" spc="-5" dirty="0">
                <a:latin typeface="+mj-lt"/>
                <a:cs typeface="Carlito"/>
              </a:rPr>
              <a:t>school led programme. </a:t>
            </a:r>
          </a:p>
          <a:p>
            <a:pPr marL="12700" marR="5080">
              <a:lnSpc>
                <a:spcPct val="99800"/>
              </a:lnSpc>
              <a:spcBef>
                <a:spcPts val="110"/>
              </a:spcBef>
            </a:pPr>
            <a:endParaRPr lang="en-US" sz="1600" i="1" spc="-5" dirty="0">
              <a:latin typeface="+mj-lt"/>
              <a:cs typeface="Carlito"/>
            </a:endParaRPr>
          </a:p>
          <a:p>
            <a:pPr marL="12700" marR="5080">
              <a:lnSpc>
                <a:spcPct val="99800"/>
              </a:lnSpc>
              <a:spcBef>
                <a:spcPts val="110"/>
              </a:spcBef>
            </a:pPr>
            <a:r>
              <a:rPr lang="en-US" sz="1600" i="1" spc="-5" dirty="0">
                <a:latin typeface="+mj-lt"/>
                <a:cs typeface="Carlito"/>
              </a:rPr>
              <a:t>(</a:t>
            </a:r>
            <a:r>
              <a:rPr lang="en-US" sz="1600" b="1" i="1" spc="-5" dirty="0">
                <a:latin typeface="+mj-lt"/>
                <a:cs typeface="Carlito"/>
              </a:rPr>
              <a:t>CPTSH Lead provider offer a programme, contact to discuss if this will work for you</a:t>
            </a:r>
            <a:r>
              <a:rPr lang="en-US" sz="1600" i="1" spc="-5" dirty="0">
                <a:latin typeface="+mj-lt"/>
                <a:cs typeface="Carlito"/>
              </a:rPr>
              <a:t>)</a:t>
            </a:r>
            <a:endParaRPr lang="en-US" sz="1600" dirty="0">
              <a:latin typeface="+mj-lt"/>
              <a:cs typeface="Carlito"/>
            </a:endParaRPr>
          </a:p>
        </p:txBody>
      </p:sp>
      <p:sp>
        <p:nvSpPr>
          <p:cNvPr id="27" name="object 27"/>
          <p:cNvSpPr txBox="1"/>
          <p:nvPr/>
        </p:nvSpPr>
        <p:spPr>
          <a:xfrm>
            <a:off x="388123" y="1030092"/>
            <a:ext cx="8305800" cy="290464"/>
          </a:xfrm>
          <a:prstGeom prst="rect">
            <a:avLst/>
          </a:prstGeom>
          <a:solidFill>
            <a:schemeClr val="accent3">
              <a:lumMod val="20000"/>
              <a:lumOff val="80000"/>
            </a:schemeClr>
          </a:solidFill>
          <a:ln>
            <a:solidFill>
              <a:schemeClr val="tx1"/>
            </a:solidFill>
          </a:ln>
        </p:spPr>
        <p:txBody>
          <a:bodyPr vert="horz" wrap="square" lIns="0" tIns="13335" rIns="0" bIns="0" rtlCol="0">
            <a:spAutoFit/>
          </a:bodyPr>
          <a:lstStyle/>
          <a:p>
            <a:pPr marL="12700">
              <a:lnSpc>
                <a:spcPct val="100000"/>
              </a:lnSpc>
              <a:spcBef>
                <a:spcPts val="105"/>
              </a:spcBef>
            </a:pPr>
            <a:r>
              <a:rPr dirty="0">
                <a:uFill>
                  <a:solidFill>
                    <a:srgbClr val="000000"/>
                  </a:solidFill>
                </a:uFill>
                <a:latin typeface="+mj-lt"/>
                <a:cs typeface="Carlito"/>
              </a:rPr>
              <a:t> </a:t>
            </a:r>
            <a:r>
              <a:rPr spc="110" dirty="0">
                <a:uFill>
                  <a:solidFill>
                    <a:srgbClr val="000000"/>
                  </a:solidFill>
                </a:uFill>
                <a:latin typeface="+mj-lt"/>
                <a:cs typeface="Carlito"/>
              </a:rPr>
              <a:t> </a:t>
            </a:r>
            <a:r>
              <a:rPr spc="-50" dirty="0">
                <a:uFill>
                  <a:solidFill>
                    <a:srgbClr val="000000"/>
                  </a:solidFill>
                </a:uFill>
                <a:latin typeface="+mj-lt"/>
                <a:cs typeface="Carlito"/>
              </a:rPr>
              <a:t>Year </a:t>
            </a:r>
            <a:r>
              <a:rPr dirty="0">
                <a:uFill>
                  <a:solidFill>
                    <a:srgbClr val="000000"/>
                  </a:solidFill>
                </a:uFill>
                <a:latin typeface="+mj-lt"/>
                <a:cs typeface="Carlito"/>
              </a:rPr>
              <a:t>1 of </a:t>
            </a:r>
            <a:r>
              <a:rPr spc="-5" dirty="0">
                <a:uFill>
                  <a:solidFill>
                    <a:srgbClr val="000000"/>
                  </a:solidFill>
                </a:uFill>
                <a:latin typeface="+mj-lt"/>
                <a:cs typeface="Carlito"/>
              </a:rPr>
              <a:t>induction </a:t>
            </a:r>
            <a:r>
              <a:rPr dirty="0">
                <a:uFill>
                  <a:solidFill>
                    <a:srgbClr val="000000"/>
                  </a:solidFill>
                </a:uFill>
                <a:latin typeface="+mj-lt"/>
                <a:cs typeface="Carlito"/>
              </a:rPr>
              <a:t>will </a:t>
            </a:r>
            <a:r>
              <a:rPr spc="-10" dirty="0">
                <a:uFill>
                  <a:solidFill>
                    <a:srgbClr val="000000"/>
                  </a:solidFill>
                </a:uFill>
                <a:latin typeface="+mj-lt"/>
                <a:cs typeface="Carlito"/>
              </a:rPr>
              <a:t>continue to be </a:t>
            </a:r>
            <a:r>
              <a:rPr spc="-15" dirty="0">
                <a:uFill>
                  <a:solidFill>
                    <a:srgbClr val="000000"/>
                  </a:solidFill>
                </a:uFill>
                <a:latin typeface="+mj-lt"/>
                <a:cs typeface="Carlito"/>
              </a:rPr>
              <a:t>funded through </a:t>
            </a:r>
            <a:r>
              <a:rPr dirty="0">
                <a:uFill>
                  <a:solidFill>
                    <a:srgbClr val="000000"/>
                  </a:solidFill>
                </a:uFill>
                <a:latin typeface="+mj-lt"/>
                <a:cs typeface="Carlito"/>
              </a:rPr>
              <a:t>the </a:t>
            </a:r>
            <a:r>
              <a:rPr spc="-5" dirty="0">
                <a:uFill>
                  <a:solidFill>
                    <a:srgbClr val="000000"/>
                  </a:solidFill>
                </a:uFill>
                <a:latin typeface="+mj-lt"/>
                <a:cs typeface="Carlito"/>
              </a:rPr>
              <a:t>school </a:t>
            </a:r>
            <a:r>
              <a:rPr spc="-15" dirty="0">
                <a:uFill>
                  <a:solidFill>
                    <a:srgbClr val="000000"/>
                  </a:solidFill>
                </a:uFill>
                <a:latin typeface="+mj-lt"/>
                <a:cs typeface="Carlito"/>
              </a:rPr>
              <a:t>funding</a:t>
            </a:r>
            <a:r>
              <a:rPr dirty="0">
                <a:uFill>
                  <a:solidFill>
                    <a:srgbClr val="000000"/>
                  </a:solidFill>
                </a:uFill>
                <a:latin typeface="+mj-lt"/>
                <a:cs typeface="Carlito"/>
              </a:rPr>
              <a:t> </a:t>
            </a:r>
            <a:r>
              <a:rPr spc="-15" dirty="0">
                <a:uFill>
                  <a:solidFill>
                    <a:srgbClr val="000000"/>
                  </a:solidFill>
                </a:uFill>
                <a:latin typeface="+mj-lt"/>
                <a:cs typeface="Carlito"/>
              </a:rPr>
              <a:t>formula</a:t>
            </a:r>
            <a:r>
              <a:rPr spc="-15" dirty="0">
                <a:latin typeface="+mj-lt"/>
                <a:cs typeface="Carlito"/>
              </a:rPr>
              <a:t>.</a:t>
            </a:r>
            <a:endParaRPr dirty="0">
              <a:latin typeface="+mj-lt"/>
              <a:cs typeface="Carlito"/>
            </a:endParaRPr>
          </a:p>
        </p:txBody>
      </p:sp>
      <p:sp>
        <p:nvSpPr>
          <p:cNvPr id="28" name="object 2">
            <a:extLst>
              <a:ext uri="{FF2B5EF4-FFF2-40B4-BE49-F238E27FC236}">
                <a16:creationId xmlns:a16="http://schemas.microsoft.com/office/drawing/2014/main" id="{1FA1E357-E1E4-2937-CED5-3C716CF3A328}"/>
              </a:ext>
            </a:extLst>
          </p:cNvPr>
          <p:cNvSpPr txBox="1">
            <a:spLocks/>
          </p:cNvSpPr>
          <p:nvPr/>
        </p:nvSpPr>
        <p:spPr>
          <a:xfrm>
            <a:off x="419100" y="187460"/>
            <a:ext cx="8305800" cy="577081"/>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000" b="1" spc="-20" dirty="0">
                <a:solidFill>
                  <a:srgbClr val="FFFFFF"/>
                </a:solidFill>
                <a:latin typeface="+mj-lt"/>
                <a:cs typeface="Carlito"/>
              </a:rPr>
              <a:t>Funding differences for the 3 options</a:t>
            </a:r>
            <a:endParaRPr lang="en-GB" kern="0" spc="-50" dirty="0">
              <a:latin typeface="+mj-lt"/>
            </a:endParaRPr>
          </a:p>
        </p:txBody>
      </p:sp>
      <p:graphicFrame>
        <p:nvGraphicFramePr>
          <p:cNvPr id="31" name="Table 31">
            <a:extLst>
              <a:ext uri="{FF2B5EF4-FFF2-40B4-BE49-F238E27FC236}">
                <a16:creationId xmlns:a16="http://schemas.microsoft.com/office/drawing/2014/main" id="{B1EB5A70-A8CB-354A-23FB-F3F1BD118303}"/>
              </a:ext>
            </a:extLst>
          </p:cNvPr>
          <p:cNvGraphicFramePr>
            <a:graphicFrameLocks noGrp="1"/>
          </p:cNvGraphicFramePr>
          <p:nvPr>
            <p:extLst>
              <p:ext uri="{D42A27DB-BD31-4B8C-83A1-F6EECF244321}">
                <p14:modId xmlns:p14="http://schemas.microsoft.com/office/powerpoint/2010/main" val="1165220069"/>
              </p:ext>
            </p:extLst>
          </p:nvPr>
        </p:nvGraphicFramePr>
        <p:xfrm>
          <a:off x="419100" y="1567716"/>
          <a:ext cx="8305800" cy="2225040"/>
        </p:xfrm>
        <a:graphic>
          <a:graphicData uri="http://schemas.openxmlformats.org/drawingml/2006/table">
            <a:tbl>
              <a:tblPr firstRow="1" bandRow="1">
                <a:tableStyleId>{5940675A-B579-460E-94D1-54222C63F5DA}</a:tableStyleId>
              </a:tblPr>
              <a:tblGrid>
                <a:gridCol w="1661160">
                  <a:extLst>
                    <a:ext uri="{9D8B030D-6E8A-4147-A177-3AD203B41FA5}">
                      <a16:colId xmlns:a16="http://schemas.microsoft.com/office/drawing/2014/main" val="3560600310"/>
                    </a:ext>
                  </a:extLst>
                </a:gridCol>
                <a:gridCol w="1661160">
                  <a:extLst>
                    <a:ext uri="{9D8B030D-6E8A-4147-A177-3AD203B41FA5}">
                      <a16:colId xmlns:a16="http://schemas.microsoft.com/office/drawing/2014/main" val="146490229"/>
                    </a:ext>
                  </a:extLst>
                </a:gridCol>
                <a:gridCol w="1661160">
                  <a:extLst>
                    <a:ext uri="{9D8B030D-6E8A-4147-A177-3AD203B41FA5}">
                      <a16:colId xmlns:a16="http://schemas.microsoft.com/office/drawing/2014/main" val="2699127348"/>
                    </a:ext>
                  </a:extLst>
                </a:gridCol>
                <a:gridCol w="1661160">
                  <a:extLst>
                    <a:ext uri="{9D8B030D-6E8A-4147-A177-3AD203B41FA5}">
                      <a16:colId xmlns:a16="http://schemas.microsoft.com/office/drawing/2014/main" val="1356251267"/>
                    </a:ext>
                  </a:extLst>
                </a:gridCol>
                <a:gridCol w="1661160">
                  <a:extLst>
                    <a:ext uri="{9D8B030D-6E8A-4147-A177-3AD203B41FA5}">
                      <a16:colId xmlns:a16="http://schemas.microsoft.com/office/drawing/2014/main" val="2286338645"/>
                    </a:ext>
                  </a:extLst>
                </a:gridCol>
              </a:tblGrid>
              <a:tr h="0">
                <a:tc>
                  <a:txBody>
                    <a:bodyPr/>
                    <a:lstStyle/>
                    <a:p>
                      <a:endParaRPr lang="en-GB" dirty="0">
                        <a:latin typeface="+mj-lt"/>
                      </a:endParaRPr>
                    </a:p>
                  </a:txBody>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400" b="1" dirty="0">
                          <a:latin typeface="+mj-lt"/>
                          <a:cs typeface="Carlito"/>
                        </a:rPr>
                        <a:t>Funding </a:t>
                      </a:r>
                      <a:r>
                        <a:rPr lang="en-US" sz="1400" b="1" spc="-25" dirty="0">
                          <a:latin typeface="+mj-lt"/>
                          <a:cs typeface="Carlito"/>
                        </a:rPr>
                        <a:t>for  </a:t>
                      </a:r>
                      <a:r>
                        <a:rPr lang="en-US" sz="1400" b="1" spc="-10" dirty="0">
                          <a:latin typeface="+mj-lt"/>
                          <a:cs typeface="Carlito"/>
                        </a:rPr>
                        <a:t>ECT release  </a:t>
                      </a:r>
                      <a:r>
                        <a:rPr lang="en-US" sz="1400" b="1" dirty="0">
                          <a:latin typeface="+mj-lt"/>
                          <a:cs typeface="Carlito"/>
                        </a:rPr>
                        <a:t>time in </a:t>
                      </a:r>
                      <a:r>
                        <a:rPr lang="en-US" sz="1400" b="1" spc="-20" dirty="0">
                          <a:latin typeface="+mj-lt"/>
                          <a:cs typeface="Carlito"/>
                        </a:rPr>
                        <a:t>year  </a:t>
                      </a:r>
                      <a:endParaRPr lang="en-GB" sz="1400" dirty="0">
                        <a:latin typeface="+mj-lt"/>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j-lt"/>
                          <a:cs typeface="Carlito"/>
                        </a:rPr>
                        <a:t>Funding </a:t>
                      </a:r>
                      <a:r>
                        <a:rPr lang="en-US" sz="1400" b="1" spc="-20" dirty="0">
                          <a:latin typeface="+mj-lt"/>
                          <a:cs typeface="Carlito"/>
                        </a:rPr>
                        <a:t>for  </a:t>
                      </a:r>
                      <a:r>
                        <a:rPr lang="en-US" sz="1400" b="1" spc="-10" dirty="0">
                          <a:latin typeface="+mj-lt"/>
                          <a:cs typeface="Carlito"/>
                        </a:rPr>
                        <a:t>mentor  </a:t>
                      </a:r>
                      <a:r>
                        <a:rPr lang="en-US" sz="1400" b="1" spc="-5" dirty="0">
                          <a:latin typeface="+mj-lt"/>
                          <a:cs typeface="Carlito"/>
                        </a:rPr>
                        <a:t>release</a:t>
                      </a:r>
                      <a:r>
                        <a:rPr lang="en-US" sz="1400" b="1" spc="-145" dirty="0">
                          <a:latin typeface="+mj-lt"/>
                          <a:cs typeface="Carlito"/>
                        </a:rPr>
                        <a:t> </a:t>
                      </a:r>
                      <a:r>
                        <a:rPr lang="en-US" sz="1400" b="1" dirty="0">
                          <a:latin typeface="+mj-lt"/>
                          <a:cs typeface="Carlito"/>
                        </a:rPr>
                        <a:t>time  in </a:t>
                      </a:r>
                      <a:r>
                        <a:rPr lang="en-US" sz="1400" b="1" spc="-10" dirty="0">
                          <a:latin typeface="+mj-lt"/>
                          <a:cs typeface="Carlito"/>
                        </a:rPr>
                        <a:t>year </a:t>
                      </a:r>
                      <a:r>
                        <a:rPr lang="en-US" sz="1400" b="1" dirty="0">
                          <a:latin typeface="+mj-lt"/>
                          <a:cs typeface="Carlito"/>
                        </a:rPr>
                        <a:t>2</a:t>
                      </a:r>
                      <a:endParaRPr lang="en-GB" sz="1400" dirty="0">
                        <a:latin typeface="+mj-lt"/>
                      </a:endParaRPr>
                    </a:p>
                  </a:txBody>
                  <a:tcPr/>
                </a:tc>
                <a:tc>
                  <a:txBody>
                    <a:bodyPr/>
                    <a:lstStyle/>
                    <a:p>
                      <a:pPr marL="12700" marR="5080">
                        <a:lnSpc>
                          <a:spcPct val="100000"/>
                        </a:lnSpc>
                        <a:spcBef>
                          <a:spcPts val="105"/>
                        </a:spcBef>
                      </a:pPr>
                      <a:r>
                        <a:rPr lang="en-US" sz="1400" b="1" dirty="0">
                          <a:latin typeface="+mj-lt"/>
                          <a:cs typeface="Carlito"/>
                        </a:rPr>
                        <a:t>Funding </a:t>
                      </a:r>
                      <a:r>
                        <a:rPr lang="en-US" sz="1400" b="1" spc="-20" dirty="0">
                          <a:latin typeface="+mj-lt"/>
                          <a:cs typeface="Carlito"/>
                        </a:rPr>
                        <a:t>for  </a:t>
                      </a:r>
                      <a:r>
                        <a:rPr lang="en-US" sz="1400" b="1" spc="-10" dirty="0">
                          <a:latin typeface="+mj-lt"/>
                          <a:cs typeface="Carlito"/>
                        </a:rPr>
                        <a:t>mentor  training</a:t>
                      </a:r>
                      <a:r>
                        <a:rPr lang="en-US" sz="1400" b="1" spc="-110" dirty="0">
                          <a:latin typeface="+mj-lt"/>
                          <a:cs typeface="Carlito"/>
                        </a:rPr>
                        <a:t> </a:t>
                      </a:r>
                      <a:r>
                        <a:rPr lang="en-US" sz="1400" b="1" dirty="0">
                          <a:latin typeface="+mj-lt"/>
                          <a:cs typeface="Carlito"/>
                        </a:rPr>
                        <a:t>time  </a:t>
                      </a:r>
                      <a:r>
                        <a:rPr lang="en-US" sz="1400" b="1" spc="-5" dirty="0">
                          <a:latin typeface="+mj-lt"/>
                          <a:cs typeface="Carlito"/>
                        </a:rPr>
                        <a:t>(20 hours</a:t>
                      </a:r>
                      <a:r>
                        <a:rPr lang="en-US" sz="1400" b="1" spc="-75" dirty="0">
                          <a:latin typeface="+mj-lt"/>
                          <a:cs typeface="Carlito"/>
                        </a:rPr>
                        <a:t> </a:t>
                      </a:r>
                      <a:r>
                        <a:rPr lang="en-US" sz="1400" b="1" spc="-10" dirty="0">
                          <a:latin typeface="+mj-lt"/>
                          <a:cs typeface="Carlito"/>
                        </a:rPr>
                        <a:t>over 1</a:t>
                      </a:r>
                      <a:r>
                        <a:rPr lang="en-US" sz="1400" b="1" spc="-20" dirty="0">
                          <a:latin typeface="+mj-lt"/>
                          <a:cs typeface="Carlito"/>
                        </a:rPr>
                        <a:t> </a:t>
                      </a:r>
                      <a:r>
                        <a:rPr lang="en-US" sz="1400" b="1" spc="-10" dirty="0">
                          <a:latin typeface="+mj-lt"/>
                          <a:cs typeface="Carlito"/>
                        </a:rPr>
                        <a:t>year)</a:t>
                      </a:r>
                      <a:endParaRPr lang="en-US" sz="1400" dirty="0">
                        <a:latin typeface="+mj-lt"/>
                        <a:cs typeface="Carlito"/>
                      </a:endParaRPr>
                    </a:p>
                    <a:p>
                      <a:endParaRPr lang="en-GB" sz="1400" dirty="0">
                        <a:latin typeface="+mj-lt"/>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latin typeface="+mj-lt"/>
                          <a:cs typeface="Carlito"/>
                        </a:rPr>
                        <a:t>Fully</a:t>
                      </a:r>
                      <a:r>
                        <a:rPr lang="en-US" sz="1400" b="1" spc="-95" dirty="0">
                          <a:latin typeface="+mj-lt"/>
                          <a:cs typeface="Carlito"/>
                        </a:rPr>
                        <a:t> </a:t>
                      </a:r>
                      <a:r>
                        <a:rPr lang="en-US" sz="1400" b="1" spc="-5" dirty="0">
                          <a:latin typeface="+mj-lt"/>
                          <a:cs typeface="Carlito"/>
                        </a:rPr>
                        <a:t>funded  </a:t>
                      </a:r>
                      <a:r>
                        <a:rPr lang="en-US" sz="1400" b="1" spc="-10" dirty="0">
                          <a:latin typeface="+mj-lt"/>
                          <a:cs typeface="Carlito"/>
                        </a:rPr>
                        <a:t>training  programme  </a:t>
                      </a:r>
                      <a:r>
                        <a:rPr lang="en-US" sz="1400" b="1" spc="-20" dirty="0">
                          <a:latin typeface="+mj-lt"/>
                          <a:cs typeface="Carlito"/>
                        </a:rPr>
                        <a:t>for </a:t>
                      </a:r>
                      <a:r>
                        <a:rPr lang="en-US" sz="1400" b="1" spc="-55" dirty="0">
                          <a:latin typeface="+mj-lt"/>
                          <a:cs typeface="Carlito"/>
                        </a:rPr>
                        <a:t>ECTs </a:t>
                      </a:r>
                      <a:r>
                        <a:rPr lang="en-US" sz="1400" b="1" dirty="0">
                          <a:latin typeface="+mj-lt"/>
                          <a:cs typeface="Carlito"/>
                        </a:rPr>
                        <a:t>and  </a:t>
                      </a:r>
                      <a:r>
                        <a:rPr lang="en-US" sz="1400" b="1" spc="-10" dirty="0">
                          <a:latin typeface="+mj-lt"/>
                          <a:cs typeface="Carlito"/>
                        </a:rPr>
                        <a:t>mentors</a:t>
                      </a:r>
                      <a:endParaRPr lang="en-US" sz="1400" dirty="0">
                        <a:latin typeface="+mj-lt"/>
                        <a:cs typeface="Carlito"/>
                      </a:endParaRPr>
                    </a:p>
                  </a:txBody>
                  <a:tcPr/>
                </a:tc>
                <a:extLst>
                  <a:ext uri="{0D108BD9-81ED-4DB2-BD59-A6C34878D82A}">
                    <a16:rowId xmlns:a16="http://schemas.microsoft.com/office/drawing/2014/main" val="284448761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spc="-10" dirty="0">
                          <a:latin typeface="+mj-lt"/>
                          <a:cs typeface="Carlito"/>
                        </a:rPr>
                        <a:t>Provider  </a:t>
                      </a:r>
                      <a:r>
                        <a:rPr lang="en-GB" sz="1800" dirty="0">
                          <a:latin typeface="+mj-lt"/>
                          <a:cs typeface="Carlito"/>
                        </a:rPr>
                        <a:t>led  p</a:t>
                      </a:r>
                      <a:r>
                        <a:rPr lang="en-GB" sz="1800" spc="-45" dirty="0">
                          <a:latin typeface="+mj-lt"/>
                          <a:cs typeface="Carlito"/>
                        </a:rPr>
                        <a:t>r</a:t>
                      </a:r>
                      <a:r>
                        <a:rPr lang="en-GB" sz="1800" dirty="0">
                          <a:latin typeface="+mj-lt"/>
                          <a:cs typeface="Carlito"/>
                        </a:rPr>
                        <a:t>o</a:t>
                      </a:r>
                      <a:r>
                        <a:rPr lang="en-GB" sz="1800" spc="-15" dirty="0">
                          <a:latin typeface="+mj-lt"/>
                          <a:cs typeface="Carlito"/>
                        </a:rPr>
                        <a:t>g</a:t>
                      </a:r>
                      <a:r>
                        <a:rPr lang="en-GB" sz="1800" spc="-80" dirty="0">
                          <a:latin typeface="+mj-lt"/>
                          <a:cs typeface="Carlito"/>
                        </a:rPr>
                        <a:t>r</a:t>
                      </a:r>
                      <a:r>
                        <a:rPr lang="en-GB" sz="1800" spc="-5" dirty="0">
                          <a:latin typeface="+mj-lt"/>
                          <a:cs typeface="Carlito"/>
                        </a:rPr>
                        <a:t>a</a:t>
                      </a:r>
                      <a:r>
                        <a:rPr lang="en-GB" sz="1800" spc="-10" dirty="0">
                          <a:latin typeface="+mj-lt"/>
                          <a:cs typeface="Carlito"/>
                        </a:rPr>
                        <a:t>mm</a:t>
                      </a:r>
                      <a:r>
                        <a:rPr lang="en-GB" sz="1800" dirty="0">
                          <a:latin typeface="+mj-lt"/>
                          <a:cs typeface="Carlito"/>
                        </a:rPr>
                        <a:t>e</a:t>
                      </a:r>
                    </a:p>
                  </a:txBody>
                  <a:tcPr>
                    <a:solidFill>
                      <a:schemeClr val="accent1">
                        <a:lumMod val="20000"/>
                        <a:lumOff val="80000"/>
                      </a:schemeClr>
                    </a:solidFill>
                  </a:tcPr>
                </a:tc>
                <a:tc>
                  <a:txBody>
                    <a:bodyPr/>
                    <a:lstStyle/>
                    <a:p>
                      <a:pPr algn="ctr"/>
                      <a:r>
                        <a:rPr lang="en-GB" sz="2400" b="1" spc="-575" dirty="0">
                          <a:latin typeface="+mj-lt"/>
                          <a:cs typeface="VL PGothic"/>
                        </a:rPr>
                        <a:t>✓</a:t>
                      </a:r>
                      <a:endParaRPr lang="en-GB" sz="2400" b="1" dirty="0">
                        <a:latin typeface="+mj-lt"/>
                      </a:endParaRPr>
                    </a:p>
                  </a:txBody>
                  <a:tcPr>
                    <a:solidFill>
                      <a:schemeClr val="accent1">
                        <a:lumMod val="20000"/>
                        <a:lumOff val="80000"/>
                      </a:schemeClr>
                    </a:solidFill>
                  </a:tcPr>
                </a:tc>
                <a:tc>
                  <a:txBody>
                    <a:bodyPr/>
                    <a:lstStyle/>
                    <a:p>
                      <a:pPr algn="ctr"/>
                      <a:r>
                        <a:rPr lang="en-GB" sz="2400" b="1" spc="-575" dirty="0">
                          <a:latin typeface="+mj-lt"/>
                          <a:cs typeface="VL PGothic"/>
                        </a:rPr>
                        <a:t>✓</a:t>
                      </a:r>
                      <a:endParaRPr lang="en-GB" sz="2400" b="1" dirty="0">
                        <a:latin typeface="+mj-lt"/>
                      </a:endParaRPr>
                    </a:p>
                  </a:txBody>
                  <a:tcPr>
                    <a:solidFill>
                      <a:schemeClr val="accent1">
                        <a:lumMod val="20000"/>
                        <a:lumOff val="80000"/>
                      </a:schemeClr>
                    </a:solidFill>
                  </a:tcPr>
                </a:tc>
                <a:tc>
                  <a:txBody>
                    <a:bodyPr/>
                    <a:lstStyle/>
                    <a:p>
                      <a:pPr algn="ctr"/>
                      <a:r>
                        <a:rPr lang="en-GB" sz="2400" b="1" spc="-575" dirty="0">
                          <a:latin typeface="+mj-lt"/>
                          <a:cs typeface="VL PGothic"/>
                        </a:rPr>
                        <a:t>✓</a:t>
                      </a:r>
                      <a:endParaRPr lang="en-GB" sz="2400" b="1" dirty="0">
                        <a:latin typeface="+mj-lt"/>
                      </a:endParaRPr>
                    </a:p>
                  </a:txBody>
                  <a:tcPr>
                    <a:solidFill>
                      <a:schemeClr val="accent1">
                        <a:lumMod val="20000"/>
                        <a:lumOff val="80000"/>
                      </a:schemeClr>
                    </a:solidFill>
                  </a:tcPr>
                </a:tc>
                <a:tc>
                  <a:txBody>
                    <a:bodyPr/>
                    <a:lstStyle/>
                    <a:p>
                      <a:pPr algn="ctr"/>
                      <a:r>
                        <a:rPr lang="en-GB" sz="2400" b="1" spc="-575" dirty="0">
                          <a:latin typeface="+mj-lt"/>
                          <a:cs typeface="VL PGothic"/>
                        </a:rPr>
                        <a:t>✓</a:t>
                      </a:r>
                      <a:endParaRPr lang="en-GB" sz="2400" b="1" dirty="0">
                        <a:latin typeface="+mj-lt"/>
                      </a:endParaRPr>
                    </a:p>
                  </a:txBody>
                  <a:tcPr>
                    <a:solidFill>
                      <a:schemeClr val="accent1">
                        <a:lumMod val="20000"/>
                        <a:lumOff val="80000"/>
                      </a:schemeClr>
                    </a:solidFill>
                  </a:tcPr>
                </a:tc>
                <a:extLst>
                  <a:ext uri="{0D108BD9-81ED-4DB2-BD59-A6C34878D82A}">
                    <a16:rowId xmlns:a16="http://schemas.microsoft.com/office/drawing/2014/main" val="160736436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spc="-5" dirty="0">
                          <a:latin typeface="+mj-lt"/>
                          <a:cs typeface="Carlito"/>
                        </a:rPr>
                        <a:t>School  led</a:t>
                      </a:r>
                      <a:r>
                        <a:rPr lang="en-GB" sz="1800" dirty="0">
                          <a:latin typeface="+mj-lt"/>
                          <a:cs typeface="Carlito"/>
                        </a:rPr>
                        <a:t>  p</a:t>
                      </a:r>
                      <a:r>
                        <a:rPr lang="en-GB" sz="1800" spc="-45" dirty="0">
                          <a:latin typeface="+mj-lt"/>
                          <a:cs typeface="Carlito"/>
                        </a:rPr>
                        <a:t>r</a:t>
                      </a:r>
                      <a:r>
                        <a:rPr lang="en-GB" sz="1800" dirty="0">
                          <a:latin typeface="+mj-lt"/>
                          <a:cs typeface="Carlito"/>
                        </a:rPr>
                        <a:t>o</a:t>
                      </a:r>
                      <a:r>
                        <a:rPr lang="en-GB" sz="1800" spc="-15" dirty="0">
                          <a:latin typeface="+mj-lt"/>
                          <a:cs typeface="Carlito"/>
                        </a:rPr>
                        <a:t>g</a:t>
                      </a:r>
                      <a:r>
                        <a:rPr lang="en-GB" sz="1800" spc="-80" dirty="0">
                          <a:latin typeface="+mj-lt"/>
                          <a:cs typeface="Carlito"/>
                        </a:rPr>
                        <a:t>r</a:t>
                      </a:r>
                      <a:r>
                        <a:rPr lang="en-GB" sz="1800" spc="-5" dirty="0">
                          <a:latin typeface="+mj-lt"/>
                          <a:cs typeface="Carlito"/>
                        </a:rPr>
                        <a:t>a</a:t>
                      </a:r>
                      <a:r>
                        <a:rPr lang="en-GB" sz="1800" spc="-10" dirty="0">
                          <a:latin typeface="+mj-lt"/>
                          <a:cs typeface="Carlito"/>
                        </a:rPr>
                        <a:t>mm</a:t>
                      </a:r>
                      <a:r>
                        <a:rPr lang="en-GB" sz="1800" dirty="0">
                          <a:latin typeface="+mj-lt"/>
                          <a:cs typeface="Carlito"/>
                        </a:rPr>
                        <a:t>e</a:t>
                      </a:r>
                    </a:p>
                  </a:txBody>
                  <a:tcPr>
                    <a:solidFill>
                      <a:schemeClr val="accent5">
                        <a:lumMod val="20000"/>
                        <a:lumOff val="80000"/>
                      </a:schemeClr>
                    </a:solidFill>
                  </a:tcPr>
                </a:tc>
                <a:tc>
                  <a:txBody>
                    <a:bodyPr/>
                    <a:lstStyle/>
                    <a:p>
                      <a:pPr algn="ctr"/>
                      <a:r>
                        <a:rPr lang="en-GB" sz="2400" b="1" spc="-575" dirty="0">
                          <a:latin typeface="+mj-lt"/>
                          <a:cs typeface="VL PGothic"/>
                        </a:rPr>
                        <a:t>✓</a:t>
                      </a:r>
                      <a:endParaRPr lang="en-GB" sz="2400" b="1" dirty="0">
                        <a:latin typeface="+mj-lt"/>
                      </a:endParaRPr>
                    </a:p>
                  </a:txBody>
                  <a:tcPr>
                    <a:solidFill>
                      <a:schemeClr val="accent5">
                        <a:lumMod val="20000"/>
                        <a:lumOff val="80000"/>
                      </a:schemeClr>
                    </a:solidFill>
                  </a:tcPr>
                </a:tc>
                <a:tc>
                  <a:txBody>
                    <a:bodyPr/>
                    <a:lstStyle/>
                    <a:p>
                      <a:pPr algn="ctr"/>
                      <a:r>
                        <a:rPr lang="en-GB" sz="2400" b="1" spc="-575" dirty="0">
                          <a:latin typeface="+mj-lt"/>
                          <a:cs typeface="VL PGothic"/>
                        </a:rPr>
                        <a:t>✓</a:t>
                      </a:r>
                      <a:endParaRPr lang="en-GB" sz="2400" b="1" dirty="0">
                        <a:latin typeface="+mj-lt"/>
                      </a:endParaRPr>
                    </a:p>
                  </a:txBody>
                  <a:tcPr>
                    <a:solidFill>
                      <a:schemeClr val="accent5">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dirty="0">
                          <a:latin typeface="+mj-lt"/>
                          <a:cs typeface="Carlito"/>
                        </a:rPr>
                        <a:t>x</a:t>
                      </a:r>
                    </a:p>
                  </a:txBody>
                  <a:tcPr>
                    <a:solidFill>
                      <a:schemeClr val="accent5">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dirty="0">
                          <a:latin typeface="+mj-lt"/>
                          <a:cs typeface="Carlito"/>
                        </a:rPr>
                        <a:t>x</a:t>
                      </a:r>
                    </a:p>
                  </a:txBody>
                  <a:tcPr>
                    <a:solidFill>
                      <a:schemeClr val="accent5">
                        <a:lumMod val="20000"/>
                        <a:lumOff val="80000"/>
                      </a:schemeClr>
                    </a:solidFill>
                  </a:tcPr>
                </a:tc>
                <a:extLst>
                  <a:ext uri="{0D108BD9-81ED-4DB2-BD59-A6C34878D82A}">
                    <a16:rowId xmlns:a16="http://schemas.microsoft.com/office/drawing/2014/main" val="48945922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8F4AF-EB58-DBEB-BD2E-370E1F6BD6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835ADD1-8E17-8DCE-C9F4-1AC65C744EC0}"/>
              </a:ext>
            </a:extLst>
          </p:cNvPr>
          <p:cNvSpPr txBox="1">
            <a:spLocks noGrp="1"/>
          </p:cNvSpPr>
          <p:nvPr>
            <p:ph type="title"/>
          </p:nvPr>
        </p:nvSpPr>
        <p:spPr>
          <a:xfrm>
            <a:off x="284062" y="152400"/>
            <a:ext cx="8610600" cy="1231106"/>
          </a:xfrm>
          <a:prstGeom prst="rect">
            <a:avLst/>
          </a:prstGeom>
          <a:solidFill>
            <a:schemeClr val="accent3">
              <a:lumMod val="20000"/>
              <a:lumOff val="80000"/>
            </a:schemeClr>
          </a:solidFill>
          <a:ln>
            <a:solidFill>
              <a:schemeClr val="tx1"/>
            </a:solidFill>
          </a:ln>
        </p:spPr>
        <p:txBody>
          <a:bodyPr vert="horz" wrap="square" lIns="0" tIns="0" rIns="0" bIns="0" rtlCol="0">
            <a:spAutoFit/>
          </a:bodyPr>
          <a:lstStyle/>
          <a:p>
            <a:pPr marR="60325" algn="ctr"/>
            <a:r>
              <a:rPr lang="en-GB" spc="-70" dirty="0">
                <a:solidFill>
                  <a:schemeClr val="tx1"/>
                </a:solidFill>
                <a:latin typeface="+mj-lt"/>
              </a:rPr>
              <a:t>What is the Early Career Teacher Entitlement (ECTE)?</a:t>
            </a:r>
            <a:endParaRPr spc="-75" dirty="0">
              <a:solidFill>
                <a:schemeClr val="tx1"/>
              </a:solidFill>
              <a:latin typeface="+mj-lt"/>
            </a:endParaRPr>
          </a:p>
        </p:txBody>
      </p:sp>
      <p:sp>
        <p:nvSpPr>
          <p:cNvPr id="6" name="TextBox 5">
            <a:extLst>
              <a:ext uri="{FF2B5EF4-FFF2-40B4-BE49-F238E27FC236}">
                <a16:creationId xmlns:a16="http://schemas.microsoft.com/office/drawing/2014/main" id="{F5FF011B-4D53-6AD2-CFF7-5E9D804C1C36}"/>
              </a:ext>
            </a:extLst>
          </p:cNvPr>
          <p:cNvSpPr txBox="1"/>
          <p:nvPr/>
        </p:nvSpPr>
        <p:spPr>
          <a:xfrm>
            <a:off x="297917" y="1600200"/>
            <a:ext cx="8610600" cy="3970318"/>
          </a:xfrm>
          <a:prstGeom prst="rect">
            <a:avLst/>
          </a:prstGeom>
          <a:solidFill>
            <a:schemeClr val="accent5">
              <a:lumMod val="20000"/>
              <a:lumOff val="80000"/>
            </a:schemeClr>
          </a:solidFill>
          <a:ln w="88900">
            <a:solidFill>
              <a:schemeClr val="accent5">
                <a:lumMod val="75000"/>
              </a:schemeClr>
            </a:solidFill>
          </a:ln>
        </p:spPr>
        <p:txBody>
          <a:bodyPr wrap="square" rtlCol="0">
            <a:spAutoFit/>
          </a:bodyPr>
          <a:lstStyle/>
          <a:p>
            <a:pPr lvl="0" eaLnBrk="0" fontAlgn="base" hangingPunct="0">
              <a:spcBef>
                <a:spcPct val="0"/>
              </a:spcBef>
              <a:spcAft>
                <a:spcPct val="0"/>
              </a:spcAft>
            </a:pPr>
            <a:r>
              <a:rPr lang="en-US" altLang="en-US" dirty="0">
                <a:solidFill>
                  <a:srgbClr val="0B0C0C"/>
                </a:solidFill>
                <a:latin typeface="GDS Transport"/>
              </a:rPr>
              <a:t>Early career teacher entitlement (ECTE) is a 2-year programme that supports early career teachers (ECTs) when they start their teaching career. It’s designed to: </a:t>
            </a:r>
            <a:endParaRPr lang="en-US" altLang="en-US" dirty="0"/>
          </a:p>
          <a:p>
            <a:pPr lvl="0" eaLnBrk="0" fontAlgn="base" hangingPunct="0">
              <a:spcBef>
                <a:spcPct val="0"/>
              </a:spcBef>
              <a:spcAft>
                <a:spcPct val="0"/>
              </a:spcAft>
              <a:buFontTx/>
              <a:buChar char="•"/>
            </a:pPr>
            <a:r>
              <a:rPr lang="en-US" altLang="en-US" dirty="0">
                <a:solidFill>
                  <a:srgbClr val="0B0C0C"/>
                </a:solidFill>
                <a:latin typeface="GDS Transport"/>
              </a:rPr>
              <a:t>develop their professional skills </a:t>
            </a:r>
          </a:p>
          <a:p>
            <a:pPr lvl="0" eaLnBrk="0" fontAlgn="base" hangingPunct="0">
              <a:spcBef>
                <a:spcPct val="0"/>
              </a:spcBef>
              <a:spcAft>
                <a:spcPct val="0"/>
              </a:spcAft>
              <a:buFontTx/>
              <a:buChar char="•"/>
            </a:pPr>
            <a:r>
              <a:rPr lang="en-US" altLang="en-US" dirty="0">
                <a:solidFill>
                  <a:srgbClr val="0B0C0C"/>
                </a:solidFill>
                <a:latin typeface="GDS Transport"/>
              </a:rPr>
              <a:t>provide them with the knowledge and skills to meet the  </a:t>
            </a:r>
            <a:r>
              <a:rPr lang="en-US" altLang="en-US" dirty="0">
                <a:solidFill>
                  <a:srgbClr val="1D70B8"/>
                </a:solidFill>
                <a:latin typeface="GDS Transport"/>
                <a:hlinkClick r:id="rId3"/>
              </a:rPr>
              <a:t>teachers’ standards</a:t>
            </a:r>
            <a:r>
              <a:rPr lang="en-US" altLang="en-US" dirty="0">
                <a:solidFill>
                  <a:srgbClr val="0B0C0C"/>
                </a:solidFill>
                <a:latin typeface="GDS Transport"/>
              </a:rPr>
              <a:t> </a:t>
            </a:r>
          </a:p>
          <a:p>
            <a:pPr lvl="0" eaLnBrk="0" fontAlgn="base" hangingPunct="0">
              <a:spcBef>
                <a:spcPct val="0"/>
              </a:spcBef>
              <a:spcAft>
                <a:spcPct val="0"/>
              </a:spcAft>
            </a:pPr>
            <a:r>
              <a:rPr lang="en-US" altLang="en-US" dirty="0">
                <a:solidFill>
                  <a:srgbClr val="0B0C0C"/>
                </a:solidFill>
                <a:latin typeface="GDS Transport"/>
              </a:rPr>
              <a:t> It includes: </a:t>
            </a:r>
            <a:endParaRPr lang="en-US" altLang="en-US" dirty="0"/>
          </a:p>
          <a:p>
            <a:pPr lvl="0" eaLnBrk="0" fontAlgn="base" hangingPunct="0">
              <a:spcBef>
                <a:spcPct val="0"/>
              </a:spcBef>
              <a:spcAft>
                <a:spcPct val="0"/>
              </a:spcAft>
              <a:buFontTx/>
              <a:buChar char="•"/>
            </a:pPr>
            <a:r>
              <a:rPr lang="en-US" altLang="en-US" dirty="0">
                <a:solidFill>
                  <a:srgbClr val="0B0C0C"/>
                </a:solidFill>
                <a:latin typeface="GDS Transport"/>
              </a:rPr>
              <a:t>a training programme for ECTs </a:t>
            </a:r>
          </a:p>
          <a:p>
            <a:pPr lvl="0" eaLnBrk="0" fontAlgn="base" hangingPunct="0">
              <a:spcBef>
                <a:spcPct val="0"/>
              </a:spcBef>
              <a:spcAft>
                <a:spcPct val="0"/>
              </a:spcAft>
              <a:buFontTx/>
              <a:buChar char="•"/>
            </a:pPr>
            <a:r>
              <a:rPr lang="en-US" altLang="en-US" dirty="0">
                <a:solidFill>
                  <a:srgbClr val="0B0C0C"/>
                </a:solidFill>
                <a:latin typeface="GDS Transport"/>
              </a:rPr>
              <a:t>mentor support for ECTs </a:t>
            </a:r>
          </a:p>
          <a:p>
            <a:pPr lvl="0" eaLnBrk="0" fontAlgn="base" hangingPunct="0">
              <a:spcBef>
                <a:spcPct val="0"/>
              </a:spcBef>
              <a:spcAft>
                <a:spcPct val="0"/>
              </a:spcAft>
              <a:buFontTx/>
              <a:buChar char="•"/>
            </a:pPr>
            <a:r>
              <a:rPr lang="en-US" altLang="en-US" dirty="0">
                <a:solidFill>
                  <a:srgbClr val="0B0C0C"/>
                </a:solidFill>
                <a:latin typeface="GDS Transport"/>
              </a:rPr>
              <a:t>a training programme for new mentors (if the school uses a Department for Education (DfE) funded lead provider) </a:t>
            </a:r>
          </a:p>
          <a:p>
            <a:pPr lvl="0" eaLnBrk="0" fontAlgn="base" hangingPunct="0">
              <a:spcBef>
                <a:spcPct val="0"/>
              </a:spcBef>
              <a:spcAft>
                <a:spcPct val="0"/>
              </a:spcAft>
              <a:buFontTx/>
              <a:buChar char="•"/>
            </a:pPr>
            <a:r>
              <a:rPr lang="en-US" altLang="en-US" dirty="0">
                <a:solidFill>
                  <a:srgbClr val="0B0C0C"/>
                </a:solidFill>
                <a:latin typeface="GDS Transport"/>
              </a:rPr>
              <a:t>time off timetable for ECTs and mentors </a:t>
            </a:r>
          </a:p>
          <a:p>
            <a:pPr lvl="0" eaLnBrk="0" fontAlgn="base" hangingPunct="0">
              <a:spcBef>
                <a:spcPct val="0"/>
              </a:spcBef>
              <a:spcAft>
                <a:spcPct val="0"/>
              </a:spcAft>
              <a:buFontTx/>
              <a:buChar char="•"/>
            </a:pPr>
            <a:r>
              <a:rPr lang="en-US" altLang="en-US" dirty="0">
                <a:solidFill>
                  <a:srgbClr val="0B0C0C"/>
                </a:solidFill>
                <a:latin typeface="GDS Transport"/>
              </a:rPr>
              <a:t>regular progress reviews and 2 formal assessments for ECTs against the teachers’ standards </a:t>
            </a:r>
          </a:p>
          <a:p>
            <a:pPr lvl="0" eaLnBrk="0" fontAlgn="base" hangingPunct="0">
              <a:spcBef>
                <a:spcPct val="0"/>
              </a:spcBef>
              <a:spcAft>
                <a:spcPct val="0"/>
              </a:spcAft>
            </a:pPr>
            <a:r>
              <a:rPr lang="en-US" altLang="en-US" dirty="0">
                <a:solidFill>
                  <a:srgbClr val="0B0C0C"/>
                </a:solidFill>
                <a:latin typeface="GDS Transport"/>
              </a:rPr>
              <a:t>The term ‘early career teacher entitlement (ECTE)’ replaces ‘ECF-based training and induction’ from September 2025.</a:t>
            </a:r>
            <a:endParaRPr lang="en-US" altLang="en-US" dirty="0">
              <a:latin typeface="Arial" panose="020B0604020202020204" pitchFamily="34" charset="0"/>
            </a:endParaRPr>
          </a:p>
        </p:txBody>
      </p:sp>
      <p:sp>
        <p:nvSpPr>
          <p:cNvPr id="10" name="TextBox 9">
            <a:extLst>
              <a:ext uri="{FF2B5EF4-FFF2-40B4-BE49-F238E27FC236}">
                <a16:creationId xmlns:a16="http://schemas.microsoft.com/office/drawing/2014/main" id="{FC1A3689-409F-C6BB-6A38-549553C155E4}"/>
              </a:ext>
            </a:extLst>
          </p:cNvPr>
          <p:cNvSpPr txBox="1"/>
          <p:nvPr/>
        </p:nvSpPr>
        <p:spPr>
          <a:xfrm>
            <a:off x="297917" y="5867400"/>
            <a:ext cx="6286500" cy="646331"/>
          </a:xfrm>
          <a:prstGeom prst="rect">
            <a:avLst/>
          </a:prstGeom>
          <a:solidFill>
            <a:schemeClr val="accent3">
              <a:lumMod val="20000"/>
              <a:lumOff val="80000"/>
            </a:schemeClr>
          </a:solidFill>
          <a:ln w="88900">
            <a:solidFill>
              <a:schemeClr val="accent3">
                <a:lumMod val="75000"/>
              </a:schemeClr>
            </a:solidFill>
          </a:ln>
        </p:spPr>
        <p:txBody>
          <a:bodyPr wrap="square" rtlCol="0">
            <a:spAutoFit/>
          </a:bodyPr>
          <a:lstStyle/>
          <a:p>
            <a:r>
              <a:rPr lang="en-US" dirty="0"/>
              <a:t>The statutory element of induction monitored and Quality Assured by the Appropriate Body </a:t>
            </a:r>
            <a:endParaRPr lang="en-GB" dirty="0"/>
          </a:p>
        </p:txBody>
      </p:sp>
      <p:sp>
        <p:nvSpPr>
          <p:cNvPr id="3" name="Rectangle 1">
            <a:extLst>
              <a:ext uri="{FF2B5EF4-FFF2-40B4-BE49-F238E27FC236}">
                <a16:creationId xmlns:a16="http://schemas.microsoft.com/office/drawing/2014/main" id="{8557F34D-E8E1-2015-9029-ED4069B3D095}"/>
              </a:ext>
            </a:extLst>
          </p:cNvPr>
          <p:cNvSpPr>
            <a:spLocks noChangeArrowheads="1"/>
          </p:cNvSpPr>
          <p:nvPr/>
        </p:nvSpPr>
        <p:spPr bwMode="auto">
          <a:xfrm>
            <a:off x="0" y="26000"/>
            <a:ext cx="96215" cy="4051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4699292"/>
      </p:ext>
    </p:extLst>
  </p:cSld>
  <p:clrMapOvr>
    <a:masterClrMapping/>
  </p:clrMapOvr>
  <mc:AlternateContent xmlns:mc="http://schemas.openxmlformats.org/markup-compatibility/2006" xmlns:p14="http://schemas.microsoft.com/office/powerpoint/2010/main">
    <mc:Choice Requires="p14">
      <p:transition spd="slow" p14:dur="2000" advTm="48793"/>
    </mc:Choice>
    <mc:Fallback xmlns="">
      <p:transition spd="slow" advTm="487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C9F80E9-6219-ABA9-A697-902A93EBA966}"/>
              </a:ext>
            </a:extLst>
          </p:cNvPr>
          <p:cNvSpPr txBox="1">
            <a:spLocks/>
          </p:cNvSpPr>
          <p:nvPr/>
        </p:nvSpPr>
        <p:spPr>
          <a:xfrm>
            <a:off x="419100" y="187460"/>
            <a:ext cx="8305800" cy="577081"/>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000" b="1" spc="-20" dirty="0">
                <a:solidFill>
                  <a:srgbClr val="FFFFFF"/>
                </a:solidFill>
                <a:latin typeface="+mj-lt"/>
                <a:cs typeface="Carlito"/>
              </a:rPr>
              <a:t>Option 2: School Led</a:t>
            </a:r>
            <a:endParaRPr lang="en-GB" kern="0" spc="-50" dirty="0">
              <a:latin typeface="+mj-lt"/>
            </a:endParaRPr>
          </a:p>
        </p:txBody>
      </p:sp>
      <p:sp>
        <p:nvSpPr>
          <p:cNvPr id="3" name="object 5">
            <a:extLst>
              <a:ext uri="{FF2B5EF4-FFF2-40B4-BE49-F238E27FC236}">
                <a16:creationId xmlns:a16="http://schemas.microsoft.com/office/drawing/2014/main" id="{65DE17A0-3BCA-2759-89B2-8787D91BCB9B}"/>
              </a:ext>
            </a:extLst>
          </p:cNvPr>
          <p:cNvSpPr txBox="1"/>
          <p:nvPr/>
        </p:nvSpPr>
        <p:spPr>
          <a:xfrm>
            <a:off x="404352" y="904565"/>
            <a:ext cx="8305800" cy="291234"/>
          </a:xfrm>
          <a:prstGeom prst="rect">
            <a:avLst/>
          </a:prstGeom>
          <a:solidFill>
            <a:schemeClr val="accent3">
              <a:lumMod val="20000"/>
              <a:lumOff val="80000"/>
            </a:schemeClr>
          </a:solidFill>
          <a:ln>
            <a:solidFill>
              <a:schemeClr val="tx1"/>
            </a:solidFill>
          </a:ln>
        </p:spPr>
        <p:txBody>
          <a:bodyPr vert="horz" wrap="square" lIns="0" tIns="46990" rIns="0" bIns="0" rtlCol="0">
            <a:spAutoFit/>
          </a:bodyPr>
          <a:lstStyle/>
          <a:p>
            <a:pPr marL="12700" marR="5080">
              <a:lnSpc>
                <a:spcPct val="87500"/>
              </a:lnSpc>
              <a:spcBef>
                <a:spcPts val="370"/>
              </a:spcBef>
            </a:pPr>
            <a:r>
              <a:rPr sz="1800" spc="-10" dirty="0">
                <a:latin typeface="+mj-lt"/>
                <a:cs typeface="Carlito"/>
              </a:rPr>
              <a:t>Schools/trusts will </a:t>
            </a:r>
            <a:r>
              <a:rPr sz="1800" spc="-5" dirty="0">
                <a:latin typeface="+mj-lt"/>
                <a:cs typeface="Carlito"/>
              </a:rPr>
              <a:t>need </a:t>
            </a:r>
            <a:r>
              <a:rPr sz="1800" spc="-20" dirty="0">
                <a:latin typeface="+mj-lt"/>
                <a:cs typeface="Carlito"/>
              </a:rPr>
              <a:t>to </a:t>
            </a:r>
            <a:r>
              <a:rPr sz="1800" spc="-5" dirty="0">
                <a:latin typeface="+mj-lt"/>
                <a:cs typeface="Carlito"/>
              </a:rPr>
              <a:t>choose one of  </a:t>
            </a:r>
            <a:r>
              <a:rPr sz="1800" spc="-10" dirty="0">
                <a:latin typeface="+mj-lt"/>
                <a:cs typeface="Carlito"/>
              </a:rPr>
              <a:t>the </a:t>
            </a:r>
            <a:r>
              <a:rPr lang="en-GB" sz="1800" spc="-20" dirty="0">
                <a:latin typeface="+mj-lt"/>
                <a:cs typeface="Carlito"/>
              </a:rPr>
              <a:t>two</a:t>
            </a:r>
            <a:r>
              <a:rPr sz="1800" spc="-20" dirty="0">
                <a:latin typeface="+mj-lt"/>
                <a:cs typeface="Carlito"/>
              </a:rPr>
              <a:t> </a:t>
            </a:r>
            <a:r>
              <a:rPr sz="1800" spc="-15" dirty="0">
                <a:latin typeface="+mj-lt"/>
                <a:cs typeface="Carlito"/>
              </a:rPr>
              <a:t>provider </a:t>
            </a:r>
            <a:r>
              <a:rPr sz="1800" spc="-25" dirty="0">
                <a:latin typeface="+mj-lt"/>
                <a:cs typeface="Carlito"/>
              </a:rPr>
              <a:t>programmes </a:t>
            </a:r>
            <a:r>
              <a:rPr sz="1800" spc="-20" dirty="0">
                <a:latin typeface="+mj-lt"/>
                <a:cs typeface="Carlito"/>
              </a:rPr>
              <a:t>available  here:</a:t>
            </a:r>
            <a:endParaRPr sz="1800" dirty="0">
              <a:latin typeface="+mj-lt"/>
              <a:cs typeface="Carlito"/>
            </a:endParaRPr>
          </a:p>
        </p:txBody>
      </p:sp>
      <p:sp>
        <p:nvSpPr>
          <p:cNvPr id="4" name="object 6">
            <a:extLst>
              <a:ext uri="{FF2B5EF4-FFF2-40B4-BE49-F238E27FC236}">
                <a16:creationId xmlns:a16="http://schemas.microsoft.com/office/drawing/2014/main" id="{70F05852-BA09-3A4C-0858-08B934E577C1}"/>
              </a:ext>
            </a:extLst>
          </p:cNvPr>
          <p:cNvSpPr txBox="1">
            <a:spLocks/>
          </p:cNvSpPr>
          <p:nvPr/>
        </p:nvSpPr>
        <p:spPr>
          <a:xfrm>
            <a:off x="419100" y="1335238"/>
            <a:ext cx="8283677" cy="1474763"/>
          </a:xfrm>
          <a:prstGeom prst="rect">
            <a:avLst/>
          </a:prstGeom>
          <a:solidFill>
            <a:schemeClr val="accent1">
              <a:lumMod val="20000"/>
              <a:lumOff val="80000"/>
            </a:schemeClr>
          </a:solidFill>
          <a:ln>
            <a:solidFill>
              <a:schemeClr val="tx1"/>
            </a:solidFill>
          </a:ln>
        </p:spPr>
        <p:txBody>
          <a:bodyPr vert="horz" wrap="square" lIns="0" tIns="45720" rIns="0" bIns="0" rtlCol="0">
            <a:spAutoFit/>
          </a:bodyPr>
          <a:lstStyle>
            <a:lvl1pPr>
              <a:defRPr>
                <a:latin typeface="+mj-lt"/>
                <a:ea typeface="+mj-ea"/>
                <a:cs typeface="+mj-cs"/>
              </a:defRPr>
            </a:lvl1pPr>
          </a:lstStyle>
          <a:p>
            <a:pPr marL="241300" indent="-228600">
              <a:lnSpc>
                <a:spcPct val="100000"/>
              </a:lnSpc>
              <a:spcBef>
                <a:spcPts val="900"/>
              </a:spcBef>
              <a:buFont typeface="Arial"/>
              <a:buChar char="•"/>
              <a:tabLst>
                <a:tab pos="240665" algn="l"/>
                <a:tab pos="241300" algn="l"/>
              </a:tabLst>
            </a:pPr>
            <a:r>
              <a:rPr lang="en-US" sz="1800" spc="-10" dirty="0">
                <a:latin typeface="+mj-lt"/>
                <a:cs typeface="Carlito"/>
              </a:rPr>
              <a:t>National </a:t>
            </a:r>
            <a:r>
              <a:rPr lang="en-US" spc="-10" dirty="0">
                <a:cs typeface="Carlito"/>
              </a:rPr>
              <a:t>Institute </a:t>
            </a:r>
            <a:r>
              <a:rPr lang="en-US" sz="1800" spc="-10" dirty="0">
                <a:latin typeface="+mj-lt"/>
                <a:cs typeface="Carlito"/>
              </a:rPr>
              <a:t>of Teaching (</a:t>
            </a:r>
            <a:r>
              <a:rPr lang="en-US" sz="1800" spc="-10" dirty="0" err="1">
                <a:latin typeface="+mj-lt"/>
                <a:cs typeface="Carlito"/>
              </a:rPr>
              <a:t>NIoT</a:t>
            </a:r>
            <a:r>
              <a:rPr lang="en-US" sz="1800" spc="-10" dirty="0">
                <a:latin typeface="+mj-lt"/>
                <a:cs typeface="Carlito"/>
              </a:rPr>
              <a:t>) </a:t>
            </a:r>
          </a:p>
          <a:p>
            <a:pPr marL="241300" indent="-228600">
              <a:lnSpc>
                <a:spcPct val="100000"/>
              </a:lnSpc>
              <a:spcBef>
                <a:spcPts val="900"/>
              </a:spcBef>
              <a:buFont typeface="Arial"/>
              <a:buChar char="•"/>
              <a:tabLst>
                <a:tab pos="240665" algn="l"/>
                <a:tab pos="241300" algn="l"/>
              </a:tabLst>
            </a:pPr>
            <a:r>
              <a:rPr lang="en-US" dirty="0">
                <a:hlinkClick r:id="rId2"/>
              </a:rPr>
              <a:t>Materials for school-led ECT Programme 2025/26 – The National Institute of Teaching</a:t>
            </a:r>
            <a:endParaRPr lang="en-US" sz="1800" dirty="0">
              <a:latin typeface="+mj-lt"/>
              <a:cs typeface="Carlito"/>
            </a:endParaRPr>
          </a:p>
          <a:p>
            <a:pPr marL="241300" indent="-228600">
              <a:lnSpc>
                <a:spcPct val="100000"/>
              </a:lnSpc>
              <a:spcBef>
                <a:spcPts val="780"/>
              </a:spcBef>
              <a:buFont typeface="Arial"/>
              <a:buChar char="•"/>
              <a:tabLst>
                <a:tab pos="240665" algn="l"/>
                <a:tab pos="241300" algn="l"/>
              </a:tabLst>
            </a:pPr>
            <a:r>
              <a:rPr lang="en-US" sz="1800" dirty="0">
                <a:latin typeface="+mj-lt"/>
                <a:cs typeface="Carlito"/>
              </a:rPr>
              <a:t>University College London (UCL)</a:t>
            </a:r>
          </a:p>
          <a:p>
            <a:pPr marL="241300" indent="-228600">
              <a:lnSpc>
                <a:spcPct val="100000"/>
              </a:lnSpc>
              <a:spcBef>
                <a:spcPts val="780"/>
              </a:spcBef>
              <a:buFont typeface="Arial"/>
              <a:buChar char="•"/>
              <a:tabLst>
                <a:tab pos="240665" algn="l"/>
                <a:tab pos="241300" algn="l"/>
              </a:tabLst>
            </a:pPr>
            <a:r>
              <a:rPr lang="en-GB" dirty="0">
                <a:hlinkClick r:id="rId3"/>
              </a:rPr>
              <a:t>CEL - The Source - ECT</a:t>
            </a:r>
            <a:endParaRPr lang="en-US" sz="1800" dirty="0">
              <a:latin typeface="+mj-lt"/>
              <a:cs typeface="Carlito"/>
            </a:endParaRPr>
          </a:p>
        </p:txBody>
      </p:sp>
      <p:sp>
        <p:nvSpPr>
          <p:cNvPr id="5" name="object 7">
            <a:extLst>
              <a:ext uri="{FF2B5EF4-FFF2-40B4-BE49-F238E27FC236}">
                <a16:creationId xmlns:a16="http://schemas.microsoft.com/office/drawing/2014/main" id="{43C86960-CEDC-9752-8AB7-7A3B428C69E7}"/>
              </a:ext>
            </a:extLst>
          </p:cNvPr>
          <p:cNvSpPr txBox="1"/>
          <p:nvPr/>
        </p:nvSpPr>
        <p:spPr>
          <a:xfrm>
            <a:off x="404353" y="3260388"/>
            <a:ext cx="8305799" cy="602729"/>
          </a:xfrm>
          <a:prstGeom prst="rect">
            <a:avLst/>
          </a:prstGeom>
          <a:solidFill>
            <a:schemeClr val="accent5">
              <a:lumMod val="20000"/>
              <a:lumOff val="80000"/>
            </a:schemeClr>
          </a:solidFill>
          <a:ln>
            <a:solidFill>
              <a:schemeClr val="tx1"/>
            </a:solidFill>
          </a:ln>
        </p:spPr>
        <p:txBody>
          <a:bodyPr vert="horz" wrap="square" lIns="0" tIns="114300" rIns="0" bIns="0" rtlCol="0">
            <a:spAutoFit/>
          </a:bodyPr>
          <a:lstStyle/>
          <a:p>
            <a:pPr marL="30480" marR="5080" algn="just">
              <a:lnSpc>
                <a:spcPts val="1900"/>
              </a:lnSpc>
              <a:spcBef>
                <a:spcPts val="1485"/>
              </a:spcBef>
            </a:pPr>
            <a:r>
              <a:rPr sz="1800" spc="-20" dirty="0">
                <a:latin typeface="+mj-lt"/>
                <a:cs typeface="Carlito"/>
              </a:rPr>
              <a:t>Each </a:t>
            </a:r>
            <a:r>
              <a:rPr sz="1800" spc="-15" dirty="0">
                <a:latin typeface="+mj-lt"/>
                <a:cs typeface="Carlito"/>
              </a:rPr>
              <a:t>provider </a:t>
            </a:r>
            <a:r>
              <a:rPr sz="1800" spc="-5" dirty="0">
                <a:latin typeface="+mj-lt"/>
                <a:cs typeface="Carlito"/>
              </a:rPr>
              <a:t>has </a:t>
            </a:r>
            <a:r>
              <a:rPr sz="1800" dirty="0">
                <a:latin typeface="+mj-lt"/>
                <a:cs typeface="Carlito"/>
              </a:rPr>
              <a:t>a </a:t>
            </a:r>
            <a:r>
              <a:rPr sz="1800" spc="-20" dirty="0">
                <a:latin typeface="+mj-lt"/>
                <a:cs typeface="Carlito"/>
              </a:rPr>
              <a:t>suggested </a:t>
            </a:r>
            <a:r>
              <a:rPr sz="1800" spc="-30" dirty="0">
                <a:latin typeface="+mj-lt"/>
                <a:cs typeface="Carlito"/>
              </a:rPr>
              <a:t>programme </a:t>
            </a:r>
            <a:r>
              <a:rPr sz="1800" dirty="0">
                <a:latin typeface="+mj-lt"/>
                <a:cs typeface="Carlito"/>
              </a:rPr>
              <a:t>and </a:t>
            </a:r>
            <a:r>
              <a:rPr sz="1800" spc="-20" dirty="0">
                <a:latin typeface="+mj-lt"/>
                <a:cs typeface="Carlito"/>
              </a:rPr>
              <a:t>resources available to </a:t>
            </a:r>
            <a:r>
              <a:rPr sz="1800" spc="-5" dirty="0">
                <a:latin typeface="+mj-lt"/>
                <a:cs typeface="Carlito"/>
              </a:rPr>
              <a:t>help </a:t>
            </a:r>
            <a:r>
              <a:rPr sz="1800" spc="-25" dirty="0">
                <a:latin typeface="+mj-lt"/>
                <a:cs typeface="Carlito"/>
              </a:rPr>
              <a:t>you </a:t>
            </a:r>
            <a:r>
              <a:rPr sz="1800" spc="-15" dirty="0">
                <a:latin typeface="+mj-lt"/>
                <a:cs typeface="Carlito"/>
              </a:rPr>
              <a:t>deliver  your own </a:t>
            </a:r>
            <a:r>
              <a:rPr sz="1800" spc="-20" dirty="0">
                <a:latin typeface="+mj-lt"/>
                <a:cs typeface="Carlito"/>
              </a:rPr>
              <a:t>training </a:t>
            </a:r>
            <a:r>
              <a:rPr sz="1800" spc="-30" dirty="0">
                <a:latin typeface="+mj-lt"/>
                <a:cs typeface="Carlito"/>
              </a:rPr>
              <a:t>for </a:t>
            </a:r>
            <a:r>
              <a:rPr sz="1800" spc="-80" dirty="0">
                <a:latin typeface="+mj-lt"/>
                <a:cs typeface="Carlito"/>
              </a:rPr>
              <a:t>ECTs </a:t>
            </a:r>
            <a:r>
              <a:rPr sz="1800" dirty="0">
                <a:latin typeface="+mj-lt"/>
                <a:cs typeface="Carlito"/>
              </a:rPr>
              <a:t>and</a:t>
            </a:r>
            <a:r>
              <a:rPr sz="1800" spc="165" dirty="0">
                <a:latin typeface="+mj-lt"/>
                <a:cs typeface="Carlito"/>
              </a:rPr>
              <a:t> </a:t>
            </a:r>
            <a:r>
              <a:rPr sz="1800" spc="-30" dirty="0">
                <a:latin typeface="+mj-lt"/>
                <a:cs typeface="Carlito"/>
              </a:rPr>
              <a:t>mentors.</a:t>
            </a:r>
            <a:r>
              <a:rPr lang="en-GB" sz="1800" spc="-30" dirty="0">
                <a:latin typeface="+mj-lt"/>
                <a:cs typeface="Carlito"/>
              </a:rPr>
              <a:t> </a:t>
            </a:r>
          </a:p>
        </p:txBody>
      </p:sp>
      <p:sp>
        <p:nvSpPr>
          <p:cNvPr id="8" name="TextBox 7">
            <a:extLst>
              <a:ext uri="{FF2B5EF4-FFF2-40B4-BE49-F238E27FC236}">
                <a16:creationId xmlns:a16="http://schemas.microsoft.com/office/drawing/2014/main" id="{B19AB4C5-5640-E033-5467-7D5FBB8787FB}"/>
              </a:ext>
            </a:extLst>
          </p:cNvPr>
          <p:cNvSpPr txBox="1"/>
          <p:nvPr/>
        </p:nvSpPr>
        <p:spPr>
          <a:xfrm>
            <a:off x="404352" y="4386572"/>
            <a:ext cx="6324600" cy="2163669"/>
          </a:xfrm>
          <a:prstGeom prst="rect">
            <a:avLst/>
          </a:prstGeom>
          <a:solidFill>
            <a:schemeClr val="accent3">
              <a:lumMod val="20000"/>
              <a:lumOff val="80000"/>
            </a:schemeClr>
          </a:solidFill>
          <a:ln>
            <a:solidFill>
              <a:schemeClr val="tx1"/>
            </a:solidFill>
          </a:ln>
        </p:spPr>
        <p:txBody>
          <a:bodyPr wrap="square">
            <a:spAutoFit/>
          </a:bodyPr>
          <a:lstStyle/>
          <a:p>
            <a:pPr marL="12700" marR="5080">
              <a:lnSpc>
                <a:spcPct val="89900"/>
              </a:lnSpc>
              <a:spcBef>
                <a:spcPts val="305"/>
              </a:spcBef>
            </a:pPr>
            <a:r>
              <a:rPr lang="en-US" sz="1800" dirty="0">
                <a:latin typeface="Carlito"/>
                <a:cs typeface="Carlito"/>
              </a:rPr>
              <a:t>The </a:t>
            </a:r>
            <a:r>
              <a:rPr lang="en-US" sz="1800" spc="-10" dirty="0">
                <a:latin typeface="Carlito"/>
                <a:cs typeface="Carlito"/>
              </a:rPr>
              <a:t>school/trust </a:t>
            </a:r>
            <a:r>
              <a:rPr lang="en-US" sz="1800" dirty="0">
                <a:latin typeface="Carlito"/>
                <a:cs typeface="Carlito"/>
              </a:rPr>
              <a:t>will need </a:t>
            </a:r>
            <a:r>
              <a:rPr lang="en-US" sz="1800" spc="-15" dirty="0">
                <a:latin typeface="Carlito"/>
                <a:cs typeface="Carlito"/>
              </a:rPr>
              <a:t>to </a:t>
            </a:r>
            <a:r>
              <a:rPr lang="en-US" sz="1800" dirty="0">
                <a:latin typeface="Carlito"/>
                <a:cs typeface="Carlito"/>
              </a:rPr>
              <a:t>design a  </a:t>
            </a:r>
            <a:r>
              <a:rPr lang="en-US" sz="1800" spc="-20" dirty="0">
                <a:latin typeface="Carlito"/>
                <a:cs typeface="Carlito"/>
              </a:rPr>
              <a:t>programme </a:t>
            </a:r>
            <a:r>
              <a:rPr lang="en-US" sz="1800" dirty="0">
                <a:latin typeface="Carlito"/>
                <a:cs typeface="Carlito"/>
              </a:rPr>
              <a:t>based on those </a:t>
            </a:r>
            <a:r>
              <a:rPr lang="en-US" sz="1800" spc="-15" dirty="0">
                <a:latin typeface="Carlito"/>
                <a:cs typeface="Carlito"/>
              </a:rPr>
              <a:t>resources </a:t>
            </a:r>
            <a:r>
              <a:rPr lang="en-US" sz="1800" dirty="0">
                <a:latin typeface="Carlito"/>
                <a:cs typeface="Carlito"/>
              </a:rPr>
              <a:t>and  </a:t>
            </a:r>
            <a:r>
              <a:rPr lang="en-US" sz="1800" b="1" u="heavy" dirty="0">
                <a:uFill>
                  <a:solidFill>
                    <a:srgbClr val="000000"/>
                  </a:solidFill>
                </a:uFill>
                <a:latin typeface="Carlito"/>
                <a:cs typeface="Carlito"/>
              </a:rPr>
              <a:t>submit</a:t>
            </a:r>
            <a:r>
              <a:rPr lang="en-US" sz="1800" b="1" u="heavy" spc="-55" dirty="0">
                <a:uFill>
                  <a:solidFill>
                    <a:srgbClr val="000000"/>
                  </a:solidFill>
                </a:uFill>
                <a:latin typeface="Carlito"/>
                <a:cs typeface="Carlito"/>
              </a:rPr>
              <a:t> </a:t>
            </a:r>
            <a:r>
              <a:rPr lang="en-US" sz="1800" b="1" u="heavy" dirty="0">
                <a:uFill>
                  <a:solidFill>
                    <a:srgbClr val="000000"/>
                  </a:solidFill>
                </a:uFill>
                <a:latin typeface="Carlito"/>
                <a:cs typeface="Carlito"/>
              </a:rPr>
              <a:t>an</a:t>
            </a:r>
            <a:r>
              <a:rPr lang="en-US" sz="1800" b="1" u="heavy" spc="-70" dirty="0">
                <a:uFill>
                  <a:solidFill>
                    <a:srgbClr val="000000"/>
                  </a:solidFill>
                </a:uFill>
                <a:latin typeface="Carlito"/>
                <a:cs typeface="Carlito"/>
              </a:rPr>
              <a:t> </a:t>
            </a:r>
            <a:r>
              <a:rPr lang="en-US" sz="1800" b="1" u="heavy" spc="-5" dirty="0">
                <a:uFill>
                  <a:solidFill>
                    <a:srgbClr val="000000"/>
                  </a:solidFill>
                </a:uFill>
                <a:latin typeface="Carlito"/>
                <a:cs typeface="Carlito"/>
              </a:rPr>
              <a:t>initial</a:t>
            </a:r>
            <a:r>
              <a:rPr lang="en-US" sz="1800" b="1" u="heavy" spc="-80" dirty="0">
                <a:uFill>
                  <a:solidFill>
                    <a:srgbClr val="000000"/>
                  </a:solidFill>
                </a:uFill>
                <a:latin typeface="Carlito"/>
                <a:cs typeface="Carlito"/>
              </a:rPr>
              <a:t> </a:t>
            </a:r>
            <a:r>
              <a:rPr lang="en-US" sz="1800" b="1" u="heavy" spc="-5" dirty="0">
                <a:uFill>
                  <a:solidFill>
                    <a:srgbClr val="000000"/>
                  </a:solidFill>
                </a:uFill>
                <a:latin typeface="Carlito"/>
                <a:cs typeface="Carlito"/>
              </a:rPr>
              <a:t>fidelity</a:t>
            </a:r>
            <a:r>
              <a:rPr lang="en-US" sz="1800" b="1" u="heavy" spc="-70" dirty="0">
                <a:uFill>
                  <a:solidFill>
                    <a:srgbClr val="000000"/>
                  </a:solidFill>
                </a:uFill>
                <a:latin typeface="Carlito"/>
                <a:cs typeface="Carlito"/>
              </a:rPr>
              <a:t> </a:t>
            </a:r>
            <a:r>
              <a:rPr lang="en-US" sz="1800" b="1" u="heavy" dirty="0">
                <a:uFill>
                  <a:solidFill>
                    <a:srgbClr val="000000"/>
                  </a:solidFill>
                </a:uFill>
                <a:latin typeface="Carlito"/>
                <a:cs typeface="Carlito"/>
              </a:rPr>
              <a:t>checking</a:t>
            </a:r>
            <a:r>
              <a:rPr lang="en-US" sz="1800" b="1" u="heavy" spc="-100" dirty="0">
                <a:uFill>
                  <a:solidFill>
                    <a:srgbClr val="000000"/>
                  </a:solidFill>
                </a:uFill>
                <a:latin typeface="Carlito"/>
                <a:cs typeface="Carlito"/>
              </a:rPr>
              <a:t> </a:t>
            </a:r>
            <a:r>
              <a:rPr lang="en-US" sz="1800" b="1" u="heavy" spc="-20" dirty="0">
                <a:uFill>
                  <a:solidFill>
                    <a:srgbClr val="000000"/>
                  </a:solidFill>
                </a:uFill>
                <a:latin typeface="Carlito"/>
                <a:cs typeface="Carlito"/>
              </a:rPr>
              <a:t>form to</a:t>
            </a:r>
            <a:r>
              <a:rPr lang="en-US" sz="1800" b="1" u="heavy" spc="-25" dirty="0">
                <a:uFill>
                  <a:solidFill>
                    <a:srgbClr val="000000"/>
                  </a:solidFill>
                </a:uFill>
                <a:latin typeface="Carlito"/>
                <a:cs typeface="Carlito"/>
              </a:rPr>
              <a:t> </a:t>
            </a:r>
            <a:r>
              <a:rPr lang="en-US" sz="1800" b="1" u="heavy" dirty="0">
                <a:uFill>
                  <a:solidFill>
                    <a:srgbClr val="000000"/>
                  </a:solidFill>
                </a:uFill>
                <a:latin typeface="Carlito"/>
                <a:cs typeface="Carlito"/>
              </a:rPr>
              <a:t>the </a:t>
            </a:r>
            <a:r>
              <a:rPr lang="en-US" sz="1800" b="1" u="heavy" spc="-15" dirty="0">
                <a:uFill>
                  <a:solidFill>
                    <a:srgbClr val="000000"/>
                  </a:solidFill>
                </a:uFill>
                <a:latin typeface="Carlito"/>
                <a:cs typeface="Carlito"/>
              </a:rPr>
              <a:t>AB </a:t>
            </a:r>
            <a:r>
              <a:rPr lang="en-US" sz="1800" b="1" u="heavy" spc="-25" dirty="0">
                <a:uFill>
                  <a:solidFill>
                    <a:srgbClr val="000000"/>
                  </a:solidFill>
                </a:uFill>
                <a:latin typeface="Carlito"/>
                <a:cs typeface="Carlito"/>
              </a:rPr>
              <a:t>before </a:t>
            </a:r>
            <a:r>
              <a:rPr lang="en-US" sz="1800" b="1" u="heavy" spc="-5" dirty="0">
                <a:uFill>
                  <a:solidFill>
                    <a:srgbClr val="000000"/>
                  </a:solidFill>
                </a:uFill>
                <a:latin typeface="Carlito"/>
                <a:cs typeface="Carlito"/>
              </a:rPr>
              <a:t>induction</a:t>
            </a:r>
            <a:r>
              <a:rPr lang="en-US" sz="1800" b="1" u="heavy" spc="-200" dirty="0">
                <a:uFill>
                  <a:solidFill>
                    <a:srgbClr val="000000"/>
                  </a:solidFill>
                </a:uFill>
                <a:latin typeface="Carlito"/>
                <a:cs typeface="Carlito"/>
              </a:rPr>
              <a:t> </a:t>
            </a:r>
            <a:r>
              <a:rPr lang="en-US" sz="1800" b="1" u="heavy" spc="-20" dirty="0">
                <a:uFill>
                  <a:solidFill>
                    <a:srgbClr val="000000"/>
                  </a:solidFill>
                </a:uFill>
                <a:latin typeface="Carlito"/>
                <a:cs typeface="Carlito"/>
              </a:rPr>
              <a:t>starts</a:t>
            </a:r>
            <a:r>
              <a:rPr lang="en-US" sz="1800" spc="-20" dirty="0">
                <a:latin typeface="Carlito"/>
                <a:cs typeface="Carlito"/>
              </a:rPr>
              <a:t>. </a:t>
            </a:r>
          </a:p>
          <a:p>
            <a:pPr marL="12700" marR="5080" algn="just">
              <a:lnSpc>
                <a:spcPct val="90000"/>
              </a:lnSpc>
              <a:spcBef>
                <a:spcPts val="305"/>
              </a:spcBef>
            </a:pPr>
            <a:r>
              <a:rPr lang="en-US" sz="1800" spc="-10" dirty="0">
                <a:latin typeface="Carlito"/>
                <a:cs typeface="Carlito"/>
              </a:rPr>
              <a:t>The </a:t>
            </a:r>
            <a:r>
              <a:rPr lang="en-US" sz="1800" dirty="0">
                <a:latin typeface="Carlito"/>
                <a:cs typeface="Carlito"/>
              </a:rPr>
              <a:t>AB </a:t>
            </a:r>
            <a:r>
              <a:rPr lang="en-US" sz="1800" spc="-5" dirty="0">
                <a:latin typeface="Carlito"/>
                <a:cs typeface="Carlito"/>
              </a:rPr>
              <a:t>will check </a:t>
            </a:r>
            <a:r>
              <a:rPr lang="en-US" sz="1800" spc="-10" dirty="0">
                <a:latin typeface="Carlito"/>
                <a:cs typeface="Carlito"/>
              </a:rPr>
              <a:t>that </a:t>
            </a:r>
            <a:r>
              <a:rPr lang="en-US" sz="1800" spc="-15" dirty="0">
                <a:latin typeface="Carlito"/>
                <a:cs typeface="Carlito"/>
              </a:rPr>
              <a:t>your </a:t>
            </a:r>
            <a:r>
              <a:rPr lang="en-US" sz="1800" spc="-5" dirty="0">
                <a:latin typeface="Carlito"/>
                <a:cs typeface="Carlito"/>
              </a:rPr>
              <a:t>plans align with </a:t>
            </a:r>
            <a:r>
              <a:rPr lang="en-US" sz="1800" spc="-10" dirty="0">
                <a:latin typeface="Carlito"/>
                <a:cs typeface="Carlito"/>
              </a:rPr>
              <a:t>the  </a:t>
            </a:r>
            <a:r>
              <a:rPr lang="en-US" sz="1800" spc="-20" dirty="0">
                <a:latin typeface="Carlito"/>
                <a:cs typeface="Carlito"/>
              </a:rPr>
              <a:t>programme </a:t>
            </a:r>
            <a:r>
              <a:rPr lang="en-US" sz="1800" dirty="0">
                <a:latin typeface="Carlito"/>
                <a:cs typeface="Carlito"/>
              </a:rPr>
              <a:t>of </a:t>
            </a:r>
            <a:r>
              <a:rPr lang="en-US" sz="1800" spc="-10" dirty="0">
                <a:latin typeface="Carlito"/>
                <a:cs typeface="Carlito"/>
              </a:rPr>
              <a:t>the provider </a:t>
            </a:r>
            <a:r>
              <a:rPr lang="en-US" sz="1800" spc="-25" dirty="0">
                <a:latin typeface="Carlito"/>
                <a:cs typeface="Carlito"/>
              </a:rPr>
              <a:t>you </a:t>
            </a:r>
            <a:r>
              <a:rPr lang="en-US" sz="1800" spc="-30" dirty="0">
                <a:latin typeface="Carlito"/>
                <a:cs typeface="Carlito"/>
              </a:rPr>
              <a:t>have </a:t>
            </a:r>
            <a:r>
              <a:rPr lang="en-US" sz="1800" spc="-10" dirty="0">
                <a:latin typeface="Carlito"/>
                <a:cs typeface="Carlito"/>
              </a:rPr>
              <a:t>selected.  </a:t>
            </a:r>
            <a:r>
              <a:rPr lang="en-US" sz="1800" spc="-25" dirty="0">
                <a:latin typeface="Carlito"/>
                <a:cs typeface="Carlito"/>
              </a:rPr>
              <a:t>Any </a:t>
            </a:r>
            <a:r>
              <a:rPr lang="en-US" sz="1800" spc="-20" dirty="0">
                <a:latin typeface="Carlito"/>
                <a:cs typeface="Carlito"/>
              </a:rPr>
              <a:t>differences </a:t>
            </a:r>
            <a:r>
              <a:rPr lang="en-US" sz="1800" dirty="0">
                <a:latin typeface="Carlito"/>
                <a:cs typeface="Carlito"/>
              </a:rPr>
              <a:t>need </a:t>
            </a:r>
            <a:r>
              <a:rPr lang="en-US" sz="1800" spc="-15" dirty="0">
                <a:latin typeface="Carlito"/>
                <a:cs typeface="Carlito"/>
              </a:rPr>
              <a:t>to </a:t>
            </a:r>
            <a:r>
              <a:rPr lang="en-US" sz="1800" spc="5" dirty="0">
                <a:latin typeface="Carlito"/>
                <a:cs typeface="Carlito"/>
              </a:rPr>
              <a:t>be </a:t>
            </a:r>
            <a:r>
              <a:rPr lang="en-US" sz="1800" dirty="0">
                <a:latin typeface="Carlito"/>
                <a:cs typeface="Carlito"/>
              </a:rPr>
              <a:t>clearly</a:t>
            </a:r>
            <a:r>
              <a:rPr lang="en-US" sz="1800" spc="-170" dirty="0">
                <a:latin typeface="Carlito"/>
                <a:cs typeface="Carlito"/>
              </a:rPr>
              <a:t> </a:t>
            </a:r>
            <a:r>
              <a:rPr lang="en-GB" sz="1800" spc="-15" dirty="0">
                <a:latin typeface="Carlito"/>
                <a:cs typeface="Carlito"/>
              </a:rPr>
              <a:t>rationalised</a:t>
            </a:r>
            <a:r>
              <a:rPr lang="en-US" sz="1800" spc="-15" dirty="0">
                <a:latin typeface="Carlito"/>
                <a:cs typeface="Carlito"/>
              </a:rPr>
              <a:t> and then</a:t>
            </a:r>
            <a:r>
              <a:rPr lang="en-US" sz="1800" dirty="0">
                <a:latin typeface="Carlito"/>
                <a:cs typeface="Carlito"/>
              </a:rPr>
              <a:t> </a:t>
            </a:r>
            <a:r>
              <a:rPr lang="en-US" sz="1800" spc="-15" dirty="0">
                <a:latin typeface="Carlito"/>
                <a:cs typeface="Carlito"/>
              </a:rPr>
              <a:t>follow </a:t>
            </a:r>
            <a:r>
              <a:rPr lang="en-US" sz="1800" spc="5" dirty="0">
                <a:latin typeface="Carlito"/>
                <a:cs typeface="Carlito"/>
              </a:rPr>
              <a:t>up </a:t>
            </a:r>
            <a:r>
              <a:rPr lang="en-US" sz="1800" dirty="0">
                <a:latin typeface="Carlito"/>
                <a:cs typeface="Carlito"/>
              </a:rPr>
              <a:t>with </a:t>
            </a:r>
            <a:r>
              <a:rPr lang="en-US" sz="1800" spc="-5" dirty="0">
                <a:latin typeface="Carlito"/>
                <a:cs typeface="Carlito"/>
              </a:rPr>
              <a:t>additional fidelity  checks </a:t>
            </a:r>
            <a:r>
              <a:rPr lang="en-US" sz="1800" dirty="0">
                <a:latin typeface="Carlito"/>
                <a:cs typeface="Carlito"/>
              </a:rPr>
              <a:t>(with a </a:t>
            </a:r>
            <a:r>
              <a:rPr lang="en-US" sz="1800" spc="-15" dirty="0">
                <a:latin typeface="Carlito"/>
                <a:cs typeface="Carlito"/>
              </a:rPr>
              <a:t>focus </a:t>
            </a:r>
            <a:r>
              <a:rPr lang="en-US" sz="1800" dirty="0">
                <a:latin typeface="Carlito"/>
                <a:cs typeface="Carlito"/>
              </a:rPr>
              <a:t>on the </a:t>
            </a:r>
            <a:r>
              <a:rPr lang="en-US" sz="1800" spc="-15" dirty="0">
                <a:latin typeface="Carlito"/>
                <a:cs typeface="Carlito"/>
              </a:rPr>
              <a:t>implementation</a:t>
            </a:r>
            <a:r>
              <a:rPr lang="en-US" sz="1800" spc="-245" dirty="0">
                <a:latin typeface="Carlito"/>
                <a:cs typeface="Carlito"/>
              </a:rPr>
              <a:t> </a:t>
            </a:r>
            <a:r>
              <a:rPr lang="en-US" sz="1800" dirty="0">
                <a:latin typeface="Carlito"/>
                <a:cs typeface="Carlito"/>
              </a:rPr>
              <a:t>of  the </a:t>
            </a:r>
            <a:r>
              <a:rPr lang="en-US" sz="1800" spc="-15" dirty="0">
                <a:latin typeface="Carlito"/>
                <a:cs typeface="Carlito"/>
              </a:rPr>
              <a:t>programme) </a:t>
            </a:r>
            <a:r>
              <a:rPr lang="en-US" sz="1800" dirty="0">
                <a:latin typeface="Carlito"/>
                <a:cs typeface="Carlito"/>
              </a:rPr>
              <a:t>in </a:t>
            </a:r>
            <a:r>
              <a:rPr lang="en-US" sz="1800" spc="-15" dirty="0">
                <a:latin typeface="Carlito"/>
                <a:cs typeface="Carlito"/>
              </a:rPr>
              <a:t>year </a:t>
            </a:r>
            <a:r>
              <a:rPr lang="en-US" sz="1800" dirty="0">
                <a:latin typeface="Carlito"/>
                <a:cs typeface="Carlito"/>
              </a:rPr>
              <a:t>1 and </a:t>
            </a:r>
            <a:r>
              <a:rPr lang="en-US" sz="1800" spc="-15" dirty="0">
                <a:latin typeface="Carlito"/>
                <a:cs typeface="Carlito"/>
              </a:rPr>
              <a:t>year</a:t>
            </a:r>
            <a:r>
              <a:rPr lang="en-US" sz="1800" spc="-170" dirty="0">
                <a:latin typeface="Carlito"/>
                <a:cs typeface="Carlito"/>
              </a:rPr>
              <a:t> </a:t>
            </a:r>
            <a:r>
              <a:rPr lang="en-US" sz="1800" dirty="0">
                <a:latin typeface="Carlito"/>
                <a:cs typeface="Carlito"/>
              </a:rPr>
              <a:t>2.</a:t>
            </a:r>
          </a:p>
        </p:txBody>
      </p:sp>
    </p:spTree>
    <p:extLst>
      <p:ext uri="{BB962C8B-B14F-4D97-AF65-F5344CB8AC3E}">
        <p14:creationId xmlns:p14="http://schemas.microsoft.com/office/powerpoint/2010/main" val="1711203837"/>
      </p:ext>
    </p:extLst>
  </p:cSld>
  <p:clrMapOvr>
    <a:masterClrMapping/>
  </p:clrMapOvr>
  <mc:AlternateContent xmlns:mc="http://schemas.openxmlformats.org/markup-compatibility/2006" xmlns:p14="http://schemas.microsoft.com/office/powerpoint/2010/main">
    <mc:Choice Requires="p14">
      <p:transition spd="slow" p14:dur="2000" advTm="52981"/>
    </mc:Choice>
    <mc:Fallback xmlns="">
      <p:transition spd="slow" advTm="5298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621BE9-2A4E-6D10-B4FF-BB486E9F5378}"/>
              </a:ext>
            </a:extLst>
          </p:cNvPr>
          <p:cNvSpPr txBox="1"/>
          <p:nvPr/>
        </p:nvSpPr>
        <p:spPr>
          <a:xfrm>
            <a:off x="457200" y="1751111"/>
            <a:ext cx="8267700" cy="1631216"/>
          </a:xfrm>
          <a:prstGeom prst="rect">
            <a:avLst/>
          </a:prstGeom>
          <a:solidFill>
            <a:schemeClr val="accent1">
              <a:lumMod val="20000"/>
              <a:lumOff val="80000"/>
            </a:schemeClr>
          </a:solidFill>
          <a:ln>
            <a:solidFill>
              <a:schemeClr val="tx1"/>
            </a:solidFill>
          </a:ln>
        </p:spPr>
        <p:txBody>
          <a:bodyPr wrap="square">
            <a:spAutoFit/>
          </a:bodyPr>
          <a:lstStyle/>
          <a:p>
            <a:r>
              <a:rPr lang="en-US" sz="2000" b="0" spc="-10" dirty="0">
                <a:solidFill>
                  <a:srgbClr val="000000"/>
                </a:solidFill>
                <a:latin typeface="Carlito"/>
                <a:cs typeface="Carlito"/>
              </a:rPr>
              <a:t>ECF-based </a:t>
            </a:r>
            <a:r>
              <a:rPr lang="en-US" sz="2000" b="0" spc="-15" dirty="0">
                <a:solidFill>
                  <a:srgbClr val="000000"/>
                </a:solidFill>
                <a:latin typeface="Carlito"/>
                <a:cs typeface="Carlito"/>
              </a:rPr>
              <a:t>training </a:t>
            </a:r>
            <a:r>
              <a:rPr lang="en-US" sz="2000" b="0" spc="-5" dirty="0">
                <a:solidFill>
                  <a:srgbClr val="000000"/>
                </a:solidFill>
                <a:latin typeface="Carlito"/>
                <a:cs typeface="Carlito"/>
              </a:rPr>
              <a:t>is </a:t>
            </a:r>
            <a:r>
              <a:rPr lang="en-US" sz="2000" b="0" dirty="0">
                <a:solidFill>
                  <a:srgbClr val="000000"/>
                </a:solidFill>
                <a:latin typeface="Carlito"/>
                <a:cs typeface="Carlito"/>
              </a:rPr>
              <a:t>a </a:t>
            </a:r>
            <a:r>
              <a:rPr lang="en-US" sz="2000" b="1" spc="-10" dirty="0">
                <a:solidFill>
                  <a:srgbClr val="000000"/>
                </a:solidFill>
                <a:latin typeface="Carlito"/>
                <a:cs typeface="Carlito"/>
              </a:rPr>
              <a:t>professional development  </a:t>
            </a:r>
            <a:r>
              <a:rPr lang="en-US" sz="2000" b="1" spc="-15" dirty="0">
                <a:solidFill>
                  <a:srgbClr val="000000"/>
                </a:solidFill>
                <a:latin typeface="Carlito"/>
                <a:cs typeface="Carlito"/>
              </a:rPr>
              <a:t>programme</a:t>
            </a:r>
            <a:r>
              <a:rPr lang="en-US" sz="2000" b="0" spc="-15" dirty="0">
                <a:solidFill>
                  <a:srgbClr val="000000"/>
                </a:solidFill>
                <a:latin typeface="Carlito"/>
                <a:cs typeface="Carlito"/>
              </a:rPr>
              <a:t>. </a:t>
            </a:r>
            <a:r>
              <a:rPr lang="en-US" sz="2000" b="0" spc="-5" dirty="0">
                <a:solidFill>
                  <a:srgbClr val="000000"/>
                </a:solidFill>
                <a:latin typeface="Carlito"/>
                <a:cs typeface="Carlito"/>
              </a:rPr>
              <a:t>It is designed </a:t>
            </a:r>
            <a:r>
              <a:rPr lang="en-US" sz="2000" b="0" spc="-15" dirty="0">
                <a:solidFill>
                  <a:srgbClr val="000000"/>
                </a:solidFill>
                <a:latin typeface="Carlito"/>
                <a:cs typeface="Carlito"/>
              </a:rPr>
              <a:t>to </a:t>
            </a:r>
            <a:r>
              <a:rPr lang="en-US" sz="2000" b="0" spc="-5" dirty="0">
                <a:solidFill>
                  <a:srgbClr val="000000"/>
                </a:solidFill>
                <a:latin typeface="Carlito"/>
                <a:cs typeface="Carlito"/>
              </a:rPr>
              <a:t>help </a:t>
            </a:r>
            <a:r>
              <a:rPr lang="en-US" sz="2000" b="0" spc="-10" dirty="0">
                <a:solidFill>
                  <a:srgbClr val="000000"/>
                </a:solidFill>
                <a:latin typeface="Carlito"/>
                <a:cs typeface="Carlito"/>
              </a:rPr>
              <a:t>your ECT  develop </a:t>
            </a:r>
            <a:r>
              <a:rPr lang="en-US" sz="2000" b="0" spc="-5" dirty="0">
                <a:solidFill>
                  <a:srgbClr val="000000"/>
                </a:solidFill>
                <a:latin typeface="Carlito"/>
                <a:cs typeface="Carlito"/>
              </a:rPr>
              <a:t>their </a:t>
            </a:r>
            <a:r>
              <a:rPr lang="en-US" sz="2000" b="0" spc="-10" dirty="0">
                <a:solidFill>
                  <a:srgbClr val="000000"/>
                </a:solidFill>
                <a:latin typeface="Carlito"/>
                <a:cs typeface="Carlito"/>
              </a:rPr>
              <a:t>teaching knowledge, skills </a:t>
            </a:r>
            <a:r>
              <a:rPr lang="en-US" sz="2000" b="0" dirty="0">
                <a:solidFill>
                  <a:srgbClr val="000000"/>
                </a:solidFill>
                <a:latin typeface="Carlito"/>
                <a:cs typeface="Carlito"/>
              </a:rPr>
              <a:t>and  </a:t>
            </a:r>
            <a:r>
              <a:rPr lang="en-US" sz="2000" b="0" spc="-20" dirty="0">
                <a:solidFill>
                  <a:srgbClr val="000000"/>
                </a:solidFill>
                <a:latin typeface="Carlito"/>
                <a:cs typeface="Carlito"/>
              </a:rPr>
              <a:t>working</a:t>
            </a:r>
            <a:r>
              <a:rPr lang="en-US" sz="2000" b="0" spc="10" dirty="0">
                <a:solidFill>
                  <a:srgbClr val="000000"/>
                </a:solidFill>
                <a:latin typeface="Carlito"/>
                <a:cs typeface="Carlito"/>
              </a:rPr>
              <a:t> </a:t>
            </a:r>
            <a:r>
              <a:rPr lang="en-US" sz="2000" b="0" spc="-5" dirty="0">
                <a:solidFill>
                  <a:srgbClr val="000000"/>
                </a:solidFill>
                <a:latin typeface="Carlito"/>
                <a:cs typeface="Carlito"/>
              </a:rPr>
              <a:t>habits.</a:t>
            </a:r>
            <a:br>
              <a:rPr lang="en-US" sz="2000" b="0" spc="-5" dirty="0">
                <a:solidFill>
                  <a:srgbClr val="000000"/>
                </a:solidFill>
                <a:latin typeface="Carlito"/>
                <a:cs typeface="Carlito"/>
              </a:rPr>
            </a:br>
            <a:br>
              <a:rPr lang="en-US" sz="2000" b="0" spc="-5" dirty="0">
                <a:solidFill>
                  <a:srgbClr val="000000"/>
                </a:solidFill>
                <a:latin typeface="Carlito"/>
                <a:cs typeface="Carlito"/>
              </a:rPr>
            </a:br>
            <a:r>
              <a:rPr lang="en-US" sz="2000" b="1" spc="-80" dirty="0">
                <a:latin typeface="Carlito"/>
                <a:cs typeface="Carlito"/>
              </a:rPr>
              <a:t>ECTs </a:t>
            </a:r>
            <a:r>
              <a:rPr lang="en-US" sz="2000" b="1" spc="-5" dirty="0">
                <a:latin typeface="Carlito"/>
                <a:cs typeface="Carlito"/>
              </a:rPr>
              <a:t>should </a:t>
            </a:r>
            <a:r>
              <a:rPr lang="en-US" sz="2000" b="1" spc="-15" dirty="0">
                <a:latin typeface="Carlito"/>
                <a:cs typeface="Carlito"/>
              </a:rPr>
              <a:t>participate </a:t>
            </a:r>
            <a:r>
              <a:rPr lang="en-US" sz="2000" b="1" dirty="0">
                <a:latin typeface="Carlito"/>
                <a:cs typeface="Carlito"/>
              </a:rPr>
              <a:t>in their </a:t>
            </a:r>
            <a:r>
              <a:rPr lang="en-US" sz="2000" b="1" spc="-15" dirty="0">
                <a:latin typeface="Carlito"/>
                <a:cs typeface="Carlito"/>
              </a:rPr>
              <a:t>ECF-  </a:t>
            </a:r>
            <a:r>
              <a:rPr lang="en-US" sz="2000" b="1" spc="-5" dirty="0">
                <a:latin typeface="Carlito"/>
                <a:cs typeface="Carlito"/>
              </a:rPr>
              <a:t>based </a:t>
            </a:r>
            <a:r>
              <a:rPr lang="en-US" sz="2000" b="1" spc="-20" dirty="0">
                <a:latin typeface="Carlito"/>
                <a:cs typeface="Carlito"/>
              </a:rPr>
              <a:t>training </a:t>
            </a:r>
            <a:r>
              <a:rPr lang="en-US" sz="2000" b="1" spc="-5" dirty="0">
                <a:latin typeface="Carlito"/>
                <a:cs typeface="Carlito"/>
              </a:rPr>
              <a:t>as fully as </a:t>
            </a:r>
            <a:r>
              <a:rPr lang="en-US" sz="2000" b="1" spc="-10" dirty="0">
                <a:latin typeface="Carlito"/>
                <a:cs typeface="Carlito"/>
              </a:rPr>
              <a:t>possible, </a:t>
            </a:r>
            <a:r>
              <a:rPr lang="en-US" sz="2000" b="1" dirty="0">
                <a:latin typeface="Carlito"/>
                <a:cs typeface="Carlito"/>
              </a:rPr>
              <a:t>but  </a:t>
            </a:r>
            <a:r>
              <a:rPr lang="en-US" sz="2000" b="1" spc="-15" dirty="0">
                <a:latin typeface="Carlito"/>
                <a:cs typeface="Carlito"/>
              </a:rPr>
              <a:t>failing </a:t>
            </a:r>
            <a:r>
              <a:rPr lang="en-US" sz="2000" b="1" spc="-20" dirty="0">
                <a:latin typeface="Carlito"/>
                <a:cs typeface="Carlito"/>
              </a:rPr>
              <a:t>to complete </a:t>
            </a:r>
            <a:r>
              <a:rPr lang="en-US" sz="2000" b="1" dirty="0">
                <a:latin typeface="Carlito"/>
                <a:cs typeface="Carlito"/>
              </a:rPr>
              <a:t>it </a:t>
            </a:r>
            <a:r>
              <a:rPr lang="en-US" sz="2000" b="1" spc="-5" dirty="0">
                <a:latin typeface="Carlito"/>
                <a:cs typeface="Carlito"/>
              </a:rPr>
              <a:t>will </a:t>
            </a:r>
            <a:r>
              <a:rPr lang="en-US" sz="2000" b="1" dirty="0">
                <a:latin typeface="Carlito"/>
                <a:cs typeface="Carlito"/>
              </a:rPr>
              <a:t>not </a:t>
            </a:r>
            <a:r>
              <a:rPr lang="en-US" sz="2000" b="1" spc="-10" dirty="0">
                <a:latin typeface="Carlito"/>
                <a:cs typeface="Carlito"/>
              </a:rPr>
              <a:t>mean </a:t>
            </a:r>
            <a:r>
              <a:rPr lang="en-US" sz="2000" b="1" spc="-15" dirty="0">
                <a:latin typeface="Carlito"/>
                <a:cs typeface="Carlito"/>
              </a:rPr>
              <a:t>they  </a:t>
            </a:r>
            <a:r>
              <a:rPr lang="en-US" sz="2000" b="1" spc="-20" dirty="0">
                <a:latin typeface="Carlito"/>
                <a:cs typeface="Carlito"/>
              </a:rPr>
              <a:t>fail </a:t>
            </a:r>
            <a:r>
              <a:rPr lang="en-US" sz="2000" b="1" dirty="0">
                <a:latin typeface="Carlito"/>
                <a:cs typeface="Carlito"/>
              </a:rPr>
              <a:t>their</a:t>
            </a:r>
            <a:r>
              <a:rPr lang="en-US" sz="2000" b="1" spc="-15" dirty="0">
                <a:latin typeface="Carlito"/>
                <a:cs typeface="Carlito"/>
              </a:rPr>
              <a:t> </a:t>
            </a:r>
            <a:r>
              <a:rPr lang="en-US" sz="2000" b="1" spc="-5" dirty="0">
                <a:latin typeface="Carlito"/>
                <a:cs typeface="Carlito"/>
              </a:rPr>
              <a:t>induction.</a:t>
            </a:r>
            <a:endParaRPr lang="en-GB" sz="2000" dirty="0"/>
          </a:p>
        </p:txBody>
      </p:sp>
      <p:sp>
        <p:nvSpPr>
          <p:cNvPr id="4" name="object 2">
            <a:extLst>
              <a:ext uri="{FF2B5EF4-FFF2-40B4-BE49-F238E27FC236}">
                <a16:creationId xmlns:a16="http://schemas.microsoft.com/office/drawing/2014/main" id="{47465438-BE22-65DF-21FC-A7797ADD74A6}"/>
              </a:ext>
            </a:extLst>
          </p:cNvPr>
          <p:cNvSpPr txBox="1">
            <a:spLocks/>
          </p:cNvSpPr>
          <p:nvPr/>
        </p:nvSpPr>
        <p:spPr>
          <a:xfrm>
            <a:off x="419100" y="187460"/>
            <a:ext cx="8305800" cy="581762"/>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US" sz="4400" b="1" spc="-20" dirty="0">
                <a:solidFill>
                  <a:srgbClr val="FFFFFF"/>
                </a:solidFill>
                <a:latin typeface="+mj-lt"/>
                <a:cs typeface="Carlito"/>
              </a:rPr>
              <a:t>Assessment of ECTs</a:t>
            </a:r>
            <a:endParaRPr lang="en-GB" sz="4400" kern="0" spc="-50" dirty="0">
              <a:latin typeface="+mj-lt"/>
            </a:endParaRPr>
          </a:p>
        </p:txBody>
      </p:sp>
      <p:sp>
        <p:nvSpPr>
          <p:cNvPr id="6" name="TextBox 5">
            <a:extLst>
              <a:ext uri="{FF2B5EF4-FFF2-40B4-BE49-F238E27FC236}">
                <a16:creationId xmlns:a16="http://schemas.microsoft.com/office/drawing/2014/main" id="{BBF757C3-9023-5041-A4A0-CD0C55CD250F}"/>
              </a:ext>
            </a:extLst>
          </p:cNvPr>
          <p:cNvSpPr txBox="1"/>
          <p:nvPr/>
        </p:nvSpPr>
        <p:spPr>
          <a:xfrm>
            <a:off x="419100" y="967779"/>
            <a:ext cx="8305800" cy="584775"/>
          </a:xfrm>
          <a:prstGeom prst="rect">
            <a:avLst/>
          </a:prstGeom>
          <a:solidFill>
            <a:schemeClr val="accent3">
              <a:lumMod val="20000"/>
              <a:lumOff val="80000"/>
            </a:schemeClr>
          </a:solidFill>
          <a:ln>
            <a:solidFill>
              <a:schemeClr val="tx1"/>
            </a:solidFill>
          </a:ln>
        </p:spPr>
        <p:txBody>
          <a:bodyPr wrap="square">
            <a:spAutoFit/>
          </a:bodyPr>
          <a:lstStyle/>
          <a:p>
            <a:pPr algn="ctr"/>
            <a:r>
              <a:rPr lang="en-US" sz="3200" b="1" spc="-45" dirty="0">
                <a:latin typeface="Carlito"/>
                <a:cs typeface="Carlito"/>
              </a:rPr>
              <a:t>ECTs </a:t>
            </a:r>
            <a:r>
              <a:rPr lang="en-US" sz="3200" b="1" spc="-10" dirty="0">
                <a:latin typeface="Carlito"/>
                <a:cs typeface="Carlito"/>
              </a:rPr>
              <a:t>cannot </a:t>
            </a:r>
            <a:r>
              <a:rPr lang="en-US" sz="3200" b="1" spc="-20" dirty="0">
                <a:latin typeface="Carlito"/>
                <a:cs typeface="Carlito"/>
              </a:rPr>
              <a:t>fail </a:t>
            </a:r>
            <a:r>
              <a:rPr lang="en-US" sz="3200" b="1" spc="-5" dirty="0">
                <a:latin typeface="Carlito"/>
                <a:cs typeface="Carlito"/>
              </a:rPr>
              <a:t>their </a:t>
            </a:r>
            <a:r>
              <a:rPr lang="en-US" sz="3200" b="1" spc="-15" dirty="0">
                <a:latin typeface="Carlito"/>
                <a:cs typeface="Carlito"/>
              </a:rPr>
              <a:t>ECF-based</a:t>
            </a:r>
            <a:r>
              <a:rPr lang="en-US" sz="3200" b="1" spc="-114" dirty="0">
                <a:latin typeface="Carlito"/>
                <a:cs typeface="Carlito"/>
              </a:rPr>
              <a:t> </a:t>
            </a:r>
            <a:r>
              <a:rPr lang="en-US" sz="3200" b="1" spc="-20" dirty="0">
                <a:latin typeface="Carlito"/>
                <a:cs typeface="Carlito"/>
              </a:rPr>
              <a:t>training.</a:t>
            </a:r>
            <a:endParaRPr lang="en-GB" sz="3200" dirty="0"/>
          </a:p>
        </p:txBody>
      </p:sp>
      <p:sp>
        <p:nvSpPr>
          <p:cNvPr id="8" name="TextBox 7">
            <a:extLst>
              <a:ext uri="{FF2B5EF4-FFF2-40B4-BE49-F238E27FC236}">
                <a16:creationId xmlns:a16="http://schemas.microsoft.com/office/drawing/2014/main" id="{614A41C3-2EAD-712E-B523-DED04FD6BD7C}"/>
              </a:ext>
            </a:extLst>
          </p:cNvPr>
          <p:cNvSpPr txBox="1"/>
          <p:nvPr/>
        </p:nvSpPr>
        <p:spPr>
          <a:xfrm>
            <a:off x="457200" y="3657600"/>
            <a:ext cx="8267700" cy="1792798"/>
          </a:xfrm>
          <a:prstGeom prst="rect">
            <a:avLst/>
          </a:prstGeom>
          <a:solidFill>
            <a:schemeClr val="accent5">
              <a:lumMod val="20000"/>
              <a:lumOff val="80000"/>
            </a:schemeClr>
          </a:solidFill>
          <a:ln>
            <a:solidFill>
              <a:schemeClr val="tx1"/>
            </a:solidFill>
          </a:ln>
        </p:spPr>
        <p:txBody>
          <a:bodyPr wrap="square">
            <a:spAutoFit/>
          </a:bodyPr>
          <a:lstStyle/>
          <a:p>
            <a:r>
              <a:rPr lang="en-US" sz="2000" spc="-10" dirty="0">
                <a:latin typeface="Carlito"/>
                <a:cs typeface="Carlito"/>
              </a:rPr>
              <a:t>ECF-based </a:t>
            </a:r>
            <a:r>
              <a:rPr lang="en-US" sz="2000" spc="-20" dirty="0">
                <a:latin typeface="Carlito"/>
                <a:cs typeface="Carlito"/>
              </a:rPr>
              <a:t>training </a:t>
            </a:r>
            <a:r>
              <a:rPr lang="en-US" sz="2000" spc="-5" dirty="0">
                <a:latin typeface="Carlito"/>
                <a:cs typeface="Carlito"/>
              </a:rPr>
              <a:t>is </a:t>
            </a:r>
            <a:r>
              <a:rPr lang="en-US" sz="2000" spc="-25" dirty="0">
                <a:latin typeface="Carlito"/>
                <a:cs typeface="Carlito"/>
              </a:rPr>
              <a:t>separate </a:t>
            </a:r>
            <a:r>
              <a:rPr lang="en-US" sz="2000" spc="-20" dirty="0">
                <a:latin typeface="Carlito"/>
                <a:cs typeface="Carlito"/>
              </a:rPr>
              <a:t>from </a:t>
            </a:r>
            <a:r>
              <a:rPr lang="en-US" sz="2000" spc="-15" dirty="0">
                <a:latin typeface="Carlito"/>
                <a:cs typeface="Carlito"/>
              </a:rPr>
              <a:t>the formal  </a:t>
            </a:r>
            <a:r>
              <a:rPr lang="en-US" sz="2000" dirty="0">
                <a:latin typeface="Carlito"/>
                <a:cs typeface="Carlito"/>
              </a:rPr>
              <a:t>assessment </a:t>
            </a:r>
            <a:r>
              <a:rPr lang="en-US" sz="2000" spc="-5" dirty="0">
                <a:latin typeface="Carlito"/>
                <a:cs typeface="Carlito"/>
              </a:rPr>
              <a:t>of </a:t>
            </a:r>
            <a:r>
              <a:rPr lang="en-US" sz="2000" dirty="0">
                <a:latin typeface="Carlito"/>
                <a:cs typeface="Carlito"/>
              </a:rPr>
              <a:t>an </a:t>
            </a:r>
            <a:r>
              <a:rPr lang="en-US" sz="2000" spc="-40" dirty="0">
                <a:latin typeface="Carlito"/>
                <a:cs typeface="Carlito"/>
              </a:rPr>
              <a:t>ECT’s </a:t>
            </a:r>
            <a:r>
              <a:rPr lang="en-US" sz="2000" spc="-10" dirty="0">
                <a:latin typeface="Carlito"/>
                <a:cs typeface="Carlito"/>
              </a:rPr>
              <a:t>performance </a:t>
            </a:r>
            <a:r>
              <a:rPr lang="en-US" sz="2000" spc="-15" dirty="0">
                <a:latin typeface="Carlito"/>
                <a:cs typeface="Carlito"/>
              </a:rPr>
              <a:t>against </a:t>
            </a:r>
            <a:r>
              <a:rPr lang="en-US" sz="2000" dirty="0">
                <a:latin typeface="Carlito"/>
                <a:cs typeface="Carlito"/>
              </a:rPr>
              <a:t>the  </a:t>
            </a:r>
            <a:r>
              <a:rPr lang="en-US" sz="2000" spc="-20" dirty="0">
                <a:latin typeface="Carlito"/>
                <a:cs typeface="Carlito"/>
              </a:rPr>
              <a:t>teachers’</a:t>
            </a:r>
            <a:r>
              <a:rPr lang="en-US" sz="2000" spc="35" dirty="0">
                <a:latin typeface="Carlito"/>
                <a:cs typeface="Carlito"/>
              </a:rPr>
              <a:t> </a:t>
            </a:r>
            <a:r>
              <a:rPr lang="en-US" sz="2000" spc="-20" dirty="0">
                <a:latin typeface="Carlito"/>
                <a:cs typeface="Carlito"/>
              </a:rPr>
              <a:t>standards.</a:t>
            </a:r>
            <a:br>
              <a:rPr lang="en-US" sz="2000" spc="-20" dirty="0">
                <a:latin typeface="Carlito"/>
                <a:cs typeface="Carlito"/>
              </a:rPr>
            </a:br>
            <a:br>
              <a:rPr lang="en-US" sz="1050" spc="-20" dirty="0">
                <a:latin typeface="Carlito"/>
                <a:cs typeface="Carlito"/>
              </a:rPr>
            </a:br>
            <a:r>
              <a:rPr lang="en-US" sz="2000" dirty="0">
                <a:hlinkClick r:id="rId2"/>
              </a:rPr>
              <a:t>How the early career framework (ECF) supports induction - GOV.UK (www.gov.uk)</a:t>
            </a:r>
            <a:endParaRPr lang="en-US" sz="2000" dirty="0"/>
          </a:p>
          <a:p>
            <a:r>
              <a:rPr lang="en-US" sz="2000" dirty="0">
                <a:hlinkClick r:id="rId3"/>
              </a:rPr>
              <a:t>Funding and eligibility for ECF-based training - GOV.UK (www.gov.uk)</a:t>
            </a:r>
            <a:endParaRPr lang="en-GB" sz="2000" dirty="0"/>
          </a:p>
        </p:txBody>
      </p:sp>
      <p:sp>
        <p:nvSpPr>
          <p:cNvPr id="2" name="TextBox 1">
            <a:extLst>
              <a:ext uri="{FF2B5EF4-FFF2-40B4-BE49-F238E27FC236}">
                <a16:creationId xmlns:a16="http://schemas.microsoft.com/office/drawing/2014/main" id="{7EE92C3D-59EA-510D-96DD-EF7A1DC82CFA}"/>
              </a:ext>
            </a:extLst>
          </p:cNvPr>
          <p:cNvSpPr txBox="1"/>
          <p:nvPr/>
        </p:nvSpPr>
        <p:spPr>
          <a:xfrm>
            <a:off x="457200" y="5738371"/>
            <a:ext cx="6248400" cy="923330"/>
          </a:xfrm>
          <a:prstGeom prst="rect">
            <a:avLst/>
          </a:prstGeom>
          <a:noFill/>
          <a:ln>
            <a:solidFill>
              <a:schemeClr val="tx1"/>
            </a:solidFill>
          </a:ln>
        </p:spPr>
        <p:txBody>
          <a:bodyPr wrap="square" rtlCol="0">
            <a:spAutoFit/>
          </a:bodyPr>
          <a:lstStyle/>
          <a:p>
            <a:r>
              <a:rPr lang="en-GB" dirty="0"/>
              <a:t>The MENTOR is integral in facilitating this for context and stage of the ECT. It is not just repeating information but reinforcing and consolidating learning.</a:t>
            </a:r>
          </a:p>
        </p:txBody>
      </p:sp>
    </p:spTree>
    <p:extLst>
      <p:ext uri="{BB962C8B-B14F-4D97-AF65-F5344CB8AC3E}">
        <p14:creationId xmlns:p14="http://schemas.microsoft.com/office/powerpoint/2010/main" val="3750267284"/>
      </p:ext>
    </p:extLst>
  </p:cSld>
  <p:clrMapOvr>
    <a:masterClrMapping/>
  </p:clrMapOvr>
  <mc:AlternateContent xmlns:mc="http://schemas.openxmlformats.org/markup-compatibility/2006" xmlns:p14="http://schemas.microsoft.com/office/powerpoint/2010/main">
    <mc:Choice Requires="p14">
      <p:transition spd="slow" p14:dur="2000" advTm="59012"/>
    </mc:Choice>
    <mc:Fallback xmlns="">
      <p:transition spd="slow" advTm="5901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246575"/>
            <a:ext cx="8681720" cy="3613169"/>
          </a:xfrm>
          <a:prstGeom prst="rect">
            <a:avLst/>
          </a:prstGeom>
          <a:solidFill>
            <a:schemeClr val="accent3">
              <a:lumMod val="20000"/>
              <a:lumOff val="80000"/>
            </a:schemeClr>
          </a:solidFill>
          <a:ln>
            <a:solidFill>
              <a:schemeClr val="tx1"/>
            </a:solidFill>
          </a:ln>
        </p:spPr>
        <p:txBody>
          <a:bodyPr vert="horz" wrap="square" lIns="0" tIns="88265" rIns="0" bIns="0" rtlCol="0">
            <a:spAutoFit/>
          </a:bodyPr>
          <a:lstStyle/>
          <a:p>
            <a:pPr marL="355600" marR="227965" indent="-342900">
              <a:spcBef>
                <a:spcPts val="695"/>
              </a:spcBef>
              <a:buFont typeface="Arial"/>
              <a:buChar char="•"/>
              <a:tabLst>
                <a:tab pos="354965" algn="l"/>
                <a:tab pos="355600" algn="l"/>
              </a:tabLst>
            </a:pPr>
            <a:r>
              <a:rPr sz="2800" spc="-35" dirty="0">
                <a:latin typeface="+mj-lt"/>
                <a:cs typeface="Carlito"/>
              </a:rPr>
              <a:t>There </a:t>
            </a:r>
            <a:r>
              <a:rPr sz="2800" spc="-30" dirty="0">
                <a:latin typeface="+mj-lt"/>
                <a:cs typeface="Carlito"/>
              </a:rPr>
              <a:t>are </a:t>
            </a:r>
            <a:r>
              <a:rPr sz="2800" u="heavy" spc="-30" dirty="0">
                <a:uFill>
                  <a:solidFill>
                    <a:srgbClr val="000000"/>
                  </a:solidFill>
                </a:uFill>
                <a:latin typeface="+mj-lt"/>
                <a:cs typeface="Carlito"/>
              </a:rPr>
              <a:t>two </a:t>
            </a:r>
            <a:r>
              <a:rPr sz="2800" u="heavy" spc="-35" dirty="0">
                <a:uFill>
                  <a:solidFill>
                    <a:srgbClr val="000000"/>
                  </a:solidFill>
                </a:uFill>
                <a:latin typeface="+mj-lt"/>
                <a:cs typeface="Carlito"/>
              </a:rPr>
              <a:t>formal </a:t>
            </a:r>
            <a:r>
              <a:rPr sz="2800" u="heavy" spc="-25" dirty="0">
                <a:uFill>
                  <a:solidFill>
                    <a:srgbClr val="000000"/>
                  </a:solidFill>
                </a:uFill>
                <a:latin typeface="+mj-lt"/>
                <a:cs typeface="Carlito"/>
              </a:rPr>
              <a:t>assessment points</a:t>
            </a:r>
            <a:r>
              <a:rPr sz="2800" spc="-25" dirty="0">
                <a:latin typeface="+mj-lt"/>
                <a:cs typeface="Carlito"/>
              </a:rPr>
              <a:t>, requiring  assessment </a:t>
            </a:r>
            <a:r>
              <a:rPr sz="2800" spc="-20" dirty="0">
                <a:latin typeface="+mj-lt"/>
                <a:cs typeface="Carlito"/>
              </a:rPr>
              <a:t>reports: </a:t>
            </a:r>
            <a:r>
              <a:rPr sz="2800" spc="-15" dirty="0">
                <a:latin typeface="+mj-lt"/>
                <a:cs typeface="Carlito"/>
              </a:rPr>
              <a:t>one </a:t>
            </a:r>
            <a:r>
              <a:rPr sz="2800" spc="-40" dirty="0">
                <a:latin typeface="+mj-lt"/>
                <a:cs typeface="Carlito"/>
              </a:rPr>
              <a:t>midway </a:t>
            </a:r>
            <a:r>
              <a:rPr sz="2800" spc="-30" dirty="0">
                <a:latin typeface="+mj-lt"/>
                <a:cs typeface="Carlito"/>
              </a:rPr>
              <a:t>through </a:t>
            </a:r>
            <a:r>
              <a:rPr sz="2800" spc="-25" dirty="0">
                <a:latin typeface="+mj-lt"/>
                <a:cs typeface="Carlito"/>
              </a:rPr>
              <a:t>induction (the  </a:t>
            </a:r>
            <a:r>
              <a:rPr sz="2800" spc="-15" dirty="0">
                <a:latin typeface="+mj-lt"/>
                <a:cs typeface="Carlito"/>
              </a:rPr>
              <a:t>end of </a:t>
            </a:r>
            <a:r>
              <a:rPr sz="2800" spc="-105" dirty="0">
                <a:latin typeface="+mj-lt"/>
                <a:cs typeface="Carlito"/>
              </a:rPr>
              <a:t>Year </a:t>
            </a:r>
            <a:r>
              <a:rPr sz="2800" spc="-15" dirty="0">
                <a:latin typeface="+mj-lt"/>
                <a:cs typeface="Carlito"/>
              </a:rPr>
              <a:t>1, </a:t>
            </a:r>
            <a:r>
              <a:rPr sz="2800" spc="-120" dirty="0">
                <a:latin typeface="+mj-lt"/>
                <a:cs typeface="Carlito"/>
              </a:rPr>
              <a:t>Term </a:t>
            </a:r>
            <a:r>
              <a:rPr sz="2800" spc="-20" dirty="0">
                <a:latin typeface="+mj-lt"/>
                <a:cs typeface="Carlito"/>
              </a:rPr>
              <a:t>3) </a:t>
            </a:r>
            <a:r>
              <a:rPr sz="2800" spc="-15" dirty="0">
                <a:latin typeface="+mj-lt"/>
                <a:cs typeface="Carlito"/>
              </a:rPr>
              <a:t>and </a:t>
            </a:r>
            <a:r>
              <a:rPr sz="2800" spc="-20" dirty="0">
                <a:latin typeface="+mj-lt"/>
                <a:cs typeface="Carlito"/>
              </a:rPr>
              <a:t>one </a:t>
            </a:r>
            <a:r>
              <a:rPr sz="2800" spc="-25" dirty="0">
                <a:latin typeface="+mj-lt"/>
                <a:cs typeface="Carlito"/>
              </a:rPr>
              <a:t>at </a:t>
            </a:r>
            <a:r>
              <a:rPr sz="2800" spc="-15" dirty="0">
                <a:latin typeface="+mj-lt"/>
                <a:cs typeface="Carlito"/>
              </a:rPr>
              <a:t>the end </a:t>
            </a:r>
            <a:r>
              <a:rPr sz="2800" spc="-10" dirty="0">
                <a:latin typeface="+mj-lt"/>
                <a:cs typeface="Carlito"/>
              </a:rPr>
              <a:t>of </a:t>
            </a:r>
            <a:r>
              <a:rPr sz="2800" spc="-20" dirty="0">
                <a:latin typeface="+mj-lt"/>
                <a:cs typeface="Carlito"/>
              </a:rPr>
              <a:t>induction  </a:t>
            </a:r>
            <a:r>
              <a:rPr sz="2800" spc="-15" dirty="0">
                <a:latin typeface="+mj-lt"/>
                <a:cs typeface="Carlito"/>
              </a:rPr>
              <a:t>(the end of </a:t>
            </a:r>
            <a:r>
              <a:rPr sz="2800" spc="-105" dirty="0">
                <a:latin typeface="+mj-lt"/>
                <a:cs typeface="Carlito"/>
              </a:rPr>
              <a:t>Year </a:t>
            </a:r>
            <a:r>
              <a:rPr sz="2800" spc="-15" dirty="0">
                <a:latin typeface="+mj-lt"/>
                <a:cs typeface="Carlito"/>
              </a:rPr>
              <a:t>2, </a:t>
            </a:r>
            <a:r>
              <a:rPr sz="2800" spc="-120" dirty="0">
                <a:latin typeface="+mj-lt"/>
                <a:cs typeface="Carlito"/>
              </a:rPr>
              <a:t>Term</a:t>
            </a:r>
            <a:r>
              <a:rPr sz="2800" spc="70" dirty="0">
                <a:latin typeface="+mj-lt"/>
                <a:cs typeface="Carlito"/>
              </a:rPr>
              <a:t> </a:t>
            </a:r>
            <a:r>
              <a:rPr sz="2800" spc="-15" dirty="0">
                <a:latin typeface="+mj-lt"/>
                <a:cs typeface="Carlito"/>
              </a:rPr>
              <a:t>6).</a:t>
            </a:r>
            <a:endParaRPr sz="2800" dirty="0">
              <a:latin typeface="+mj-lt"/>
              <a:cs typeface="Carlito"/>
            </a:endParaRPr>
          </a:p>
          <a:p>
            <a:pPr marL="355600" marR="5080" indent="-342900">
              <a:spcBef>
                <a:spcPts val="600"/>
              </a:spcBef>
              <a:buFont typeface="Arial"/>
              <a:buChar char="•"/>
              <a:tabLst>
                <a:tab pos="354965" algn="l"/>
                <a:tab pos="355600" algn="l"/>
                <a:tab pos="7458075" algn="l"/>
              </a:tabLst>
            </a:pPr>
            <a:r>
              <a:rPr sz="2800" spc="-25" dirty="0">
                <a:latin typeface="+mj-lt"/>
                <a:cs typeface="Carlito"/>
              </a:rPr>
              <a:t>The assessment points </a:t>
            </a:r>
            <a:r>
              <a:rPr sz="2800" spc="-30" dirty="0">
                <a:latin typeface="+mj-lt"/>
                <a:cs typeface="Carlito"/>
              </a:rPr>
              <a:t>are supported </a:t>
            </a:r>
            <a:r>
              <a:rPr sz="2800" spc="-25" dirty="0">
                <a:latin typeface="+mj-lt"/>
                <a:cs typeface="Carlito"/>
              </a:rPr>
              <a:t>by </a:t>
            </a:r>
            <a:r>
              <a:rPr sz="2800" u="heavy" spc="-25" dirty="0">
                <a:uFill>
                  <a:solidFill>
                    <a:srgbClr val="000000"/>
                  </a:solidFill>
                </a:uFill>
                <a:latin typeface="+mj-lt"/>
                <a:cs typeface="Carlito"/>
              </a:rPr>
              <a:t>regular </a:t>
            </a:r>
            <a:r>
              <a:rPr sz="2800" u="heavy" spc="-35" dirty="0">
                <a:uFill>
                  <a:solidFill>
                    <a:srgbClr val="000000"/>
                  </a:solidFill>
                </a:uFill>
                <a:latin typeface="+mj-lt"/>
                <a:cs typeface="Carlito"/>
              </a:rPr>
              <a:t>progress  reviews</a:t>
            </a:r>
            <a:r>
              <a:rPr sz="2800" spc="-35" dirty="0">
                <a:latin typeface="+mj-lt"/>
                <a:cs typeface="Carlito"/>
              </a:rPr>
              <a:t> </a:t>
            </a:r>
            <a:r>
              <a:rPr sz="2800" spc="-25" dirty="0">
                <a:latin typeface="+mj-lt"/>
                <a:cs typeface="Carlito"/>
              </a:rPr>
              <a:t>to monitor </a:t>
            </a:r>
            <a:r>
              <a:rPr sz="2800" spc="-35" dirty="0">
                <a:latin typeface="+mj-lt"/>
                <a:cs typeface="Carlito"/>
              </a:rPr>
              <a:t>progress, </a:t>
            </a:r>
            <a:r>
              <a:rPr sz="2800" spc="-25" dirty="0">
                <a:latin typeface="+mj-lt"/>
                <a:cs typeface="Carlito"/>
              </a:rPr>
              <a:t>taking </a:t>
            </a:r>
            <a:r>
              <a:rPr sz="2800" spc="-15" dirty="0">
                <a:latin typeface="+mj-lt"/>
                <a:cs typeface="Carlito"/>
              </a:rPr>
              <a:t>place </a:t>
            </a:r>
            <a:r>
              <a:rPr sz="2800" spc="-35" dirty="0">
                <a:latin typeface="+mj-lt"/>
                <a:cs typeface="Carlito"/>
              </a:rPr>
              <a:t>at </a:t>
            </a:r>
            <a:r>
              <a:rPr sz="2800" spc="-15" dirty="0">
                <a:latin typeface="+mj-lt"/>
                <a:cs typeface="Carlito"/>
              </a:rPr>
              <a:t>the end </a:t>
            </a:r>
            <a:r>
              <a:rPr sz="2800" spc="-30" dirty="0">
                <a:latin typeface="+mj-lt"/>
                <a:cs typeface="Carlito"/>
              </a:rPr>
              <a:t>of  </a:t>
            </a:r>
            <a:r>
              <a:rPr sz="2800" spc="-15" dirty="0">
                <a:latin typeface="+mj-lt"/>
                <a:cs typeface="Carlito"/>
              </a:rPr>
              <a:t>ea</a:t>
            </a:r>
            <a:r>
              <a:rPr sz="2800" spc="-20" dirty="0">
                <a:latin typeface="+mj-lt"/>
                <a:cs typeface="Carlito"/>
              </a:rPr>
              <a:t>c</a:t>
            </a:r>
            <a:r>
              <a:rPr sz="2800" spc="-5" dirty="0">
                <a:latin typeface="+mj-lt"/>
                <a:cs typeface="Carlito"/>
              </a:rPr>
              <a:t>h </a:t>
            </a:r>
            <a:r>
              <a:rPr sz="2800" spc="-50" dirty="0">
                <a:latin typeface="+mj-lt"/>
                <a:cs typeface="Carlito"/>
              </a:rPr>
              <a:t>t</a:t>
            </a:r>
            <a:r>
              <a:rPr sz="2800" spc="-15" dirty="0">
                <a:latin typeface="+mj-lt"/>
                <a:cs typeface="Carlito"/>
              </a:rPr>
              <a:t>e</a:t>
            </a:r>
            <a:r>
              <a:rPr sz="2800" dirty="0">
                <a:latin typeface="+mj-lt"/>
                <a:cs typeface="Carlito"/>
              </a:rPr>
              <a:t>r</a:t>
            </a:r>
            <a:r>
              <a:rPr sz="2800" spc="-5" dirty="0">
                <a:latin typeface="+mj-lt"/>
                <a:cs typeface="Carlito"/>
              </a:rPr>
              <a:t>m</a:t>
            </a:r>
            <a:r>
              <a:rPr sz="2800" spc="-40" dirty="0">
                <a:latin typeface="+mj-lt"/>
                <a:cs typeface="Carlito"/>
              </a:rPr>
              <a:t> </a:t>
            </a:r>
            <a:r>
              <a:rPr sz="2800" spc="-15" dirty="0">
                <a:latin typeface="+mj-lt"/>
                <a:cs typeface="Carlito"/>
              </a:rPr>
              <a:t>w</a:t>
            </a:r>
            <a:r>
              <a:rPr sz="2800" spc="-25" dirty="0">
                <a:latin typeface="+mj-lt"/>
                <a:cs typeface="Carlito"/>
              </a:rPr>
              <a:t>h</a:t>
            </a:r>
            <a:r>
              <a:rPr sz="2800" spc="-15" dirty="0">
                <a:latin typeface="+mj-lt"/>
                <a:cs typeface="Carlito"/>
              </a:rPr>
              <a:t>e</a:t>
            </a:r>
            <a:r>
              <a:rPr sz="2800" spc="-75" dirty="0">
                <a:latin typeface="+mj-lt"/>
                <a:cs typeface="Carlito"/>
              </a:rPr>
              <a:t>r</a:t>
            </a:r>
            <a:r>
              <a:rPr sz="2800" spc="-5" dirty="0">
                <a:latin typeface="+mj-lt"/>
                <a:cs typeface="Carlito"/>
              </a:rPr>
              <a:t>e</a:t>
            </a:r>
            <a:r>
              <a:rPr sz="2800" dirty="0">
                <a:latin typeface="+mj-lt"/>
                <a:cs typeface="Carlito"/>
              </a:rPr>
              <a:t> </a:t>
            </a:r>
            <a:r>
              <a:rPr sz="2800" spc="-15" dirty="0">
                <a:latin typeface="+mj-lt"/>
                <a:cs typeface="Carlito"/>
              </a:rPr>
              <a:t>t</a:t>
            </a:r>
            <a:r>
              <a:rPr sz="2800" spc="-25" dirty="0">
                <a:latin typeface="+mj-lt"/>
                <a:cs typeface="Carlito"/>
              </a:rPr>
              <a:t>h</a:t>
            </a:r>
            <a:r>
              <a:rPr sz="2800" spc="-15" dirty="0">
                <a:latin typeface="+mj-lt"/>
                <a:cs typeface="Carlito"/>
              </a:rPr>
              <a:t>e</a:t>
            </a:r>
            <a:r>
              <a:rPr sz="2800" spc="-75" dirty="0">
                <a:latin typeface="+mj-lt"/>
                <a:cs typeface="Carlito"/>
              </a:rPr>
              <a:t>r</a:t>
            </a:r>
            <a:r>
              <a:rPr sz="2800" spc="-5" dirty="0">
                <a:latin typeface="+mj-lt"/>
                <a:cs typeface="Carlito"/>
              </a:rPr>
              <a:t>e is</a:t>
            </a:r>
            <a:r>
              <a:rPr sz="2800" spc="-20" dirty="0">
                <a:latin typeface="+mj-lt"/>
                <a:cs typeface="Carlito"/>
              </a:rPr>
              <a:t> </a:t>
            </a:r>
            <a:r>
              <a:rPr sz="2800" spc="-35" dirty="0">
                <a:latin typeface="+mj-lt"/>
                <a:cs typeface="Carlito"/>
              </a:rPr>
              <a:t>n</a:t>
            </a:r>
            <a:r>
              <a:rPr sz="2800" spc="-5" dirty="0">
                <a:latin typeface="+mj-lt"/>
                <a:cs typeface="Carlito"/>
              </a:rPr>
              <a:t>o</a:t>
            </a:r>
            <a:r>
              <a:rPr sz="2800" spc="-25" dirty="0">
                <a:latin typeface="+mj-lt"/>
                <a:cs typeface="Carlito"/>
              </a:rPr>
              <a:t> </a:t>
            </a:r>
            <a:r>
              <a:rPr sz="2800" spc="-120" dirty="0">
                <a:latin typeface="+mj-lt"/>
                <a:cs typeface="Carlito"/>
              </a:rPr>
              <a:t>f</a:t>
            </a:r>
            <a:r>
              <a:rPr sz="2800" spc="-30" dirty="0">
                <a:latin typeface="+mj-lt"/>
                <a:cs typeface="Carlito"/>
              </a:rPr>
              <a:t>o</a:t>
            </a:r>
            <a:r>
              <a:rPr sz="2800" dirty="0">
                <a:latin typeface="+mj-lt"/>
                <a:cs typeface="Carlito"/>
              </a:rPr>
              <a:t>r</a:t>
            </a:r>
            <a:r>
              <a:rPr sz="2800" spc="-20" dirty="0">
                <a:latin typeface="+mj-lt"/>
                <a:cs typeface="Carlito"/>
              </a:rPr>
              <a:t>m</a:t>
            </a:r>
            <a:r>
              <a:rPr sz="2800" spc="-15" dirty="0">
                <a:latin typeface="+mj-lt"/>
                <a:cs typeface="Carlito"/>
              </a:rPr>
              <a:t>a</a:t>
            </a:r>
            <a:r>
              <a:rPr sz="2800" spc="-5" dirty="0">
                <a:latin typeface="+mj-lt"/>
                <a:cs typeface="Carlito"/>
              </a:rPr>
              <a:t>l</a:t>
            </a:r>
            <a:r>
              <a:rPr sz="2800" spc="-10" dirty="0">
                <a:latin typeface="+mj-lt"/>
                <a:cs typeface="Carlito"/>
              </a:rPr>
              <a:t> </a:t>
            </a:r>
            <a:r>
              <a:rPr sz="2800" spc="-15" dirty="0">
                <a:latin typeface="+mj-lt"/>
                <a:cs typeface="Carlito"/>
              </a:rPr>
              <a:t>a</a:t>
            </a:r>
            <a:r>
              <a:rPr sz="2800" spc="-20" dirty="0">
                <a:latin typeface="+mj-lt"/>
                <a:cs typeface="Carlito"/>
              </a:rPr>
              <a:t>s</a:t>
            </a:r>
            <a:r>
              <a:rPr sz="2800" spc="-35" dirty="0">
                <a:latin typeface="+mj-lt"/>
                <a:cs typeface="Carlito"/>
              </a:rPr>
              <a:t>s</a:t>
            </a:r>
            <a:r>
              <a:rPr sz="2800" spc="-5" dirty="0">
                <a:latin typeface="+mj-lt"/>
                <a:cs typeface="Carlito"/>
              </a:rPr>
              <a:t>e</a:t>
            </a:r>
            <a:r>
              <a:rPr sz="2800" spc="-30" dirty="0">
                <a:latin typeface="+mj-lt"/>
                <a:cs typeface="Carlito"/>
              </a:rPr>
              <a:t>s</a:t>
            </a:r>
            <a:r>
              <a:rPr sz="2800" spc="-25" dirty="0">
                <a:latin typeface="+mj-lt"/>
                <a:cs typeface="Carlito"/>
              </a:rPr>
              <a:t>s</a:t>
            </a:r>
            <a:r>
              <a:rPr sz="2800" spc="-20" dirty="0">
                <a:latin typeface="+mj-lt"/>
                <a:cs typeface="Carlito"/>
              </a:rPr>
              <a:t>m</a:t>
            </a:r>
            <a:r>
              <a:rPr sz="2800" spc="-15" dirty="0">
                <a:latin typeface="+mj-lt"/>
                <a:cs typeface="Carlito"/>
              </a:rPr>
              <a:t>e</a:t>
            </a:r>
            <a:r>
              <a:rPr sz="2800" spc="-85" dirty="0">
                <a:latin typeface="+mj-lt"/>
                <a:cs typeface="Carlito"/>
              </a:rPr>
              <a:t>n</a:t>
            </a:r>
            <a:r>
              <a:rPr sz="2800" spc="-5" dirty="0">
                <a:latin typeface="+mj-lt"/>
                <a:cs typeface="Carlito"/>
              </a:rPr>
              <a:t>t</a:t>
            </a:r>
            <a:r>
              <a:rPr lang="en-GB" sz="2800" spc="-5" dirty="0">
                <a:latin typeface="+mj-lt"/>
                <a:cs typeface="Carlito"/>
              </a:rPr>
              <a:t> (Terms 1, 2, 4 and 5)</a:t>
            </a:r>
            <a:r>
              <a:rPr lang="en-GB" sz="2800" spc="25" dirty="0">
                <a:latin typeface="+mj-lt"/>
                <a:cs typeface="Carlito"/>
              </a:rPr>
              <a:t>.</a:t>
            </a:r>
            <a:endParaRPr sz="2800" dirty="0">
              <a:latin typeface="+mj-lt"/>
              <a:cs typeface="Carlito"/>
            </a:endParaRPr>
          </a:p>
        </p:txBody>
      </p:sp>
      <p:sp>
        <p:nvSpPr>
          <p:cNvPr id="8" name="object 3">
            <a:extLst>
              <a:ext uri="{FF2B5EF4-FFF2-40B4-BE49-F238E27FC236}">
                <a16:creationId xmlns:a16="http://schemas.microsoft.com/office/drawing/2014/main" id="{D5B39BB2-BFEC-DADA-52B7-265D612C0721}"/>
              </a:ext>
            </a:extLst>
          </p:cNvPr>
          <p:cNvSpPr txBox="1">
            <a:spLocks noGrp="1"/>
          </p:cNvSpPr>
          <p:nvPr>
            <p:ph type="title"/>
          </p:nvPr>
        </p:nvSpPr>
        <p:spPr>
          <a:xfrm>
            <a:off x="228600" y="207390"/>
            <a:ext cx="86106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lang="en-GB" sz="3450" spc="5" dirty="0">
                <a:latin typeface="+mj-lt"/>
              </a:rPr>
              <a:t>Assessment</a:t>
            </a:r>
            <a:endParaRPr sz="345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advTm="88648"/>
    </mc:Choice>
    <mc:Fallback xmlns="">
      <p:transition spd="slow" advTm="8864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577081"/>
          </a:xfrm>
          <a:prstGeom prst="rect">
            <a:avLst/>
          </a:prstGeom>
          <a:solidFill>
            <a:srgbClr val="30859C"/>
          </a:solidFill>
        </p:spPr>
        <p:txBody>
          <a:bodyPr vert="horz" wrap="square" lIns="0" tIns="0" rIns="0" bIns="0" rtlCol="0">
            <a:spAutoFit/>
          </a:bodyPr>
          <a:lstStyle/>
          <a:p>
            <a:pPr marR="103505" algn="ctr">
              <a:lnSpc>
                <a:spcPts val="4545"/>
              </a:lnSpc>
            </a:pPr>
            <a:r>
              <a:rPr spc="-125" dirty="0">
                <a:latin typeface="+mj-lt"/>
              </a:rPr>
              <a:t>Teacher</a:t>
            </a:r>
            <a:r>
              <a:rPr spc="-100" dirty="0">
                <a:latin typeface="+mj-lt"/>
              </a:rPr>
              <a:t> </a:t>
            </a:r>
            <a:r>
              <a:rPr spc="-50" dirty="0">
                <a:latin typeface="+mj-lt"/>
              </a:rPr>
              <a:t>Standards</a:t>
            </a:r>
          </a:p>
        </p:txBody>
      </p:sp>
      <p:sp>
        <p:nvSpPr>
          <p:cNvPr id="3" name="object 3"/>
          <p:cNvSpPr txBox="1"/>
          <p:nvPr/>
        </p:nvSpPr>
        <p:spPr>
          <a:xfrm>
            <a:off x="457200" y="1295400"/>
            <a:ext cx="8229600" cy="3472682"/>
          </a:xfrm>
          <a:prstGeom prst="rect">
            <a:avLst/>
          </a:prstGeom>
          <a:solidFill>
            <a:schemeClr val="accent3">
              <a:lumMod val="20000"/>
              <a:lumOff val="80000"/>
            </a:schemeClr>
          </a:solidFill>
          <a:ln>
            <a:solidFill>
              <a:schemeClr val="tx1"/>
            </a:solidFill>
          </a:ln>
        </p:spPr>
        <p:txBody>
          <a:bodyPr vert="horz" wrap="square" lIns="0" tIns="13335" rIns="0" bIns="0" rtlCol="0">
            <a:spAutoFit/>
          </a:bodyPr>
          <a:lstStyle/>
          <a:p>
            <a:pPr marL="50800">
              <a:lnSpc>
                <a:spcPct val="100000"/>
              </a:lnSpc>
              <a:spcBef>
                <a:spcPts val="105"/>
              </a:spcBef>
            </a:pPr>
            <a:r>
              <a:rPr sz="2800" spc="-65" dirty="0">
                <a:latin typeface="+mj-lt"/>
                <a:cs typeface="Carlito"/>
              </a:rPr>
              <a:t>Effective </a:t>
            </a:r>
            <a:r>
              <a:rPr lang="en-GB" sz="2800" spc="-25" dirty="0">
                <a:latin typeface="+mj-lt"/>
                <a:cs typeface="Carlito"/>
              </a:rPr>
              <a:t>since</a:t>
            </a:r>
            <a:r>
              <a:rPr sz="2800" spc="-25" dirty="0">
                <a:latin typeface="+mj-lt"/>
                <a:cs typeface="Carlito"/>
              </a:rPr>
              <a:t> 1</a:t>
            </a:r>
            <a:r>
              <a:rPr sz="2800" spc="-37" baseline="21164" dirty="0">
                <a:latin typeface="+mj-lt"/>
                <a:cs typeface="Carlito"/>
              </a:rPr>
              <a:t>st </a:t>
            </a:r>
            <a:r>
              <a:rPr sz="2800" spc="-15" dirty="0">
                <a:latin typeface="+mj-lt"/>
                <a:cs typeface="Carlito"/>
              </a:rPr>
              <a:t>September</a:t>
            </a:r>
            <a:r>
              <a:rPr sz="2800" spc="-114" dirty="0">
                <a:latin typeface="+mj-lt"/>
                <a:cs typeface="Carlito"/>
              </a:rPr>
              <a:t> </a:t>
            </a:r>
            <a:r>
              <a:rPr sz="2800" spc="-10" dirty="0">
                <a:latin typeface="+mj-lt"/>
                <a:cs typeface="Carlito"/>
              </a:rPr>
              <a:t>2012</a:t>
            </a:r>
            <a:r>
              <a:rPr lang="en-GB" sz="2800" spc="-10" dirty="0">
                <a:latin typeface="+mj-lt"/>
                <a:cs typeface="Carlito"/>
              </a:rPr>
              <a:t> …</a:t>
            </a:r>
            <a:endParaRPr sz="2800" dirty="0">
              <a:latin typeface="+mj-lt"/>
              <a:cs typeface="Carlito"/>
            </a:endParaRPr>
          </a:p>
          <a:p>
            <a:pPr>
              <a:lnSpc>
                <a:spcPct val="100000"/>
              </a:lnSpc>
              <a:spcBef>
                <a:spcPts val="25"/>
              </a:spcBef>
            </a:pPr>
            <a:endParaRPr sz="4400" dirty="0">
              <a:latin typeface="+mj-lt"/>
              <a:cs typeface="Carlito"/>
            </a:endParaRPr>
          </a:p>
          <a:p>
            <a:pPr marL="193675" indent="-143510">
              <a:lnSpc>
                <a:spcPct val="100000"/>
              </a:lnSpc>
              <a:buSzPct val="96875"/>
              <a:buFont typeface="Arial"/>
              <a:buChar char="•"/>
              <a:tabLst>
                <a:tab pos="194310" algn="l"/>
              </a:tabLst>
            </a:pPr>
            <a:r>
              <a:rPr sz="2800" spc="-35" dirty="0">
                <a:latin typeface="+mj-lt"/>
                <a:cs typeface="Carlito"/>
              </a:rPr>
              <a:t>Part </a:t>
            </a:r>
            <a:r>
              <a:rPr sz="2800" dirty="0">
                <a:latin typeface="+mj-lt"/>
                <a:cs typeface="Carlito"/>
              </a:rPr>
              <a:t>One –</a:t>
            </a:r>
            <a:r>
              <a:rPr sz="2800" spc="25" dirty="0">
                <a:latin typeface="+mj-lt"/>
                <a:cs typeface="Carlito"/>
              </a:rPr>
              <a:t> </a:t>
            </a:r>
            <a:r>
              <a:rPr sz="2800" spc="-80" dirty="0">
                <a:latin typeface="+mj-lt"/>
                <a:cs typeface="Carlito"/>
              </a:rPr>
              <a:t>Teaching</a:t>
            </a:r>
            <a:endParaRPr sz="2800" dirty="0">
              <a:latin typeface="+mj-lt"/>
              <a:cs typeface="Carlito"/>
            </a:endParaRPr>
          </a:p>
          <a:p>
            <a:pPr marL="193675" indent="-143510">
              <a:lnSpc>
                <a:spcPct val="100000"/>
              </a:lnSpc>
              <a:spcBef>
                <a:spcPts val="445"/>
              </a:spcBef>
              <a:buSzPct val="96875"/>
              <a:buFont typeface="Arial"/>
              <a:buChar char="•"/>
              <a:tabLst>
                <a:tab pos="194310" algn="l"/>
              </a:tabLst>
            </a:pPr>
            <a:r>
              <a:rPr sz="2800" spc="-35" dirty="0">
                <a:latin typeface="+mj-lt"/>
                <a:cs typeface="Carlito"/>
              </a:rPr>
              <a:t>Part </a:t>
            </a:r>
            <a:r>
              <a:rPr sz="2800" spc="-105" dirty="0">
                <a:latin typeface="+mj-lt"/>
                <a:cs typeface="Carlito"/>
              </a:rPr>
              <a:t>Two </a:t>
            </a:r>
            <a:r>
              <a:rPr sz="2800" dirty="0">
                <a:latin typeface="+mj-lt"/>
                <a:cs typeface="Carlito"/>
              </a:rPr>
              <a:t>– </a:t>
            </a:r>
            <a:r>
              <a:rPr sz="2800" spc="-35" dirty="0">
                <a:latin typeface="+mj-lt"/>
                <a:cs typeface="Carlito"/>
              </a:rPr>
              <a:t>Personal </a:t>
            </a:r>
            <a:r>
              <a:rPr sz="2800" dirty="0">
                <a:latin typeface="+mj-lt"/>
                <a:cs typeface="Carlito"/>
              </a:rPr>
              <a:t>and </a:t>
            </a:r>
            <a:r>
              <a:rPr sz="2800" spc="-30" dirty="0">
                <a:latin typeface="+mj-lt"/>
                <a:cs typeface="Carlito"/>
              </a:rPr>
              <a:t>Professional</a:t>
            </a:r>
            <a:r>
              <a:rPr sz="2800" spc="100" dirty="0">
                <a:latin typeface="+mj-lt"/>
                <a:cs typeface="Carlito"/>
              </a:rPr>
              <a:t> </a:t>
            </a:r>
            <a:r>
              <a:rPr sz="2800" spc="-5" dirty="0">
                <a:latin typeface="+mj-lt"/>
                <a:cs typeface="Carlito"/>
              </a:rPr>
              <a:t>Conduct</a:t>
            </a:r>
            <a:endParaRPr lang="en-GB" sz="2800" spc="-5" dirty="0">
              <a:latin typeface="+mj-lt"/>
              <a:cs typeface="Carlito"/>
            </a:endParaRPr>
          </a:p>
          <a:p>
            <a:pPr marL="193675" indent="-143510">
              <a:lnSpc>
                <a:spcPct val="100000"/>
              </a:lnSpc>
              <a:spcBef>
                <a:spcPts val="445"/>
              </a:spcBef>
              <a:buSzPct val="96875"/>
              <a:buFont typeface="Arial"/>
              <a:buChar char="•"/>
              <a:tabLst>
                <a:tab pos="194310" algn="l"/>
              </a:tabLst>
            </a:pPr>
            <a:endParaRPr sz="2800" dirty="0">
              <a:latin typeface="+mj-lt"/>
              <a:cs typeface="Carlito"/>
            </a:endParaRPr>
          </a:p>
          <a:p>
            <a:pPr marL="186055" marR="17780" indent="-22860" algn="ctr">
              <a:lnSpc>
                <a:spcPct val="104099"/>
              </a:lnSpc>
              <a:spcBef>
                <a:spcPts val="610"/>
              </a:spcBef>
            </a:pPr>
            <a:r>
              <a:rPr lang="en-GB" sz="2800" spc="-10" dirty="0">
                <a:latin typeface="+mj-lt"/>
                <a:cs typeface="Carlito"/>
              </a:rPr>
              <a:t>It defines</a:t>
            </a:r>
            <a:r>
              <a:rPr sz="2800" spc="-10" dirty="0">
                <a:latin typeface="+mj-lt"/>
                <a:cs typeface="Carlito"/>
              </a:rPr>
              <a:t> </a:t>
            </a:r>
            <a:r>
              <a:rPr sz="2800" dirty="0">
                <a:latin typeface="+mj-lt"/>
                <a:cs typeface="Carlito"/>
              </a:rPr>
              <a:t>the </a:t>
            </a:r>
            <a:r>
              <a:rPr sz="2800" b="1" spc="-5" dirty="0">
                <a:latin typeface="+mj-lt"/>
                <a:cs typeface="Carlito"/>
              </a:rPr>
              <a:t>minimum </a:t>
            </a:r>
            <a:r>
              <a:rPr sz="2800" b="1" spc="-25" dirty="0">
                <a:latin typeface="+mj-lt"/>
                <a:cs typeface="Carlito"/>
              </a:rPr>
              <a:t>level </a:t>
            </a:r>
            <a:r>
              <a:rPr sz="2800" dirty="0">
                <a:latin typeface="+mj-lt"/>
                <a:cs typeface="Carlito"/>
              </a:rPr>
              <a:t>of </a:t>
            </a:r>
            <a:r>
              <a:rPr sz="2800" spc="-15" dirty="0">
                <a:latin typeface="+mj-lt"/>
                <a:cs typeface="Carlito"/>
              </a:rPr>
              <a:t>practice </a:t>
            </a:r>
            <a:r>
              <a:rPr sz="2800" spc="-25" dirty="0">
                <a:latin typeface="+mj-lt"/>
                <a:cs typeface="Carlito"/>
              </a:rPr>
              <a:t>expected  </a:t>
            </a:r>
            <a:r>
              <a:rPr sz="2800" spc="-30" dirty="0">
                <a:latin typeface="+mj-lt"/>
                <a:cs typeface="Carlito"/>
              </a:rPr>
              <a:t>from teachers from </a:t>
            </a:r>
            <a:r>
              <a:rPr sz="2800" dirty="0">
                <a:latin typeface="+mj-lt"/>
                <a:cs typeface="Carlito"/>
              </a:rPr>
              <a:t>the </a:t>
            </a:r>
            <a:r>
              <a:rPr sz="2800" spc="-15" dirty="0">
                <a:latin typeface="+mj-lt"/>
                <a:cs typeface="Carlito"/>
              </a:rPr>
              <a:t>point </a:t>
            </a:r>
            <a:r>
              <a:rPr sz="2800" dirty="0">
                <a:latin typeface="+mj-lt"/>
                <a:cs typeface="Carlito"/>
              </a:rPr>
              <a:t>of </a:t>
            </a:r>
            <a:r>
              <a:rPr sz="2800" spc="-5" dirty="0">
                <a:latin typeface="+mj-lt"/>
                <a:cs typeface="Carlito"/>
              </a:rPr>
              <a:t>being </a:t>
            </a:r>
            <a:r>
              <a:rPr sz="2800" spc="-30" dirty="0">
                <a:latin typeface="+mj-lt"/>
                <a:cs typeface="Carlito"/>
              </a:rPr>
              <a:t>awarded  </a:t>
            </a:r>
            <a:r>
              <a:rPr sz="2800" spc="-45" dirty="0">
                <a:latin typeface="+mj-lt"/>
                <a:cs typeface="Carlito"/>
              </a:rPr>
              <a:t>QTS.</a:t>
            </a:r>
            <a:endParaRPr sz="28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36964"/>
    </mc:Choice>
    <mc:Fallback xmlns="">
      <p:transition spd="slow" advTm="3696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207390"/>
            <a:ext cx="8534399" cy="54438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sz="3450" spc="-10" dirty="0">
                <a:latin typeface="+mj-lt"/>
              </a:rPr>
              <a:t>Part-time </a:t>
            </a:r>
            <a:r>
              <a:rPr sz="3450" spc="-80" dirty="0">
                <a:latin typeface="+mj-lt"/>
              </a:rPr>
              <a:t>ECTs</a:t>
            </a:r>
            <a:endParaRPr sz="3450" dirty="0">
              <a:latin typeface="+mj-lt"/>
            </a:endParaRPr>
          </a:p>
        </p:txBody>
      </p:sp>
      <p:sp>
        <p:nvSpPr>
          <p:cNvPr id="4" name="object 4"/>
          <p:cNvSpPr txBox="1"/>
          <p:nvPr/>
        </p:nvSpPr>
        <p:spPr>
          <a:xfrm>
            <a:off x="304799" y="1295400"/>
            <a:ext cx="8534399" cy="3619581"/>
          </a:xfrm>
          <a:prstGeom prst="rect">
            <a:avLst/>
          </a:prstGeom>
          <a:solidFill>
            <a:schemeClr val="accent3">
              <a:lumMod val="20000"/>
              <a:lumOff val="80000"/>
            </a:schemeClr>
          </a:solidFill>
          <a:ln>
            <a:solidFill>
              <a:schemeClr val="tx1"/>
            </a:solidFill>
          </a:ln>
        </p:spPr>
        <p:txBody>
          <a:bodyPr vert="horz" wrap="square" lIns="0" tIns="43815" rIns="0" bIns="0" rtlCol="0">
            <a:spAutoFit/>
          </a:bodyPr>
          <a:lstStyle/>
          <a:p>
            <a:pPr marL="241300" marR="230504" indent="-228600">
              <a:spcBef>
                <a:spcPts val="345"/>
              </a:spcBef>
              <a:buFont typeface="Arial"/>
              <a:buChar char="•"/>
              <a:tabLst>
                <a:tab pos="240665" algn="l"/>
                <a:tab pos="241300" algn="l"/>
              </a:tabLst>
            </a:pPr>
            <a:r>
              <a:rPr sz="2800" spc="-5" dirty="0">
                <a:latin typeface="+mj-lt"/>
                <a:cs typeface="Carlito"/>
              </a:rPr>
              <a:t>In cases </a:t>
            </a:r>
            <a:r>
              <a:rPr sz="2800" spc="-10" dirty="0">
                <a:latin typeface="+mj-lt"/>
                <a:cs typeface="Carlito"/>
              </a:rPr>
              <a:t>where </a:t>
            </a:r>
            <a:r>
              <a:rPr sz="2800" spc="-80" dirty="0">
                <a:latin typeface="+mj-lt"/>
                <a:cs typeface="Carlito"/>
              </a:rPr>
              <a:t>ECTs </a:t>
            </a:r>
            <a:r>
              <a:rPr sz="2800" spc="-5" dirty="0">
                <a:latin typeface="+mj-lt"/>
                <a:cs typeface="Carlito"/>
              </a:rPr>
              <a:t>working </a:t>
            </a:r>
            <a:r>
              <a:rPr sz="2800" u="heavy" dirty="0">
                <a:uFill>
                  <a:solidFill>
                    <a:srgbClr val="000000"/>
                  </a:solidFill>
                </a:uFill>
                <a:latin typeface="+mj-lt"/>
                <a:cs typeface="Carlito"/>
              </a:rPr>
              <a:t>part-time</a:t>
            </a:r>
            <a:r>
              <a:rPr sz="2800" dirty="0">
                <a:latin typeface="+mj-lt"/>
                <a:cs typeface="Carlito"/>
              </a:rPr>
              <a:t> </a:t>
            </a:r>
            <a:r>
              <a:rPr sz="2800" spc="-10" dirty="0">
                <a:latin typeface="+mj-lt"/>
                <a:cs typeface="Carlito"/>
              </a:rPr>
              <a:t>can </a:t>
            </a:r>
            <a:r>
              <a:rPr sz="2800" spc="-20" dirty="0">
                <a:latin typeface="+mj-lt"/>
                <a:cs typeface="Carlito"/>
              </a:rPr>
              <a:t>demonstrate </a:t>
            </a:r>
            <a:r>
              <a:rPr sz="2800" spc="-5" dirty="0">
                <a:latin typeface="+mj-lt"/>
                <a:cs typeface="Carlito"/>
              </a:rPr>
              <a:t>that they</a:t>
            </a:r>
            <a:r>
              <a:rPr sz="2800" spc="-320" dirty="0">
                <a:latin typeface="+mj-lt"/>
                <a:cs typeface="Carlito"/>
              </a:rPr>
              <a:t> </a:t>
            </a:r>
            <a:r>
              <a:rPr sz="2800" spc="-30" dirty="0">
                <a:latin typeface="+mj-lt"/>
                <a:cs typeface="Carlito"/>
              </a:rPr>
              <a:t>have  </a:t>
            </a:r>
            <a:r>
              <a:rPr sz="2800" spc="-15" dirty="0">
                <a:latin typeface="+mj-lt"/>
                <a:cs typeface="Carlito"/>
              </a:rPr>
              <a:t>met </a:t>
            </a:r>
            <a:r>
              <a:rPr sz="2800" dirty="0">
                <a:latin typeface="+mj-lt"/>
                <a:cs typeface="Carlito"/>
              </a:rPr>
              <a:t>the </a:t>
            </a:r>
            <a:r>
              <a:rPr sz="2800" spc="-45" dirty="0">
                <a:latin typeface="+mj-lt"/>
                <a:cs typeface="Carlito"/>
              </a:rPr>
              <a:t>Teachers’ </a:t>
            </a:r>
            <a:r>
              <a:rPr sz="2800" spc="-10" dirty="0">
                <a:latin typeface="+mj-lt"/>
                <a:cs typeface="Carlito"/>
              </a:rPr>
              <a:t>Standards </a:t>
            </a:r>
            <a:r>
              <a:rPr sz="2800" spc="-35" dirty="0">
                <a:latin typeface="+mj-lt"/>
                <a:cs typeface="Carlito"/>
              </a:rPr>
              <a:t>consistently, </a:t>
            </a:r>
            <a:r>
              <a:rPr sz="2800" dirty="0">
                <a:latin typeface="+mj-lt"/>
                <a:cs typeface="Carlito"/>
              </a:rPr>
              <a:t>the AB </a:t>
            </a:r>
            <a:r>
              <a:rPr sz="2800" spc="-5" dirty="0">
                <a:latin typeface="+mj-lt"/>
                <a:cs typeface="Carlito"/>
              </a:rPr>
              <a:t>is </a:t>
            </a:r>
            <a:r>
              <a:rPr sz="2800" dirty="0">
                <a:latin typeface="+mj-lt"/>
                <a:cs typeface="Carlito"/>
              </a:rPr>
              <a:t>able </a:t>
            </a:r>
            <a:r>
              <a:rPr sz="2800" spc="-20" dirty="0">
                <a:latin typeface="+mj-lt"/>
                <a:cs typeface="Carlito"/>
              </a:rPr>
              <a:t>to </a:t>
            </a:r>
            <a:r>
              <a:rPr sz="2800" spc="-10" dirty="0">
                <a:latin typeface="+mj-lt"/>
                <a:cs typeface="Carlito"/>
              </a:rPr>
              <a:t>reduce </a:t>
            </a:r>
            <a:r>
              <a:rPr sz="2800" dirty="0">
                <a:latin typeface="+mj-lt"/>
                <a:cs typeface="Carlito"/>
              </a:rPr>
              <a:t>the  </a:t>
            </a:r>
            <a:r>
              <a:rPr sz="2800" spc="-10" dirty="0">
                <a:latin typeface="+mj-lt"/>
                <a:cs typeface="Carlito"/>
              </a:rPr>
              <a:t>length </a:t>
            </a:r>
            <a:r>
              <a:rPr sz="2800" dirty="0">
                <a:latin typeface="+mj-lt"/>
                <a:cs typeface="Carlito"/>
              </a:rPr>
              <a:t>of the </a:t>
            </a:r>
            <a:r>
              <a:rPr sz="2800" spc="-5" dirty="0">
                <a:latin typeface="+mj-lt"/>
                <a:cs typeface="Carlito"/>
              </a:rPr>
              <a:t>induction </a:t>
            </a:r>
            <a:r>
              <a:rPr sz="2800" dirty="0">
                <a:latin typeface="+mj-lt"/>
                <a:cs typeface="Carlito"/>
              </a:rPr>
              <a:t>period and bring </a:t>
            </a:r>
            <a:r>
              <a:rPr sz="2800" spc="-20" dirty="0">
                <a:latin typeface="+mj-lt"/>
                <a:cs typeface="Carlito"/>
              </a:rPr>
              <a:t>forward </a:t>
            </a:r>
            <a:r>
              <a:rPr sz="2800" dirty="0">
                <a:latin typeface="+mj-lt"/>
                <a:cs typeface="Carlito"/>
              </a:rPr>
              <a:t>the final assessment  </a:t>
            </a:r>
            <a:r>
              <a:rPr sz="2800" spc="-5" dirty="0">
                <a:latin typeface="+mj-lt"/>
                <a:cs typeface="Carlito"/>
              </a:rPr>
              <a:t>point.</a:t>
            </a:r>
            <a:endParaRPr sz="2800" dirty="0">
              <a:latin typeface="+mj-lt"/>
              <a:cs typeface="Carlito"/>
            </a:endParaRPr>
          </a:p>
          <a:p>
            <a:pPr marL="241300" marR="5080" indent="-228600">
              <a:spcBef>
                <a:spcPts val="1010"/>
              </a:spcBef>
              <a:buFont typeface="Arial"/>
              <a:buChar char="•"/>
              <a:tabLst>
                <a:tab pos="240665" algn="l"/>
                <a:tab pos="241300" algn="l"/>
              </a:tabLst>
            </a:pPr>
            <a:r>
              <a:rPr sz="2800" spc="-5" dirty="0">
                <a:latin typeface="+mj-lt"/>
                <a:cs typeface="Carlito"/>
              </a:rPr>
              <a:t>This</a:t>
            </a:r>
            <a:r>
              <a:rPr sz="2800" spc="-20" dirty="0">
                <a:latin typeface="+mj-lt"/>
                <a:cs typeface="Carlito"/>
              </a:rPr>
              <a:t> </a:t>
            </a:r>
            <a:r>
              <a:rPr sz="2800" dirty="0">
                <a:latin typeface="+mj-lt"/>
                <a:cs typeface="Carlito"/>
              </a:rPr>
              <a:t>decision</a:t>
            </a:r>
            <a:r>
              <a:rPr sz="2800" spc="-65" dirty="0">
                <a:latin typeface="+mj-lt"/>
                <a:cs typeface="Carlito"/>
              </a:rPr>
              <a:t> </a:t>
            </a:r>
            <a:r>
              <a:rPr sz="2800" spc="-10" dirty="0">
                <a:latin typeface="+mj-lt"/>
                <a:cs typeface="Carlito"/>
              </a:rPr>
              <a:t>must</a:t>
            </a:r>
            <a:r>
              <a:rPr sz="2800" spc="-35" dirty="0">
                <a:latin typeface="+mj-lt"/>
                <a:cs typeface="Carlito"/>
              </a:rPr>
              <a:t> </a:t>
            </a:r>
            <a:r>
              <a:rPr sz="2800" dirty="0">
                <a:latin typeface="+mj-lt"/>
                <a:cs typeface="Carlito"/>
              </a:rPr>
              <a:t>be</a:t>
            </a:r>
            <a:r>
              <a:rPr sz="2800" spc="-25" dirty="0">
                <a:latin typeface="+mj-lt"/>
                <a:cs typeface="Carlito"/>
              </a:rPr>
              <a:t> </a:t>
            </a:r>
            <a:r>
              <a:rPr sz="2800" spc="-5" dirty="0">
                <a:latin typeface="+mj-lt"/>
                <a:cs typeface="Carlito"/>
              </a:rPr>
              <a:t>made</a:t>
            </a:r>
            <a:r>
              <a:rPr sz="2800" dirty="0">
                <a:latin typeface="+mj-lt"/>
                <a:cs typeface="Carlito"/>
              </a:rPr>
              <a:t> </a:t>
            </a:r>
            <a:r>
              <a:rPr sz="2800" spc="-5" dirty="0">
                <a:latin typeface="+mj-lt"/>
                <a:cs typeface="Carlito"/>
              </a:rPr>
              <a:t>in</a:t>
            </a:r>
            <a:r>
              <a:rPr sz="2800" spc="-15" dirty="0">
                <a:latin typeface="+mj-lt"/>
                <a:cs typeface="Carlito"/>
              </a:rPr>
              <a:t> </a:t>
            </a:r>
            <a:r>
              <a:rPr sz="2800" spc="-10" dirty="0">
                <a:latin typeface="+mj-lt"/>
                <a:cs typeface="Carlito"/>
              </a:rPr>
              <a:t>agreement</a:t>
            </a:r>
            <a:r>
              <a:rPr sz="2800" spc="-65" dirty="0">
                <a:latin typeface="+mj-lt"/>
                <a:cs typeface="Carlito"/>
              </a:rPr>
              <a:t> </a:t>
            </a:r>
            <a:r>
              <a:rPr sz="2800" dirty="0">
                <a:latin typeface="+mj-lt"/>
                <a:cs typeface="Carlito"/>
              </a:rPr>
              <a:t>with</a:t>
            </a:r>
            <a:r>
              <a:rPr sz="2800" spc="-25" dirty="0">
                <a:latin typeface="+mj-lt"/>
                <a:cs typeface="Carlito"/>
              </a:rPr>
              <a:t> </a:t>
            </a:r>
            <a:r>
              <a:rPr sz="2800" dirty="0">
                <a:latin typeface="+mj-lt"/>
                <a:cs typeface="Carlito"/>
              </a:rPr>
              <a:t>the</a:t>
            </a:r>
            <a:r>
              <a:rPr sz="2800" spc="-25" dirty="0">
                <a:latin typeface="+mj-lt"/>
                <a:cs typeface="Carlito"/>
              </a:rPr>
              <a:t> </a:t>
            </a:r>
            <a:r>
              <a:rPr sz="2800" spc="-10" dirty="0">
                <a:latin typeface="+mj-lt"/>
                <a:cs typeface="Carlito"/>
              </a:rPr>
              <a:t>ECT</a:t>
            </a:r>
            <a:r>
              <a:rPr sz="2800" spc="-40" dirty="0">
                <a:latin typeface="+mj-lt"/>
                <a:cs typeface="Carlito"/>
              </a:rPr>
              <a:t> </a:t>
            </a:r>
            <a:r>
              <a:rPr sz="2800" dirty="0">
                <a:latin typeface="+mj-lt"/>
                <a:cs typeface="Carlito"/>
              </a:rPr>
              <a:t>and</a:t>
            </a:r>
            <a:r>
              <a:rPr sz="2800" spc="-30" dirty="0">
                <a:latin typeface="+mj-lt"/>
                <a:cs typeface="Carlito"/>
              </a:rPr>
              <a:t> </a:t>
            </a:r>
            <a:r>
              <a:rPr sz="2800" dirty="0">
                <a:latin typeface="+mj-lt"/>
                <a:cs typeface="Carlito"/>
              </a:rPr>
              <a:t>once</a:t>
            </a:r>
            <a:r>
              <a:rPr sz="2800" spc="-60" dirty="0">
                <a:latin typeface="+mj-lt"/>
                <a:cs typeface="Carlito"/>
              </a:rPr>
              <a:t> </a:t>
            </a:r>
            <a:r>
              <a:rPr sz="2800" dirty="0">
                <a:latin typeface="+mj-lt"/>
                <a:cs typeface="Carlito"/>
              </a:rPr>
              <a:t>the</a:t>
            </a:r>
            <a:r>
              <a:rPr sz="2800" spc="-25" dirty="0">
                <a:latin typeface="+mj-lt"/>
                <a:cs typeface="Carlito"/>
              </a:rPr>
              <a:t> </a:t>
            </a:r>
            <a:r>
              <a:rPr sz="2800" spc="-10" dirty="0">
                <a:latin typeface="+mj-lt"/>
                <a:cs typeface="Carlito"/>
              </a:rPr>
              <a:t>ECT  </a:t>
            </a:r>
            <a:r>
              <a:rPr sz="2800" dirty="0">
                <a:latin typeface="+mj-lt"/>
                <a:cs typeface="Carlito"/>
              </a:rPr>
              <a:t>has </a:t>
            </a:r>
            <a:r>
              <a:rPr sz="2800" spc="-15" dirty="0">
                <a:latin typeface="+mj-lt"/>
                <a:cs typeface="Carlito"/>
              </a:rPr>
              <a:t>completed </a:t>
            </a:r>
            <a:r>
              <a:rPr sz="2800" dirty="0">
                <a:latin typeface="+mj-lt"/>
                <a:cs typeface="Carlito"/>
              </a:rPr>
              <a:t>a </a:t>
            </a:r>
            <a:r>
              <a:rPr sz="2800" spc="-5" dirty="0">
                <a:latin typeface="+mj-lt"/>
                <a:cs typeface="Carlito"/>
              </a:rPr>
              <a:t>period </a:t>
            </a:r>
            <a:r>
              <a:rPr sz="2800" spc="-10" dirty="0">
                <a:latin typeface="+mj-lt"/>
                <a:cs typeface="Carlito"/>
              </a:rPr>
              <a:t>covering </a:t>
            </a:r>
            <a:r>
              <a:rPr sz="2800" spc="-15" dirty="0">
                <a:latin typeface="+mj-lt"/>
                <a:cs typeface="Carlito"/>
              </a:rPr>
              <a:t>at </a:t>
            </a:r>
            <a:r>
              <a:rPr sz="2800" spc="-10" dirty="0">
                <a:latin typeface="+mj-lt"/>
                <a:cs typeface="Carlito"/>
              </a:rPr>
              <a:t>least, </a:t>
            </a:r>
            <a:r>
              <a:rPr sz="2800" dirty="0">
                <a:latin typeface="+mj-lt"/>
                <a:cs typeface="Carlito"/>
              </a:rPr>
              <a:t>but not </a:t>
            </a:r>
            <a:r>
              <a:rPr sz="2800" spc="-10" dirty="0">
                <a:latin typeface="+mj-lt"/>
                <a:cs typeface="Carlito"/>
              </a:rPr>
              <a:t>equivalent </a:t>
            </a:r>
            <a:r>
              <a:rPr sz="2800" spc="-40" dirty="0">
                <a:latin typeface="+mj-lt"/>
                <a:cs typeface="Carlito"/>
              </a:rPr>
              <a:t>to, </a:t>
            </a:r>
            <a:r>
              <a:rPr sz="2800" dirty="0">
                <a:latin typeface="+mj-lt"/>
                <a:cs typeface="Carlito"/>
              </a:rPr>
              <a:t>two school</a:t>
            </a:r>
            <a:r>
              <a:rPr sz="2800" spc="-80" dirty="0">
                <a:latin typeface="+mj-lt"/>
                <a:cs typeface="Carlito"/>
              </a:rPr>
              <a:t> </a:t>
            </a:r>
            <a:r>
              <a:rPr sz="2800" spc="-20" dirty="0">
                <a:latin typeface="+mj-lt"/>
                <a:cs typeface="Carlito"/>
              </a:rPr>
              <a:t>years</a:t>
            </a:r>
            <a:r>
              <a:rPr lang="en-GB" sz="2800" spc="-20" dirty="0">
                <a:latin typeface="+mj-lt"/>
                <a:cs typeface="Carlito"/>
              </a:rPr>
              <a:t> (i.e. 6 terms)</a:t>
            </a:r>
            <a:r>
              <a:rPr sz="2800" spc="-20" dirty="0">
                <a:latin typeface="+mj-lt"/>
                <a:cs typeface="Carlito"/>
              </a:rPr>
              <a:t>.</a:t>
            </a:r>
            <a:endParaRPr sz="28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71234"/>
    </mc:Choice>
    <mc:Fallback xmlns="">
      <p:transition spd="slow" advTm="7123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 y="280161"/>
            <a:ext cx="8610600" cy="567463"/>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sz="3600" spc="-25" dirty="0">
                <a:latin typeface="+mj-lt"/>
              </a:rPr>
              <a:t>Overseas </a:t>
            </a:r>
            <a:r>
              <a:rPr sz="3600" spc="-80" dirty="0">
                <a:latin typeface="+mj-lt"/>
              </a:rPr>
              <a:t>Trained</a:t>
            </a:r>
            <a:r>
              <a:rPr sz="3600" spc="-325" dirty="0">
                <a:latin typeface="+mj-lt"/>
              </a:rPr>
              <a:t> </a:t>
            </a:r>
            <a:r>
              <a:rPr sz="3600" spc="-95" dirty="0">
                <a:latin typeface="+mj-lt"/>
              </a:rPr>
              <a:t>Teachers</a:t>
            </a:r>
            <a:endParaRPr sz="3600" dirty="0">
              <a:latin typeface="+mj-lt"/>
            </a:endParaRPr>
          </a:p>
        </p:txBody>
      </p:sp>
      <p:sp>
        <p:nvSpPr>
          <p:cNvPr id="4" name="object 4"/>
          <p:cNvSpPr txBox="1"/>
          <p:nvPr/>
        </p:nvSpPr>
        <p:spPr>
          <a:xfrm>
            <a:off x="213360" y="2015263"/>
            <a:ext cx="8610599" cy="2494401"/>
          </a:xfrm>
          <a:prstGeom prst="rect">
            <a:avLst/>
          </a:prstGeom>
          <a:solidFill>
            <a:schemeClr val="accent3">
              <a:lumMod val="20000"/>
              <a:lumOff val="80000"/>
            </a:schemeClr>
          </a:solidFill>
          <a:ln>
            <a:solidFill>
              <a:schemeClr val="tx1"/>
            </a:solidFill>
          </a:ln>
        </p:spPr>
        <p:txBody>
          <a:bodyPr vert="horz" wrap="square" lIns="0" tIns="38735" rIns="0" bIns="0" rtlCol="0">
            <a:spAutoFit/>
          </a:bodyPr>
          <a:lstStyle/>
          <a:p>
            <a:pPr marL="469900" marR="5080" lvl="1">
              <a:lnSpc>
                <a:spcPct val="91500"/>
              </a:lnSpc>
              <a:spcBef>
                <a:spcPts val="305"/>
              </a:spcBef>
              <a:tabLst>
                <a:tab pos="240665" algn="l"/>
                <a:tab pos="241300" algn="l"/>
              </a:tabLst>
            </a:pPr>
            <a:r>
              <a:rPr sz="2800" spc="-60" dirty="0">
                <a:latin typeface="+mj-lt"/>
                <a:cs typeface="Carlito"/>
              </a:rPr>
              <a:t>Teachers </a:t>
            </a:r>
            <a:r>
              <a:rPr sz="2800" dirty="0">
                <a:latin typeface="+mj-lt"/>
                <a:cs typeface="Carlito"/>
              </a:rPr>
              <a:t>who </a:t>
            </a:r>
            <a:r>
              <a:rPr sz="2800" spc="-15" dirty="0">
                <a:latin typeface="+mj-lt"/>
                <a:cs typeface="Carlito"/>
              </a:rPr>
              <a:t>trained abroad </a:t>
            </a:r>
            <a:r>
              <a:rPr sz="2800" dirty="0">
                <a:latin typeface="+mj-lt"/>
                <a:cs typeface="Carlito"/>
              </a:rPr>
              <a:t>and </a:t>
            </a:r>
            <a:r>
              <a:rPr sz="2800" spc="-35" dirty="0">
                <a:latin typeface="+mj-lt"/>
                <a:cs typeface="Carlito"/>
              </a:rPr>
              <a:t>have </a:t>
            </a:r>
            <a:r>
              <a:rPr sz="2800" spc="-5" dirty="0">
                <a:latin typeface="+mj-lt"/>
                <a:cs typeface="Carlito"/>
              </a:rPr>
              <a:t>been </a:t>
            </a:r>
            <a:r>
              <a:rPr sz="2800" spc="-25" dirty="0">
                <a:latin typeface="+mj-lt"/>
                <a:cs typeface="Carlito"/>
              </a:rPr>
              <a:t>granted </a:t>
            </a:r>
            <a:r>
              <a:rPr sz="2800" spc="-55" dirty="0">
                <a:latin typeface="+mj-lt"/>
                <a:cs typeface="Carlito"/>
              </a:rPr>
              <a:t>QTS </a:t>
            </a:r>
            <a:r>
              <a:rPr sz="2800" dirty="0">
                <a:latin typeface="+mj-lt"/>
                <a:cs typeface="Carlito"/>
              </a:rPr>
              <a:t>under the </a:t>
            </a:r>
            <a:r>
              <a:rPr sz="2800" spc="-10" dirty="0">
                <a:latin typeface="+mj-lt"/>
                <a:cs typeface="Carlito"/>
              </a:rPr>
              <a:t>new  processes </a:t>
            </a:r>
            <a:r>
              <a:rPr sz="2800" spc="-25" dirty="0">
                <a:latin typeface="+mj-lt"/>
                <a:cs typeface="Carlito"/>
              </a:rPr>
              <a:t>for overseas </a:t>
            </a:r>
            <a:r>
              <a:rPr sz="2800" spc="-15" dirty="0">
                <a:latin typeface="+mj-lt"/>
                <a:cs typeface="Carlito"/>
              </a:rPr>
              <a:t>trained </a:t>
            </a:r>
            <a:r>
              <a:rPr sz="2800" spc="-20" dirty="0">
                <a:latin typeface="+mj-lt"/>
                <a:cs typeface="Carlito"/>
              </a:rPr>
              <a:t>teachers </a:t>
            </a:r>
            <a:r>
              <a:rPr sz="2800" spc="-10" dirty="0">
                <a:latin typeface="+mj-lt"/>
                <a:cs typeface="Carlito"/>
              </a:rPr>
              <a:t>will </a:t>
            </a:r>
            <a:r>
              <a:rPr sz="2800" dirty="0">
                <a:latin typeface="+mj-lt"/>
                <a:cs typeface="Carlito"/>
              </a:rPr>
              <a:t>need </a:t>
            </a:r>
            <a:r>
              <a:rPr sz="2800" spc="-30" dirty="0">
                <a:latin typeface="+mj-lt"/>
                <a:cs typeface="Carlito"/>
              </a:rPr>
              <a:t>to </a:t>
            </a:r>
            <a:r>
              <a:rPr sz="2800" spc="-15" dirty="0">
                <a:latin typeface="+mj-lt"/>
                <a:cs typeface="Carlito"/>
              </a:rPr>
              <a:t>complete </a:t>
            </a:r>
            <a:r>
              <a:rPr sz="2800" dirty="0">
                <a:latin typeface="+mj-lt"/>
                <a:cs typeface="Carlito"/>
              </a:rPr>
              <a:t>a </a:t>
            </a:r>
            <a:r>
              <a:rPr sz="2800" spc="-5" dirty="0">
                <a:latin typeface="+mj-lt"/>
                <a:cs typeface="Carlito"/>
              </a:rPr>
              <a:t>2-year </a:t>
            </a:r>
            <a:r>
              <a:rPr sz="2800" dirty="0">
                <a:latin typeface="+mj-lt"/>
                <a:cs typeface="Carlito"/>
              </a:rPr>
              <a:t>induction if </a:t>
            </a:r>
            <a:r>
              <a:rPr sz="2800" spc="-5" dirty="0">
                <a:latin typeface="+mj-lt"/>
                <a:cs typeface="Carlito"/>
              </a:rPr>
              <a:t>they </a:t>
            </a:r>
            <a:r>
              <a:rPr sz="2800" spc="-20" dirty="0">
                <a:latin typeface="+mj-lt"/>
                <a:cs typeface="Carlito"/>
              </a:rPr>
              <a:t>haven’t taught </a:t>
            </a:r>
            <a:r>
              <a:rPr sz="2800" spc="-30" dirty="0">
                <a:latin typeface="+mj-lt"/>
                <a:cs typeface="Carlito"/>
              </a:rPr>
              <a:t>for </a:t>
            </a:r>
            <a:r>
              <a:rPr sz="2800" spc="-25" dirty="0">
                <a:latin typeface="+mj-lt"/>
                <a:cs typeface="Carlito"/>
              </a:rPr>
              <a:t>at </a:t>
            </a:r>
            <a:r>
              <a:rPr sz="2800" spc="-15" dirty="0">
                <a:latin typeface="+mj-lt"/>
                <a:cs typeface="Carlito"/>
              </a:rPr>
              <a:t>least </a:t>
            </a:r>
            <a:r>
              <a:rPr sz="2800" dirty="0">
                <a:latin typeface="+mj-lt"/>
                <a:cs typeface="Carlito"/>
              </a:rPr>
              <a:t>2</a:t>
            </a:r>
            <a:r>
              <a:rPr sz="2800" spc="80" dirty="0">
                <a:latin typeface="+mj-lt"/>
                <a:cs typeface="Carlito"/>
              </a:rPr>
              <a:t> </a:t>
            </a:r>
            <a:r>
              <a:rPr sz="2800" spc="-25" dirty="0">
                <a:latin typeface="+mj-lt"/>
                <a:cs typeface="Carlito"/>
              </a:rPr>
              <a:t>years.</a:t>
            </a:r>
            <a:r>
              <a:rPr lang="en-GB" sz="2800" spc="-25" dirty="0">
                <a:latin typeface="+mj-lt"/>
                <a:cs typeface="Carlito"/>
              </a:rPr>
              <a:t> </a:t>
            </a:r>
          </a:p>
          <a:p>
            <a:pPr marL="469900" marR="5080" lvl="1">
              <a:lnSpc>
                <a:spcPct val="91500"/>
              </a:lnSpc>
              <a:spcBef>
                <a:spcPts val="305"/>
              </a:spcBef>
              <a:tabLst>
                <a:tab pos="240665" algn="l"/>
                <a:tab pos="241300" algn="l"/>
              </a:tabLst>
            </a:pPr>
            <a:endParaRPr lang="en-GB" sz="2800" spc="-25" dirty="0">
              <a:latin typeface="+mj-lt"/>
              <a:cs typeface="Carlito"/>
            </a:endParaRPr>
          </a:p>
          <a:p>
            <a:pPr marL="469900" marR="5080" lvl="1">
              <a:lnSpc>
                <a:spcPct val="91500"/>
              </a:lnSpc>
              <a:spcBef>
                <a:spcPts val="305"/>
              </a:spcBef>
              <a:tabLst>
                <a:tab pos="240665" algn="l"/>
                <a:tab pos="241300" algn="l"/>
              </a:tabLst>
            </a:pPr>
            <a:r>
              <a:rPr lang="en-GB" sz="2800" spc="-25" dirty="0">
                <a:latin typeface="+mj-lt"/>
                <a:cs typeface="Carlito"/>
              </a:rPr>
              <a:t>This can be confirmed with the TRA.</a:t>
            </a:r>
            <a:endParaRPr sz="28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27608"/>
    </mc:Choice>
    <mc:Fallback xmlns="">
      <p:transition spd="slow" advTm="2760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207390"/>
            <a:ext cx="87630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sz="3450" spc="5" dirty="0">
                <a:latin typeface="+mj-lt"/>
              </a:rPr>
              <a:t>A</a:t>
            </a:r>
            <a:r>
              <a:rPr sz="3450" spc="-10" dirty="0">
                <a:latin typeface="+mj-lt"/>
              </a:rPr>
              <a:t>b</a:t>
            </a:r>
            <a:r>
              <a:rPr sz="3450" dirty="0">
                <a:latin typeface="+mj-lt"/>
              </a:rPr>
              <a:t>se</a:t>
            </a:r>
            <a:r>
              <a:rPr sz="3450" spc="-10" dirty="0">
                <a:latin typeface="+mj-lt"/>
              </a:rPr>
              <a:t>n</a:t>
            </a:r>
            <a:r>
              <a:rPr sz="3450" spc="-20" dirty="0">
                <a:latin typeface="+mj-lt"/>
              </a:rPr>
              <a:t>c</a:t>
            </a:r>
            <a:r>
              <a:rPr sz="3450" dirty="0">
                <a:latin typeface="+mj-lt"/>
              </a:rPr>
              <a:t>e</a:t>
            </a:r>
          </a:p>
        </p:txBody>
      </p:sp>
      <p:sp>
        <p:nvSpPr>
          <p:cNvPr id="4" name="object 4"/>
          <p:cNvSpPr txBox="1"/>
          <p:nvPr/>
        </p:nvSpPr>
        <p:spPr>
          <a:xfrm>
            <a:off x="152400" y="1143000"/>
            <a:ext cx="8763000" cy="4075475"/>
          </a:xfrm>
          <a:prstGeom prst="rect">
            <a:avLst/>
          </a:prstGeom>
          <a:solidFill>
            <a:schemeClr val="accent3">
              <a:lumMod val="20000"/>
              <a:lumOff val="80000"/>
            </a:schemeClr>
          </a:solidFill>
          <a:ln>
            <a:solidFill>
              <a:schemeClr val="tx1"/>
            </a:solidFill>
          </a:ln>
        </p:spPr>
        <p:txBody>
          <a:bodyPr vert="horz" wrap="square" lIns="0" tIns="12700" rIns="0" bIns="0" rtlCol="0">
            <a:spAutoFit/>
          </a:bodyPr>
          <a:lstStyle/>
          <a:p>
            <a:pPr marL="12700" marR="9525">
              <a:lnSpc>
                <a:spcPct val="100000"/>
              </a:lnSpc>
              <a:spcBef>
                <a:spcPts val="100"/>
              </a:spcBef>
            </a:pPr>
            <a:r>
              <a:rPr sz="2400" spc="-5" dirty="0">
                <a:latin typeface="+mj-lt"/>
                <a:cs typeface="Carlito"/>
              </a:rPr>
              <a:t>The </a:t>
            </a:r>
            <a:r>
              <a:rPr sz="2400" spc="-10" dirty="0">
                <a:latin typeface="+mj-lt"/>
                <a:cs typeface="Carlito"/>
              </a:rPr>
              <a:t>induction period </a:t>
            </a:r>
            <a:r>
              <a:rPr sz="2400" spc="-5" dirty="0">
                <a:latin typeface="+mj-lt"/>
                <a:cs typeface="Carlito"/>
              </a:rPr>
              <a:t>is </a:t>
            </a:r>
            <a:r>
              <a:rPr sz="2400" spc="-15" dirty="0">
                <a:latin typeface="+mj-lt"/>
                <a:cs typeface="Carlito"/>
              </a:rPr>
              <a:t>automatically </a:t>
            </a:r>
            <a:r>
              <a:rPr sz="2400" spc="-20" dirty="0">
                <a:latin typeface="+mj-lt"/>
                <a:cs typeface="Carlito"/>
              </a:rPr>
              <a:t>extended </a:t>
            </a:r>
            <a:r>
              <a:rPr sz="2400" spc="-10" dirty="0">
                <a:latin typeface="+mj-lt"/>
                <a:cs typeface="Carlito"/>
              </a:rPr>
              <a:t>prior </a:t>
            </a:r>
            <a:r>
              <a:rPr sz="2400" spc="-20" dirty="0">
                <a:latin typeface="+mj-lt"/>
                <a:cs typeface="Carlito"/>
              </a:rPr>
              <a:t>to </a:t>
            </a:r>
            <a:r>
              <a:rPr sz="2400" spc="-15" dirty="0">
                <a:latin typeface="+mj-lt"/>
                <a:cs typeface="Carlito"/>
              </a:rPr>
              <a:t>completion </a:t>
            </a:r>
            <a:r>
              <a:rPr sz="2400" dirty="0">
                <a:latin typeface="+mj-lt"/>
                <a:cs typeface="Carlito"/>
              </a:rPr>
              <a:t>when an  </a:t>
            </a:r>
            <a:r>
              <a:rPr sz="2400" spc="-40" dirty="0">
                <a:latin typeface="+mj-lt"/>
                <a:cs typeface="Carlito"/>
              </a:rPr>
              <a:t>ECT’s </a:t>
            </a:r>
            <a:r>
              <a:rPr sz="2400" spc="-5" dirty="0">
                <a:latin typeface="+mj-lt"/>
                <a:cs typeface="Carlito"/>
              </a:rPr>
              <a:t>absences </a:t>
            </a:r>
            <a:r>
              <a:rPr sz="2400" dirty="0">
                <a:latin typeface="+mj-lt"/>
                <a:cs typeface="Carlito"/>
              </a:rPr>
              <a:t>per </a:t>
            </a:r>
            <a:r>
              <a:rPr sz="2400" spc="-15" dirty="0">
                <a:latin typeface="+mj-lt"/>
                <a:cs typeface="Carlito"/>
              </a:rPr>
              <a:t>year </a:t>
            </a:r>
            <a:r>
              <a:rPr sz="2400" spc="-5" dirty="0">
                <a:latin typeface="+mj-lt"/>
                <a:cs typeface="Carlito"/>
              </a:rPr>
              <a:t>of </a:t>
            </a:r>
            <a:r>
              <a:rPr sz="2400" spc="-10" dirty="0">
                <a:latin typeface="+mj-lt"/>
                <a:cs typeface="Carlito"/>
              </a:rPr>
              <a:t>induction (or equivalent </a:t>
            </a:r>
            <a:r>
              <a:rPr sz="2400" spc="-25" dirty="0">
                <a:latin typeface="+mj-lt"/>
                <a:cs typeface="Carlito"/>
              </a:rPr>
              <a:t>for </a:t>
            </a:r>
            <a:r>
              <a:rPr sz="2400" spc="-5" dirty="0">
                <a:latin typeface="+mj-lt"/>
                <a:cs typeface="Carlito"/>
              </a:rPr>
              <a:t>part-time </a:t>
            </a:r>
            <a:r>
              <a:rPr sz="2400" spc="-25" dirty="0">
                <a:latin typeface="+mj-lt"/>
                <a:cs typeface="Carlito"/>
              </a:rPr>
              <a:t>teachers) total  </a:t>
            </a:r>
            <a:r>
              <a:rPr sz="2400" spc="-10" dirty="0">
                <a:latin typeface="+mj-lt"/>
                <a:cs typeface="Carlito"/>
              </a:rPr>
              <a:t>30 </a:t>
            </a:r>
            <a:r>
              <a:rPr sz="2400" spc="-30" dirty="0">
                <a:latin typeface="+mj-lt"/>
                <a:cs typeface="Carlito"/>
              </a:rPr>
              <a:t>days </a:t>
            </a:r>
            <a:r>
              <a:rPr sz="2400" spc="-10" dirty="0">
                <a:latin typeface="+mj-lt"/>
                <a:cs typeface="Carlito"/>
              </a:rPr>
              <a:t>or </a:t>
            </a:r>
            <a:r>
              <a:rPr sz="2400" spc="-30" dirty="0">
                <a:latin typeface="+mj-lt"/>
                <a:cs typeface="Carlito"/>
              </a:rPr>
              <a:t>more </a:t>
            </a:r>
            <a:r>
              <a:rPr sz="2400" spc="-10" dirty="0">
                <a:latin typeface="+mj-lt"/>
                <a:cs typeface="Carlito"/>
              </a:rPr>
              <a:t>(with </a:t>
            </a:r>
            <a:r>
              <a:rPr sz="2400" spc="-15" dirty="0">
                <a:latin typeface="+mj-lt"/>
                <a:cs typeface="Carlito"/>
              </a:rPr>
              <a:t>the </a:t>
            </a:r>
            <a:r>
              <a:rPr sz="2400" spc="-30" dirty="0">
                <a:latin typeface="+mj-lt"/>
                <a:cs typeface="Carlito"/>
              </a:rPr>
              <a:t>exception </a:t>
            </a:r>
            <a:r>
              <a:rPr sz="2400" spc="-5" dirty="0">
                <a:latin typeface="+mj-lt"/>
                <a:cs typeface="Carlito"/>
              </a:rPr>
              <a:t>of </a:t>
            </a:r>
            <a:r>
              <a:rPr sz="2400" spc="-25" dirty="0">
                <a:latin typeface="+mj-lt"/>
                <a:cs typeface="Carlito"/>
              </a:rPr>
              <a:t>statutory </a:t>
            </a:r>
            <a:r>
              <a:rPr sz="2400" spc="-20" dirty="0">
                <a:latin typeface="+mj-lt"/>
                <a:cs typeface="Carlito"/>
              </a:rPr>
              <a:t>maternity leave, </a:t>
            </a:r>
            <a:r>
              <a:rPr sz="2400" spc="-25" dirty="0">
                <a:latin typeface="+mj-lt"/>
                <a:cs typeface="Carlito"/>
              </a:rPr>
              <a:t>statutory  </a:t>
            </a:r>
            <a:r>
              <a:rPr sz="2400" spc="-15" dirty="0">
                <a:latin typeface="+mj-lt"/>
                <a:cs typeface="Carlito"/>
              </a:rPr>
              <a:t>paternity </a:t>
            </a:r>
            <a:r>
              <a:rPr sz="2400" spc="-25" dirty="0">
                <a:latin typeface="+mj-lt"/>
                <a:cs typeface="Carlito"/>
              </a:rPr>
              <a:t>leave, </a:t>
            </a:r>
            <a:r>
              <a:rPr sz="2400" spc="-15" dirty="0">
                <a:latin typeface="+mj-lt"/>
                <a:cs typeface="Carlito"/>
              </a:rPr>
              <a:t>shared </a:t>
            </a:r>
            <a:r>
              <a:rPr sz="2400" spc="-25" dirty="0">
                <a:latin typeface="+mj-lt"/>
                <a:cs typeface="Carlito"/>
              </a:rPr>
              <a:t>parental leave, statutory </a:t>
            </a:r>
            <a:r>
              <a:rPr sz="2400" spc="-5" dirty="0">
                <a:latin typeface="+mj-lt"/>
                <a:cs typeface="Carlito"/>
              </a:rPr>
              <a:t>adoption </a:t>
            </a:r>
            <a:r>
              <a:rPr sz="2400" spc="-25" dirty="0">
                <a:latin typeface="+mj-lt"/>
                <a:cs typeface="Carlito"/>
              </a:rPr>
              <a:t>leave, parental  </a:t>
            </a:r>
            <a:r>
              <a:rPr sz="2400" spc="-15" dirty="0">
                <a:latin typeface="+mj-lt"/>
                <a:cs typeface="Carlito"/>
              </a:rPr>
              <a:t>bereavement</a:t>
            </a:r>
            <a:r>
              <a:rPr sz="2400" spc="-55" dirty="0">
                <a:latin typeface="+mj-lt"/>
                <a:cs typeface="Carlito"/>
              </a:rPr>
              <a:t> </a:t>
            </a:r>
            <a:r>
              <a:rPr sz="2400" spc="-15" dirty="0">
                <a:latin typeface="+mj-lt"/>
                <a:cs typeface="Carlito"/>
              </a:rPr>
              <a:t>leave</a:t>
            </a:r>
            <a:r>
              <a:rPr lang="en-GB" sz="2400" spc="-15" dirty="0">
                <a:latin typeface="+mj-lt"/>
                <a:cs typeface="Carlito"/>
              </a:rPr>
              <a:t> or carer’s leave</a:t>
            </a:r>
            <a:r>
              <a:rPr sz="2400" spc="-15" dirty="0">
                <a:latin typeface="+mj-lt"/>
                <a:cs typeface="Carlito"/>
              </a:rPr>
              <a:t>.</a:t>
            </a:r>
            <a:endParaRPr sz="2400" dirty="0">
              <a:latin typeface="+mj-lt"/>
              <a:cs typeface="Carlito"/>
            </a:endParaRPr>
          </a:p>
          <a:p>
            <a:pPr>
              <a:lnSpc>
                <a:spcPct val="100000"/>
              </a:lnSpc>
              <a:spcBef>
                <a:spcPts val="25"/>
              </a:spcBef>
            </a:pPr>
            <a:endParaRPr sz="2400" dirty="0">
              <a:latin typeface="+mj-lt"/>
              <a:cs typeface="Carlito"/>
            </a:endParaRPr>
          </a:p>
          <a:p>
            <a:pPr marL="12700" marR="5080">
              <a:lnSpc>
                <a:spcPct val="100000"/>
              </a:lnSpc>
            </a:pPr>
            <a:r>
              <a:rPr sz="2400" dirty="0">
                <a:latin typeface="+mj-lt"/>
                <a:cs typeface="Carlito"/>
              </a:rPr>
              <a:t>In these </a:t>
            </a:r>
            <a:r>
              <a:rPr sz="2400" spc="-25" dirty="0">
                <a:latin typeface="+mj-lt"/>
                <a:cs typeface="Carlito"/>
              </a:rPr>
              <a:t>circumstances </a:t>
            </a:r>
            <a:r>
              <a:rPr sz="2400" spc="-10" dirty="0">
                <a:latin typeface="+mj-lt"/>
                <a:cs typeface="Carlito"/>
              </a:rPr>
              <a:t>the </a:t>
            </a:r>
            <a:r>
              <a:rPr sz="2400" spc="-5" dirty="0">
                <a:latin typeface="+mj-lt"/>
                <a:cs typeface="Carlito"/>
              </a:rPr>
              <a:t>induction </a:t>
            </a:r>
            <a:r>
              <a:rPr sz="2400" spc="-10" dirty="0">
                <a:latin typeface="+mj-lt"/>
                <a:cs typeface="Carlito"/>
              </a:rPr>
              <a:t>period </a:t>
            </a:r>
            <a:r>
              <a:rPr sz="2400" spc="-15" dirty="0">
                <a:latin typeface="+mj-lt"/>
                <a:cs typeface="Carlito"/>
              </a:rPr>
              <a:t>must </a:t>
            </a:r>
            <a:r>
              <a:rPr sz="2400" spc="-5" dirty="0">
                <a:latin typeface="+mj-lt"/>
                <a:cs typeface="Carlito"/>
              </a:rPr>
              <a:t>be </a:t>
            </a:r>
            <a:r>
              <a:rPr sz="2400" spc="-20" dirty="0">
                <a:latin typeface="+mj-lt"/>
                <a:cs typeface="Carlito"/>
              </a:rPr>
              <a:t>extended </a:t>
            </a:r>
            <a:r>
              <a:rPr sz="2400" spc="-15" dirty="0">
                <a:latin typeface="+mj-lt"/>
                <a:cs typeface="Carlito"/>
              </a:rPr>
              <a:t>by </a:t>
            </a:r>
            <a:r>
              <a:rPr sz="2400" spc="-10" dirty="0">
                <a:latin typeface="+mj-lt"/>
                <a:cs typeface="Carlito"/>
              </a:rPr>
              <a:t>the </a:t>
            </a:r>
            <a:r>
              <a:rPr sz="2400" b="1" spc="-30" dirty="0">
                <a:latin typeface="+mj-lt"/>
                <a:cs typeface="Carlito"/>
              </a:rPr>
              <a:t>aggregate  </a:t>
            </a:r>
            <a:r>
              <a:rPr sz="2400" spc="-25" dirty="0">
                <a:latin typeface="+mj-lt"/>
                <a:cs typeface="Carlito"/>
              </a:rPr>
              <a:t>total </a:t>
            </a:r>
            <a:r>
              <a:rPr sz="2400" spc="-5" dirty="0">
                <a:latin typeface="+mj-lt"/>
                <a:cs typeface="Carlito"/>
              </a:rPr>
              <a:t>of </a:t>
            </a:r>
            <a:r>
              <a:rPr sz="2400" spc="-30" dirty="0">
                <a:latin typeface="+mj-lt"/>
                <a:cs typeface="Carlito"/>
              </a:rPr>
              <a:t>days </a:t>
            </a:r>
            <a:r>
              <a:rPr sz="2400" spc="-10" dirty="0">
                <a:latin typeface="+mj-lt"/>
                <a:cs typeface="Carlito"/>
              </a:rPr>
              <a:t>absent. </a:t>
            </a:r>
            <a:r>
              <a:rPr sz="2400" dirty="0">
                <a:latin typeface="+mj-lt"/>
                <a:cs typeface="Carlito"/>
              </a:rPr>
              <a:t>If </a:t>
            </a:r>
            <a:r>
              <a:rPr sz="2400" spc="-10" dirty="0">
                <a:latin typeface="+mj-lt"/>
                <a:cs typeface="Carlito"/>
              </a:rPr>
              <a:t>the </a:t>
            </a:r>
            <a:r>
              <a:rPr sz="2400" spc="-15" dirty="0">
                <a:latin typeface="+mj-lt"/>
                <a:cs typeface="Carlito"/>
              </a:rPr>
              <a:t>ECT </a:t>
            </a:r>
            <a:r>
              <a:rPr sz="2400" spc="-5" dirty="0">
                <a:latin typeface="+mj-lt"/>
                <a:cs typeface="Carlito"/>
              </a:rPr>
              <a:t>is unable </a:t>
            </a:r>
            <a:r>
              <a:rPr sz="2400" spc="-20" dirty="0">
                <a:latin typeface="+mj-lt"/>
                <a:cs typeface="Carlito"/>
              </a:rPr>
              <a:t>to </a:t>
            </a:r>
            <a:r>
              <a:rPr sz="2400" spc="-10" dirty="0">
                <a:latin typeface="+mj-lt"/>
                <a:cs typeface="Carlito"/>
              </a:rPr>
              <a:t>serve the </a:t>
            </a:r>
            <a:r>
              <a:rPr sz="2400" spc="-20" dirty="0">
                <a:latin typeface="+mj-lt"/>
                <a:cs typeface="Carlito"/>
              </a:rPr>
              <a:t>extension </a:t>
            </a:r>
            <a:r>
              <a:rPr sz="2400" spc="-5" dirty="0">
                <a:latin typeface="+mj-lt"/>
                <a:cs typeface="Carlito"/>
              </a:rPr>
              <a:t>in </a:t>
            </a:r>
            <a:r>
              <a:rPr sz="2400" spc="-10" dirty="0">
                <a:latin typeface="+mj-lt"/>
                <a:cs typeface="Carlito"/>
              </a:rPr>
              <a:t>the </a:t>
            </a:r>
            <a:r>
              <a:rPr sz="2400" spc="-5" dirty="0">
                <a:latin typeface="+mj-lt"/>
                <a:cs typeface="Carlito"/>
              </a:rPr>
              <a:t>same  </a:t>
            </a:r>
            <a:r>
              <a:rPr sz="2400" spc="-10" dirty="0">
                <a:latin typeface="+mj-lt"/>
                <a:cs typeface="Carlito"/>
              </a:rPr>
              <a:t>school/institution, the </a:t>
            </a:r>
            <a:r>
              <a:rPr sz="2400" spc="-5" dirty="0">
                <a:latin typeface="+mj-lt"/>
                <a:cs typeface="Carlito"/>
              </a:rPr>
              <a:t>minimum </a:t>
            </a:r>
            <a:r>
              <a:rPr sz="2400" spc="-10" dirty="0">
                <a:latin typeface="+mj-lt"/>
                <a:cs typeface="Carlito"/>
              </a:rPr>
              <a:t>period </a:t>
            </a:r>
            <a:r>
              <a:rPr sz="2400" spc="-5" dirty="0">
                <a:latin typeface="+mj-lt"/>
                <a:cs typeface="Carlito"/>
              </a:rPr>
              <a:t>of </a:t>
            </a:r>
            <a:r>
              <a:rPr sz="2400" spc="-15" dirty="0">
                <a:latin typeface="+mj-lt"/>
                <a:cs typeface="Carlito"/>
              </a:rPr>
              <a:t>employment </a:t>
            </a:r>
            <a:r>
              <a:rPr sz="2400" spc="-5" dirty="0">
                <a:latin typeface="+mj-lt"/>
                <a:cs typeface="Carlito"/>
              </a:rPr>
              <a:t>of one </a:t>
            </a:r>
            <a:r>
              <a:rPr sz="2400" spc="-25" dirty="0">
                <a:latin typeface="+mj-lt"/>
                <a:cs typeface="Carlito"/>
              </a:rPr>
              <a:t>term </a:t>
            </a:r>
            <a:r>
              <a:rPr sz="2400" spc="-15" dirty="0">
                <a:latin typeface="+mj-lt"/>
                <a:cs typeface="Carlito"/>
              </a:rPr>
              <a:t>or  </a:t>
            </a:r>
            <a:r>
              <a:rPr sz="2400" spc="-10" dirty="0">
                <a:latin typeface="+mj-lt"/>
                <a:cs typeface="Carlito"/>
              </a:rPr>
              <a:t>equivalent </a:t>
            </a:r>
            <a:r>
              <a:rPr sz="2400" spc="-15" dirty="0">
                <a:latin typeface="+mj-lt"/>
                <a:cs typeface="Carlito"/>
              </a:rPr>
              <a:t>must </a:t>
            </a:r>
            <a:r>
              <a:rPr sz="2400" dirty="0">
                <a:latin typeface="+mj-lt"/>
                <a:cs typeface="Carlito"/>
              </a:rPr>
              <a:t>be </a:t>
            </a:r>
            <a:r>
              <a:rPr sz="2400" spc="-5" dirty="0">
                <a:latin typeface="+mj-lt"/>
                <a:cs typeface="Carlito"/>
              </a:rPr>
              <a:t>served in </a:t>
            </a:r>
            <a:r>
              <a:rPr sz="2400" dirty="0">
                <a:latin typeface="+mj-lt"/>
                <a:cs typeface="Carlito"/>
              </a:rPr>
              <a:t>a </a:t>
            </a:r>
            <a:r>
              <a:rPr sz="2400" spc="-10" dirty="0">
                <a:latin typeface="+mj-lt"/>
                <a:cs typeface="Carlito"/>
              </a:rPr>
              <a:t>new</a:t>
            </a:r>
            <a:r>
              <a:rPr sz="2400" spc="20" dirty="0">
                <a:latin typeface="+mj-lt"/>
                <a:cs typeface="Carlito"/>
              </a:rPr>
              <a:t> </a:t>
            </a:r>
            <a:r>
              <a:rPr sz="2400" spc="-10" dirty="0">
                <a:latin typeface="+mj-lt"/>
                <a:cs typeface="Carlito"/>
              </a:rPr>
              <a:t>school/institution.</a:t>
            </a:r>
            <a:endParaRPr sz="24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77456"/>
    </mc:Choice>
    <mc:Fallback xmlns="">
      <p:transition spd="slow" advTm="7745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2400"/>
            <a:ext cx="8686800" cy="553998"/>
          </a:xfrm>
          <a:prstGeom prst="rect">
            <a:avLst/>
          </a:prstGeom>
          <a:solidFill>
            <a:srgbClr val="30859C"/>
          </a:solidFill>
        </p:spPr>
        <p:txBody>
          <a:bodyPr vert="horz" wrap="square" lIns="0" tIns="0" rIns="0" bIns="0" rtlCol="0">
            <a:spAutoFit/>
          </a:bodyPr>
          <a:lstStyle/>
          <a:p>
            <a:pPr marR="81915" algn="ctr"/>
            <a:r>
              <a:rPr sz="3600" spc="-45" dirty="0">
                <a:latin typeface="+mj-lt"/>
              </a:rPr>
              <a:t>What to </a:t>
            </a:r>
            <a:r>
              <a:rPr sz="3600" spc="-25" dirty="0">
                <a:latin typeface="+mj-lt"/>
              </a:rPr>
              <a:t>consider </a:t>
            </a:r>
            <a:r>
              <a:rPr sz="3600" spc="-45" dirty="0">
                <a:latin typeface="+mj-lt"/>
              </a:rPr>
              <a:t>beyond </a:t>
            </a:r>
            <a:r>
              <a:rPr sz="3600" spc="-20" dirty="0">
                <a:latin typeface="+mj-lt"/>
              </a:rPr>
              <a:t>the</a:t>
            </a:r>
            <a:r>
              <a:rPr sz="3600" spc="110" dirty="0">
                <a:latin typeface="+mj-lt"/>
              </a:rPr>
              <a:t> </a:t>
            </a:r>
            <a:r>
              <a:rPr sz="3600" spc="-45" dirty="0">
                <a:latin typeface="+mj-lt"/>
              </a:rPr>
              <a:t>ECF</a:t>
            </a:r>
            <a:endParaRPr sz="3600" dirty="0">
              <a:latin typeface="+mj-lt"/>
            </a:endParaRPr>
          </a:p>
        </p:txBody>
      </p:sp>
      <p:sp>
        <p:nvSpPr>
          <p:cNvPr id="3" name="object 3"/>
          <p:cNvSpPr txBox="1"/>
          <p:nvPr/>
        </p:nvSpPr>
        <p:spPr>
          <a:xfrm>
            <a:off x="228600" y="745528"/>
            <a:ext cx="8686800" cy="1808187"/>
          </a:xfrm>
          <a:prstGeom prst="rect">
            <a:avLst/>
          </a:prstGeom>
          <a:solidFill>
            <a:schemeClr val="accent3">
              <a:lumMod val="20000"/>
              <a:lumOff val="80000"/>
            </a:schemeClr>
          </a:solidFill>
          <a:ln>
            <a:solidFill>
              <a:schemeClr val="tx1"/>
            </a:solidFill>
          </a:ln>
        </p:spPr>
        <p:txBody>
          <a:bodyPr vert="horz" wrap="square" lIns="0" tIns="114300" rIns="0" bIns="0" rtlCol="0">
            <a:spAutoFit/>
          </a:bodyPr>
          <a:lstStyle/>
          <a:p>
            <a:pPr marL="355600" indent="-342900">
              <a:lnSpc>
                <a:spcPct val="100000"/>
              </a:lnSpc>
              <a:spcBef>
                <a:spcPts val="900"/>
              </a:spcBef>
              <a:buFont typeface="Arial"/>
              <a:buChar char="•"/>
              <a:tabLst>
                <a:tab pos="354965" algn="l"/>
                <a:tab pos="355600" algn="l"/>
              </a:tabLst>
            </a:pPr>
            <a:r>
              <a:rPr spc="-100" dirty="0">
                <a:latin typeface="+mj-lt"/>
                <a:cs typeface="Carlito"/>
              </a:rPr>
              <a:t>Targets </a:t>
            </a:r>
            <a:r>
              <a:rPr spc="-30" dirty="0">
                <a:latin typeface="+mj-lt"/>
                <a:cs typeface="Carlito"/>
              </a:rPr>
              <a:t>from </a:t>
            </a:r>
            <a:r>
              <a:rPr dirty="0">
                <a:latin typeface="+mj-lt"/>
                <a:cs typeface="Carlito"/>
              </a:rPr>
              <a:t>end of</a:t>
            </a:r>
            <a:r>
              <a:rPr spc="55" dirty="0">
                <a:latin typeface="+mj-lt"/>
                <a:cs typeface="Carlito"/>
              </a:rPr>
              <a:t> </a:t>
            </a:r>
            <a:r>
              <a:rPr spc="25" dirty="0">
                <a:latin typeface="+mj-lt"/>
                <a:cs typeface="Carlito"/>
              </a:rPr>
              <a:t>ITT</a:t>
            </a:r>
            <a:endParaRPr dirty="0">
              <a:latin typeface="+mj-lt"/>
              <a:cs typeface="Carlito"/>
            </a:endParaRPr>
          </a:p>
          <a:p>
            <a:pPr marL="355600" indent="-342900">
              <a:lnSpc>
                <a:spcPct val="100000"/>
              </a:lnSpc>
              <a:spcBef>
                <a:spcPts val="805"/>
              </a:spcBef>
              <a:buFont typeface="Arial"/>
              <a:buChar char="•"/>
              <a:tabLst>
                <a:tab pos="354965" algn="l"/>
                <a:tab pos="355600" algn="l"/>
              </a:tabLst>
            </a:pPr>
            <a:r>
              <a:rPr dirty="0">
                <a:latin typeface="+mj-lt"/>
                <a:cs typeface="Carlito"/>
              </a:rPr>
              <a:t>Whole </a:t>
            </a:r>
            <a:r>
              <a:rPr spc="-5" dirty="0">
                <a:latin typeface="+mj-lt"/>
                <a:cs typeface="Carlito"/>
              </a:rPr>
              <a:t>school priorities </a:t>
            </a:r>
            <a:r>
              <a:rPr dirty="0">
                <a:latin typeface="+mj-lt"/>
                <a:cs typeface="Carlito"/>
              </a:rPr>
              <a:t>– SDP and</a:t>
            </a:r>
            <a:r>
              <a:rPr spc="-50" dirty="0">
                <a:latin typeface="+mj-lt"/>
                <a:cs typeface="Carlito"/>
              </a:rPr>
              <a:t> </a:t>
            </a:r>
            <a:r>
              <a:rPr spc="-5" dirty="0">
                <a:latin typeface="+mj-lt"/>
                <a:cs typeface="Carlito"/>
              </a:rPr>
              <a:t>CPD</a:t>
            </a:r>
            <a:r>
              <a:rPr lang="en-US" spc="-5" dirty="0">
                <a:latin typeface="+mj-lt"/>
                <a:cs typeface="Carlito"/>
              </a:rPr>
              <a:t> (Does any of the ECF support these school priorities?)</a:t>
            </a:r>
            <a:endParaRPr dirty="0">
              <a:latin typeface="+mj-lt"/>
              <a:cs typeface="Carlito"/>
            </a:endParaRPr>
          </a:p>
          <a:p>
            <a:pPr marL="355600" indent="-342900">
              <a:lnSpc>
                <a:spcPct val="100000"/>
              </a:lnSpc>
              <a:spcBef>
                <a:spcPts val="805"/>
              </a:spcBef>
              <a:buFont typeface="Arial"/>
              <a:buChar char="•"/>
              <a:tabLst>
                <a:tab pos="354965" algn="l"/>
                <a:tab pos="355600" algn="l"/>
              </a:tabLst>
            </a:pPr>
            <a:r>
              <a:rPr spc="-120" dirty="0">
                <a:latin typeface="+mj-lt"/>
                <a:cs typeface="Carlito"/>
              </a:rPr>
              <a:t>Year </a:t>
            </a:r>
            <a:r>
              <a:rPr spc="-25" dirty="0">
                <a:latin typeface="+mj-lt"/>
                <a:cs typeface="Carlito"/>
              </a:rPr>
              <a:t>group </a:t>
            </a:r>
            <a:r>
              <a:rPr dirty="0">
                <a:latin typeface="+mj-lt"/>
                <a:cs typeface="Carlito"/>
              </a:rPr>
              <a:t>/ </a:t>
            </a:r>
            <a:r>
              <a:rPr spc="-5" dirty="0">
                <a:latin typeface="+mj-lt"/>
                <a:cs typeface="Carlito"/>
              </a:rPr>
              <a:t>subject </a:t>
            </a:r>
            <a:r>
              <a:rPr dirty="0">
                <a:latin typeface="+mj-lt"/>
                <a:cs typeface="Carlito"/>
              </a:rPr>
              <a:t>/ </a:t>
            </a:r>
            <a:r>
              <a:rPr spc="-5" dirty="0">
                <a:latin typeface="+mj-lt"/>
                <a:cs typeface="Carlito"/>
              </a:rPr>
              <a:t>phase being</a:t>
            </a:r>
            <a:r>
              <a:rPr spc="55" dirty="0">
                <a:latin typeface="+mj-lt"/>
                <a:cs typeface="Carlito"/>
              </a:rPr>
              <a:t> </a:t>
            </a:r>
            <a:r>
              <a:rPr spc="-25" dirty="0">
                <a:latin typeface="+mj-lt"/>
                <a:cs typeface="Carlito"/>
              </a:rPr>
              <a:t>taught</a:t>
            </a:r>
            <a:endParaRPr dirty="0">
              <a:latin typeface="+mj-lt"/>
              <a:cs typeface="Carlito"/>
            </a:endParaRPr>
          </a:p>
          <a:p>
            <a:pPr marL="355600" marR="5080" indent="-342900">
              <a:lnSpc>
                <a:spcPct val="100000"/>
              </a:lnSpc>
              <a:spcBef>
                <a:spcPts val="790"/>
              </a:spcBef>
              <a:buFont typeface="Arial"/>
              <a:buChar char="•"/>
              <a:tabLst>
                <a:tab pos="354965" algn="l"/>
                <a:tab pos="355600" algn="l"/>
              </a:tabLst>
            </a:pPr>
            <a:r>
              <a:rPr spc="-15" dirty="0">
                <a:latin typeface="+mj-lt"/>
                <a:cs typeface="Carlito"/>
              </a:rPr>
              <a:t>Specialist </a:t>
            </a:r>
            <a:r>
              <a:rPr spc="-5" dirty="0">
                <a:latin typeface="+mj-lt"/>
                <a:cs typeface="Carlito"/>
              </a:rPr>
              <a:t>CPD such </a:t>
            </a:r>
            <a:r>
              <a:rPr dirty="0">
                <a:latin typeface="+mj-lt"/>
                <a:cs typeface="Carlito"/>
              </a:rPr>
              <a:t>as </a:t>
            </a:r>
            <a:r>
              <a:rPr spc="-55" dirty="0">
                <a:latin typeface="+mj-lt"/>
                <a:cs typeface="Carlito"/>
              </a:rPr>
              <a:t>for </a:t>
            </a:r>
            <a:r>
              <a:rPr spc="-5" dirty="0">
                <a:latin typeface="+mj-lt"/>
                <a:cs typeface="Carlito"/>
              </a:rPr>
              <a:t>phonics, </a:t>
            </a:r>
            <a:r>
              <a:rPr dirty="0">
                <a:latin typeface="+mj-lt"/>
                <a:cs typeface="Carlito"/>
              </a:rPr>
              <a:t>Y2 / </a:t>
            </a:r>
            <a:r>
              <a:rPr spc="-5" dirty="0">
                <a:latin typeface="+mj-lt"/>
                <a:cs typeface="Carlito"/>
              </a:rPr>
              <a:t>Y6  </a:t>
            </a:r>
            <a:r>
              <a:rPr spc="-10" dirty="0">
                <a:latin typeface="+mj-lt"/>
                <a:cs typeface="Carlito"/>
              </a:rPr>
              <a:t>assessments, GCSEs, </a:t>
            </a:r>
            <a:r>
              <a:rPr dirty="0">
                <a:latin typeface="+mj-lt"/>
                <a:cs typeface="Carlito"/>
              </a:rPr>
              <a:t>A</a:t>
            </a:r>
            <a:r>
              <a:rPr spc="20" dirty="0">
                <a:latin typeface="+mj-lt"/>
                <a:cs typeface="Carlito"/>
              </a:rPr>
              <a:t> </a:t>
            </a:r>
            <a:r>
              <a:rPr spc="-15" dirty="0">
                <a:latin typeface="+mj-lt"/>
                <a:cs typeface="Carlito"/>
              </a:rPr>
              <a:t>Levels</a:t>
            </a:r>
            <a:endParaRPr lang="en-GB" sz="2400" dirty="0">
              <a:latin typeface="+mj-lt"/>
              <a:cs typeface="Carlito"/>
            </a:endParaRPr>
          </a:p>
        </p:txBody>
      </p:sp>
      <p:sp>
        <p:nvSpPr>
          <p:cNvPr id="7" name="TextBox 6">
            <a:extLst>
              <a:ext uri="{FF2B5EF4-FFF2-40B4-BE49-F238E27FC236}">
                <a16:creationId xmlns:a16="http://schemas.microsoft.com/office/drawing/2014/main" id="{2432C760-C568-DEF8-6B03-3C0D8631D9B4}"/>
              </a:ext>
            </a:extLst>
          </p:cNvPr>
          <p:cNvSpPr txBox="1"/>
          <p:nvPr/>
        </p:nvSpPr>
        <p:spPr>
          <a:xfrm>
            <a:off x="245533" y="2592845"/>
            <a:ext cx="8686800" cy="2036455"/>
          </a:xfrm>
          <a:prstGeom prst="rect">
            <a:avLst/>
          </a:prstGeom>
          <a:solidFill>
            <a:schemeClr val="accent1">
              <a:lumMod val="20000"/>
              <a:lumOff val="80000"/>
            </a:schemeClr>
          </a:solidFill>
          <a:ln>
            <a:solidFill>
              <a:schemeClr val="tx1"/>
            </a:solidFill>
          </a:ln>
        </p:spPr>
        <p:txBody>
          <a:bodyPr wrap="square">
            <a:spAutoFit/>
          </a:bodyPr>
          <a:lstStyle/>
          <a:p>
            <a:pPr marL="12700" marR="5080">
              <a:spcBef>
                <a:spcPts val="95"/>
              </a:spcBef>
              <a:tabLst>
                <a:tab pos="354965" algn="l"/>
                <a:tab pos="355600" algn="l"/>
              </a:tabLst>
            </a:pPr>
            <a:r>
              <a:rPr lang="en-US" spc="-10" dirty="0">
                <a:latin typeface="+mj-lt"/>
                <a:cs typeface="Carlito"/>
              </a:rPr>
              <a:t>Use of release time … </a:t>
            </a:r>
            <a:r>
              <a:rPr lang="en-US" b="1" spc="-5" dirty="0">
                <a:latin typeface="+mj-lt"/>
                <a:cs typeface="Carlito"/>
              </a:rPr>
              <a:t>DO </a:t>
            </a:r>
            <a:r>
              <a:rPr lang="en-US" b="1" spc="-45" dirty="0">
                <a:latin typeface="+mj-lt"/>
                <a:cs typeface="Carlito"/>
              </a:rPr>
              <a:t>NOT </a:t>
            </a:r>
            <a:r>
              <a:rPr lang="en-US" b="1" spc="-5" dirty="0">
                <a:latin typeface="+mj-lt"/>
                <a:cs typeface="Carlito"/>
              </a:rPr>
              <a:t>USE </a:t>
            </a:r>
            <a:r>
              <a:rPr lang="en-US" b="1" spc="-10" dirty="0">
                <a:latin typeface="+mj-lt"/>
                <a:cs typeface="Carlito"/>
              </a:rPr>
              <a:t>FOR </a:t>
            </a:r>
            <a:r>
              <a:rPr lang="en-US" b="1" spc="-5" dirty="0">
                <a:latin typeface="+mj-lt"/>
                <a:cs typeface="Carlito"/>
              </a:rPr>
              <a:t>ADDITIONAL</a:t>
            </a:r>
            <a:r>
              <a:rPr lang="en-US" b="1" spc="-175" dirty="0">
                <a:latin typeface="+mj-lt"/>
                <a:cs typeface="Carlito"/>
              </a:rPr>
              <a:t> </a:t>
            </a:r>
            <a:r>
              <a:rPr lang="en-US" b="1" spc="-85" dirty="0">
                <a:latin typeface="+mj-lt"/>
                <a:cs typeface="Carlito"/>
              </a:rPr>
              <a:t>PPA!!</a:t>
            </a:r>
            <a:endParaRPr lang="en-US" spc="-10" dirty="0">
              <a:latin typeface="+mj-lt"/>
              <a:cs typeface="Carlito"/>
            </a:endParaRPr>
          </a:p>
          <a:p>
            <a:pPr marL="355600" marR="5080" indent="-342900">
              <a:lnSpc>
                <a:spcPct val="100000"/>
              </a:lnSpc>
              <a:spcBef>
                <a:spcPts val="95"/>
              </a:spcBef>
              <a:buFont typeface="Arial"/>
              <a:buChar char="•"/>
              <a:tabLst>
                <a:tab pos="354965" algn="l"/>
                <a:tab pos="355600" algn="l"/>
              </a:tabLst>
            </a:pPr>
            <a:r>
              <a:rPr lang="en-US" spc="-10" dirty="0">
                <a:latin typeface="+mj-lt"/>
                <a:cs typeface="Carlito"/>
              </a:rPr>
              <a:t>Used </a:t>
            </a:r>
            <a:r>
              <a:rPr lang="en-US" spc="-55" dirty="0">
                <a:latin typeface="+mj-lt"/>
                <a:cs typeface="Carlito"/>
              </a:rPr>
              <a:t>for </a:t>
            </a:r>
            <a:r>
              <a:rPr lang="en-US" spc="-20" dirty="0">
                <a:latin typeface="+mj-lt"/>
                <a:cs typeface="Carlito"/>
              </a:rPr>
              <a:t>activities </a:t>
            </a:r>
            <a:r>
              <a:rPr lang="en-US" spc="-25" dirty="0">
                <a:latin typeface="+mj-lt"/>
                <a:cs typeface="Carlito"/>
              </a:rPr>
              <a:t>other </a:t>
            </a:r>
            <a:r>
              <a:rPr lang="en-US" spc="-15" dirty="0">
                <a:latin typeface="+mj-lt"/>
                <a:cs typeface="Carlito"/>
              </a:rPr>
              <a:t>than planning, </a:t>
            </a:r>
            <a:r>
              <a:rPr lang="en-US" spc="-45" dirty="0">
                <a:latin typeface="+mj-lt"/>
                <a:cs typeface="Carlito"/>
              </a:rPr>
              <a:t>preparation  </a:t>
            </a:r>
            <a:r>
              <a:rPr lang="en-US" spc="-15" dirty="0">
                <a:latin typeface="+mj-lt"/>
                <a:cs typeface="Carlito"/>
              </a:rPr>
              <a:t>and</a:t>
            </a:r>
            <a:r>
              <a:rPr lang="en-US" spc="-10" dirty="0">
                <a:latin typeface="+mj-lt"/>
                <a:cs typeface="Carlito"/>
              </a:rPr>
              <a:t> </a:t>
            </a:r>
            <a:r>
              <a:rPr lang="en-US" spc="-25" dirty="0">
                <a:latin typeface="+mj-lt"/>
                <a:cs typeface="Carlito"/>
              </a:rPr>
              <a:t>assessment.</a:t>
            </a:r>
            <a:endParaRPr lang="en-US" dirty="0">
              <a:latin typeface="+mj-lt"/>
              <a:cs typeface="Carlito"/>
            </a:endParaRPr>
          </a:p>
          <a:p>
            <a:pPr marL="355600" marR="208279" indent="-342900">
              <a:lnSpc>
                <a:spcPct val="100000"/>
              </a:lnSpc>
              <a:spcBef>
                <a:spcPts val="695"/>
              </a:spcBef>
              <a:buFont typeface="Arial"/>
              <a:buChar char="•"/>
              <a:tabLst>
                <a:tab pos="354965" algn="l"/>
                <a:tab pos="355600" algn="l"/>
              </a:tabLst>
            </a:pPr>
            <a:r>
              <a:rPr lang="en-US" spc="-25" dirty="0">
                <a:latin typeface="+mj-lt"/>
                <a:cs typeface="Carlito"/>
              </a:rPr>
              <a:t>Help </a:t>
            </a:r>
            <a:r>
              <a:rPr lang="en-US" spc="-50" dirty="0">
                <a:latin typeface="+mj-lt"/>
                <a:cs typeface="Carlito"/>
              </a:rPr>
              <a:t>the ECT </a:t>
            </a:r>
            <a:r>
              <a:rPr lang="en-US" spc="-35" dirty="0">
                <a:latin typeface="+mj-lt"/>
                <a:cs typeface="Carlito"/>
              </a:rPr>
              <a:t>to </a:t>
            </a:r>
            <a:r>
              <a:rPr lang="en-US" spc="-15" dirty="0">
                <a:latin typeface="+mj-lt"/>
                <a:cs typeface="Carlito"/>
              </a:rPr>
              <a:t>meet the </a:t>
            </a:r>
            <a:r>
              <a:rPr lang="en-US" spc="-25" dirty="0">
                <a:latin typeface="+mj-lt"/>
                <a:cs typeface="Carlito"/>
              </a:rPr>
              <a:t>teacher </a:t>
            </a:r>
            <a:r>
              <a:rPr lang="en-US" spc="-45" dirty="0">
                <a:latin typeface="+mj-lt"/>
                <a:cs typeface="Carlito"/>
              </a:rPr>
              <a:t>standards </a:t>
            </a:r>
            <a:r>
              <a:rPr lang="en-US" spc="-15" dirty="0">
                <a:latin typeface="+mj-lt"/>
                <a:cs typeface="Carlito"/>
              </a:rPr>
              <a:t>and </a:t>
            </a:r>
            <a:r>
              <a:rPr lang="en-US" spc="-25" dirty="0">
                <a:latin typeface="+mj-lt"/>
                <a:cs typeface="Carlito"/>
              </a:rPr>
              <a:t>meet  </a:t>
            </a:r>
            <a:r>
              <a:rPr lang="en-US" spc="-45" dirty="0">
                <a:latin typeface="+mj-lt"/>
                <a:cs typeface="Carlito"/>
              </a:rPr>
              <a:t>their</a:t>
            </a:r>
            <a:r>
              <a:rPr lang="en-US" spc="30" dirty="0">
                <a:latin typeface="+mj-lt"/>
                <a:cs typeface="Carlito"/>
              </a:rPr>
              <a:t> </a:t>
            </a:r>
            <a:r>
              <a:rPr lang="en-US" spc="-50" dirty="0">
                <a:latin typeface="+mj-lt"/>
                <a:cs typeface="Carlito"/>
              </a:rPr>
              <a:t>targets</a:t>
            </a:r>
            <a:endParaRPr lang="en-US" dirty="0">
              <a:latin typeface="+mj-lt"/>
              <a:cs typeface="Carlito"/>
            </a:endParaRPr>
          </a:p>
          <a:p>
            <a:pPr marL="355600" indent="-342900">
              <a:lnSpc>
                <a:spcPct val="100000"/>
              </a:lnSpc>
              <a:spcBef>
                <a:spcPts val="710"/>
              </a:spcBef>
              <a:buFont typeface="Arial"/>
              <a:buChar char="•"/>
              <a:tabLst>
                <a:tab pos="354965" algn="l"/>
                <a:tab pos="355600" algn="l"/>
              </a:tabLst>
            </a:pPr>
            <a:r>
              <a:rPr lang="en-US" spc="-50" dirty="0">
                <a:latin typeface="+mj-lt"/>
                <a:cs typeface="Carlito"/>
              </a:rPr>
              <a:t>Linked </a:t>
            </a:r>
            <a:r>
              <a:rPr lang="en-US" spc="-35" dirty="0">
                <a:latin typeface="+mj-lt"/>
                <a:cs typeface="Carlito"/>
              </a:rPr>
              <a:t>to </a:t>
            </a:r>
            <a:r>
              <a:rPr lang="en-US" spc="-15" dirty="0">
                <a:latin typeface="+mj-lt"/>
                <a:cs typeface="Carlito"/>
              </a:rPr>
              <a:t>the</a:t>
            </a:r>
            <a:r>
              <a:rPr lang="en-US" spc="55" dirty="0">
                <a:latin typeface="+mj-lt"/>
                <a:cs typeface="Carlito"/>
              </a:rPr>
              <a:t> </a:t>
            </a:r>
            <a:r>
              <a:rPr lang="en-US" spc="-50" dirty="0">
                <a:latin typeface="+mj-lt"/>
                <a:cs typeface="Carlito"/>
              </a:rPr>
              <a:t>ECF</a:t>
            </a:r>
            <a:endParaRPr lang="en-US" dirty="0">
              <a:latin typeface="+mj-lt"/>
              <a:cs typeface="Carlito"/>
            </a:endParaRPr>
          </a:p>
          <a:p>
            <a:pPr marL="12700" marR="346710">
              <a:lnSpc>
                <a:spcPct val="100000"/>
              </a:lnSpc>
              <a:spcBef>
                <a:spcPts val="700"/>
              </a:spcBef>
            </a:pPr>
            <a:r>
              <a:rPr lang="en-US" spc="-55" dirty="0">
                <a:latin typeface="+mj-lt"/>
                <a:cs typeface="Carlito"/>
              </a:rPr>
              <a:t>Record </a:t>
            </a:r>
            <a:r>
              <a:rPr lang="en-US" spc="-25" dirty="0">
                <a:latin typeface="+mj-lt"/>
                <a:cs typeface="Carlito"/>
              </a:rPr>
              <a:t>how </a:t>
            </a:r>
            <a:r>
              <a:rPr lang="en-US" spc="-50" dirty="0">
                <a:latin typeface="+mj-lt"/>
                <a:cs typeface="Carlito"/>
              </a:rPr>
              <a:t>you </a:t>
            </a:r>
            <a:r>
              <a:rPr lang="en-US" spc="-25" dirty="0">
                <a:latin typeface="+mj-lt"/>
                <a:cs typeface="Carlito"/>
              </a:rPr>
              <a:t>use </a:t>
            </a:r>
            <a:r>
              <a:rPr lang="en-US" spc="-45" dirty="0">
                <a:latin typeface="+mj-lt"/>
                <a:cs typeface="Carlito"/>
              </a:rPr>
              <a:t>your </a:t>
            </a:r>
            <a:r>
              <a:rPr lang="en-US" spc="-25" dirty="0">
                <a:latin typeface="+mj-lt"/>
                <a:cs typeface="Carlito"/>
              </a:rPr>
              <a:t>10% release </a:t>
            </a:r>
            <a:r>
              <a:rPr lang="en-US" spc="-20" dirty="0">
                <a:latin typeface="+mj-lt"/>
                <a:cs typeface="Carlito"/>
              </a:rPr>
              <a:t>time </a:t>
            </a:r>
            <a:r>
              <a:rPr lang="en-US" spc="-5" dirty="0">
                <a:latin typeface="+mj-lt"/>
                <a:cs typeface="Carlito"/>
              </a:rPr>
              <a:t>– </a:t>
            </a:r>
            <a:r>
              <a:rPr lang="en-US" spc="-45" dirty="0">
                <a:latin typeface="+mj-lt"/>
                <a:cs typeface="Carlito"/>
              </a:rPr>
              <a:t>date </a:t>
            </a:r>
            <a:r>
              <a:rPr lang="en-US" spc="-5" dirty="0">
                <a:latin typeface="+mj-lt"/>
                <a:cs typeface="Carlito"/>
              </a:rPr>
              <a:t>/  </a:t>
            </a:r>
            <a:r>
              <a:rPr lang="en-US" spc="-20" dirty="0">
                <a:latin typeface="+mj-lt"/>
                <a:cs typeface="Carlito"/>
              </a:rPr>
              <a:t>time </a:t>
            </a:r>
            <a:r>
              <a:rPr lang="en-US" spc="-5" dirty="0">
                <a:latin typeface="+mj-lt"/>
                <a:cs typeface="Carlito"/>
              </a:rPr>
              <a:t>/ </a:t>
            </a:r>
            <a:r>
              <a:rPr lang="en-US" spc="-15" dirty="0">
                <a:latin typeface="+mj-lt"/>
                <a:cs typeface="Carlito"/>
              </a:rPr>
              <a:t>activity </a:t>
            </a:r>
            <a:r>
              <a:rPr lang="en-US" spc="-5" dirty="0">
                <a:latin typeface="+mj-lt"/>
                <a:cs typeface="Carlito"/>
              </a:rPr>
              <a:t>/ </a:t>
            </a:r>
            <a:r>
              <a:rPr lang="en-US" spc="-25" dirty="0">
                <a:latin typeface="+mj-lt"/>
                <a:cs typeface="Carlito"/>
              </a:rPr>
              <a:t>teacher </a:t>
            </a:r>
            <a:r>
              <a:rPr lang="en-US" spc="-45" dirty="0">
                <a:latin typeface="+mj-lt"/>
                <a:cs typeface="Carlito"/>
              </a:rPr>
              <a:t>standard</a:t>
            </a:r>
            <a:r>
              <a:rPr lang="en-US" spc="10" dirty="0">
                <a:latin typeface="+mj-lt"/>
                <a:cs typeface="Carlito"/>
              </a:rPr>
              <a:t> </a:t>
            </a:r>
            <a:r>
              <a:rPr lang="en-US" spc="-45" dirty="0">
                <a:latin typeface="+mj-lt"/>
                <a:cs typeface="Carlito"/>
              </a:rPr>
              <a:t>improved as a reflection activity</a:t>
            </a:r>
            <a:endParaRPr lang="en-US" dirty="0">
              <a:latin typeface="+mj-lt"/>
              <a:cs typeface="Carlito"/>
            </a:endParaRPr>
          </a:p>
        </p:txBody>
      </p:sp>
      <p:sp>
        <p:nvSpPr>
          <p:cNvPr id="9" name="TextBox 8">
            <a:extLst>
              <a:ext uri="{FF2B5EF4-FFF2-40B4-BE49-F238E27FC236}">
                <a16:creationId xmlns:a16="http://schemas.microsoft.com/office/drawing/2014/main" id="{FBD31094-EB4E-A7A6-227E-B96273519477}"/>
              </a:ext>
            </a:extLst>
          </p:cNvPr>
          <p:cNvSpPr txBox="1"/>
          <p:nvPr/>
        </p:nvSpPr>
        <p:spPr>
          <a:xfrm>
            <a:off x="228600" y="4573335"/>
            <a:ext cx="6248400" cy="2139047"/>
          </a:xfrm>
          <a:prstGeom prst="rect">
            <a:avLst/>
          </a:prstGeom>
          <a:solidFill>
            <a:schemeClr val="accent5">
              <a:lumMod val="20000"/>
              <a:lumOff val="80000"/>
            </a:schemeClr>
          </a:solidFill>
          <a:ln>
            <a:solidFill>
              <a:schemeClr val="tx1"/>
            </a:solidFill>
          </a:ln>
        </p:spPr>
        <p:txBody>
          <a:bodyPr wrap="square">
            <a:spAutoFit/>
          </a:bodyPr>
          <a:lstStyle/>
          <a:p>
            <a:pPr marL="12700">
              <a:lnSpc>
                <a:spcPct val="100000"/>
              </a:lnSpc>
              <a:spcBef>
                <a:spcPts val="645"/>
              </a:spcBef>
            </a:pPr>
            <a:r>
              <a:rPr lang="en-US" spc="-50" dirty="0">
                <a:latin typeface="+mj-lt"/>
                <a:cs typeface="Carlito"/>
              </a:rPr>
              <a:t>Effective </a:t>
            </a:r>
            <a:r>
              <a:rPr lang="en-US" spc="-5" dirty="0">
                <a:latin typeface="+mj-lt"/>
                <a:cs typeface="Carlito"/>
              </a:rPr>
              <a:t>use </a:t>
            </a:r>
            <a:r>
              <a:rPr lang="en-US" spc="-15" dirty="0">
                <a:latin typeface="+mj-lt"/>
                <a:cs typeface="Carlito"/>
              </a:rPr>
              <a:t>could</a:t>
            </a:r>
            <a:r>
              <a:rPr lang="en-US" spc="10" dirty="0">
                <a:latin typeface="+mj-lt"/>
                <a:cs typeface="Carlito"/>
              </a:rPr>
              <a:t> </a:t>
            </a:r>
            <a:r>
              <a:rPr lang="en-US" spc="-5" dirty="0">
                <a:latin typeface="+mj-lt"/>
                <a:cs typeface="Carlito"/>
              </a:rPr>
              <a:t>include:</a:t>
            </a:r>
            <a:endParaRPr lang="en-US" dirty="0">
              <a:latin typeface="+mj-lt"/>
              <a:cs typeface="Carlito"/>
            </a:endParaRPr>
          </a:p>
          <a:p>
            <a:pPr marL="355600" indent="-342900">
              <a:lnSpc>
                <a:spcPct val="100000"/>
              </a:lnSpc>
              <a:spcBef>
                <a:spcPts val="600"/>
              </a:spcBef>
              <a:buFont typeface="Arial"/>
              <a:buChar char="•"/>
              <a:tabLst>
                <a:tab pos="354965" algn="l"/>
                <a:tab pos="355600" algn="l"/>
                <a:tab pos="3365500" algn="l"/>
              </a:tabLst>
            </a:pPr>
            <a:r>
              <a:rPr lang="en-US" spc="-5" dirty="0">
                <a:latin typeface="+mj-lt"/>
                <a:cs typeface="Carlito"/>
              </a:rPr>
              <a:t>Visiting</a:t>
            </a:r>
            <a:r>
              <a:rPr lang="en-US" spc="-20" dirty="0">
                <a:latin typeface="+mj-lt"/>
                <a:cs typeface="Carlito"/>
              </a:rPr>
              <a:t> </a:t>
            </a:r>
            <a:r>
              <a:rPr lang="en-US" dirty="0">
                <a:latin typeface="+mj-lt"/>
                <a:cs typeface="Carlito"/>
              </a:rPr>
              <a:t>another</a:t>
            </a:r>
            <a:r>
              <a:rPr lang="en-US" spc="-10" dirty="0">
                <a:latin typeface="+mj-lt"/>
                <a:cs typeface="Carlito"/>
              </a:rPr>
              <a:t> </a:t>
            </a:r>
            <a:r>
              <a:rPr lang="en-US" spc="-20" dirty="0">
                <a:latin typeface="+mj-lt"/>
                <a:cs typeface="Carlito"/>
              </a:rPr>
              <a:t>setting </a:t>
            </a:r>
            <a:r>
              <a:rPr lang="en-US" dirty="0">
                <a:latin typeface="+mj-lt"/>
                <a:cs typeface="Carlito"/>
              </a:rPr>
              <a:t>– </a:t>
            </a:r>
            <a:r>
              <a:rPr lang="en-US" spc="-5" dirty="0">
                <a:latin typeface="+mj-lt"/>
                <a:cs typeface="Carlito"/>
              </a:rPr>
              <a:t>highly</a:t>
            </a:r>
            <a:r>
              <a:rPr lang="en-US" spc="-40" dirty="0">
                <a:latin typeface="+mj-lt"/>
                <a:cs typeface="Carlito"/>
              </a:rPr>
              <a:t> </a:t>
            </a:r>
            <a:r>
              <a:rPr lang="en-US" spc="-20" dirty="0">
                <a:latin typeface="+mj-lt"/>
                <a:cs typeface="Carlito"/>
              </a:rPr>
              <a:t>recommended!</a:t>
            </a:r>
            <a:endParaRPr lang="en-US" dirty="0">
              <a:latin typeface="+mj-lt"/>
              <a:cs typeface="Carlito"/>
            </a:endParaRPr>
          </a:p>
          <a:p>
            <a:pPr marL="355600" indent="-342900">
              <a:lnSpc>
                <a:spcPct val="100000"/>
              </a:lnSpc>
              <a:spcBef>
                <a:spcPts val="600"/>
              </a:spcBef>
              <a:buFont typeface="Arial"/>
              <a:buChar char="•"/>
              <a:tabLst>
                <a:tab pos="354965" algn="l"/>
                <a:tab pos="355600" algn="l"/>
              </a:tabLst>
            </a:pPr>
            <a:r>
              <a:rPr lang="en-US" spc="-10" dirty="0">
                <a:latin typeface="+mj-lt"/>
                <a:cs typeface="Carlito"/>
              </a:rPr>
              <a:t>Observing </a:t>
            </a:r>
            <a:r>
              <a:rPr lang="en-US" spc="-25" dirty="0">
                <a:latin typeface="+mj-lt"/>
                <a:cs typeface="Carlito"/>
              </a:rPr>
              <a:t>other </a:t>
            </a:r>
            <a:r>
              <a:rPr lang="en-US" spc="-30" dirty="0">
                <a:latin typeface="+mj-lt"/>
                <a:cs typeface="Carlito"/>
              </a:rPr>
              <a:t>teachers </a:t>
            </a:r>
            <a:r>
              <a:rPr lang="en-US" dirty="0">
                <a:latin typeface="+mj-lt"/>
                <a:cs typeface="Carlito"/>
              </a:rPr>
              <a:t>in</a:t>
            </a:r>
            <a:r>
              <a:rPr lang="en-US" spc="5" dirty="0">
                <a:latin typeface="+mj-lt"/>
                <a:cs typeface="Carlito"/>
              </a:rPr>
              <a:t> </a:t>
            </a:r>
            <a:r>
              <a:rPr lang="en-US" spc="-10" dirty="0">
                <a:latin typeface="+mj-lt"/>
                <a:cs typeface="Carlito"/>
              </a:rPr>
              <a:t>school</a:t>
            </a:r>
            <a:endParaRPr lang="en-US" dirty="0">
              <a:latin typeface="+mj-lt"/>
              <a:cs typeface="Carlito"/>
            </a:endParaRPr>
          </a:p>
          <a:p>
            <a:pPr marL="355600" indent="-342900">
              <a:lnSpc>
                <a:spcPct val="100000"/>
              </a:lnSpc>
              <a:spcBef>
                <a:spcPts val="605"/>
              </a:spcBef>
              <a:buFont typeface="Arial"/>
              <a:buChar char="•"/>
              <a:tabLst>
                <a:tab pos="354965" algn="l"/>
                <a:tab pos="355600" algn="l"/>
              </a:tabLst>
            </a:pPr>
            <a:r>
              <a:rPr lang="en-US" spc="-15" dirty="0">
                <a:latin typeface="+mj-lt"/>
                <a:cs typeface="Carlito"/>
              </a:rPr>
              <a:t>Meeting </a:t>
            </a:r>
            <a:r>
              <a:rPr lang="en-US" dirty="0">
                <a:latin typeface="+mj-lt"/>
                <a:cs typeface="Carlito"/>
              </a:rPr>
              <a:t>ESL, </a:t>
            </a:r>
            <a:r>
              <a:rPr lang="en-US" spc="10" dirty="0">
                <a:latin typeface="+mj-lt"/>
                <a:cs typeface="Carlito"/>
              </a:rPr>
              <a:t>MSL, </a:t>
            </a:r>
            <a:r>
              <a:rPr lang="en-US" spc="-20" dirty="0">
                <a:latin typeface="+mj-lt"/>
                <a:cs typeface="Carlito"/>
              </a:rPr>
              <a:t>SENCo, </a:t>
            </a:r>
            <a:r>
              <a:rPr lang="en-US" spc="-5" dirty="0">
                <a:latin typeface="+mj-lt"/>
                <a:cs typeface="Carlito"/>
              </a:rPr>
              <a:t>Head of</a:t>
            </a:r>
            <a:r>
              <a:rPr lang="en-US" spc="-150" dirty="0">
                <a:latin typeface="+mj-lt"/>
                <a:cs typeface="Carlito"/>
              </a:rPr>
              <a:t> </a:t>
            </a:r>
            <a:r>
              <a:rPr lang="en-US" spc="-10" dirty="0">
                <a:latin typeface="+mj-lt"/>
                <a:cs typeface="Carlito"/>
              </a:rPr>
              <a:t>Department</a:t>
            </a:r>
            <a:endParaRPr lang="en-US" dirty="0">
              <a:latin typeface="+mj-lt"/>
              <a:cs typeface="Carlito"/>
            </a:endParaRPr>
          </a:p>
          <a:p>
            <a:pPr marL="355600" indent="-342900">
              <a:lnSpc>
                <a:spcPct val="100000"/>
              </a:lnSpc>
              <a:spcBef>
                <a:spcPts val="600"/>
              </a:spcBef>
              <a:buFont typeface="Arial"/>
              <a:buChar char="•"/>
              <a:tabLst>
                <a:tab pos="354965" algn="l"/>
                <a:tab pos="355600" algn="l"/>
              </a:tabLst>
            </a:pPr>
            <a:r>
              <a:rPr lang="en-US" spc="-30" dirty="0">
                <a:latin typeface="+mj-lt"/>
                <a:cs typeface="Carlito"/>
              </a:rPr>
              <a:t>Preparation </a:t>
            </a:r>
            <a:r>
              <a:rPr lang="en-US" spc="-45" dirty="0">
                <a:latin typeface="+mj-lt"/>
                <a:cs typeface="Carlito"/>
              </a:rPr>
              <a:t>for </a:t>
            </a:r>
            <a:r>
              <a:rPr lang="en-US" spc="-50" dirty="0">
                <a:latin typeface="+mj-lt"/>
                <a:cs typeface="Carlito"/>
              </a:rPr>
              <a:t>Parent</a:t>
            </a:r>
            <a:r>
              <a:rPr lang="en-US" dirty="0">
                <a:latin typeface="+mj-lt"/>
                <a:cs typeface="Carlito"/>
              </a:rPr>
              <a:t> </a:t>
            </a:r>
            <a:r>
              <a:rPr lang="en-US" spc="-15" dirty="0">
                <a:latin typeface="+mj-lt"/>
                <a:cs typeface="Carlito"/>
              </a:rPr>
              <a:t>Consultations</a:t>
            </a:r>
            <a:endParaRPr lang="en-US" dirty="0">
              <a:latin typeface="+mj-lt"/>
              <a:cs typeface="Carlito"/>
            </a:endParaRPr>
          </a:p>
          <a:p>
            <a:pPr marL="355600" indent="-342900">
              <a:lnSpc>
                <a:spcPct val="100000"/>
              </a:lnSpc>
              <a:spcBef>
                <a:spcPts val="600"/>
              </a:spcBef>
              <a:buFont typeface="Arial"/>
              <a:buChar char="•"/>
              <a:tabLst>
                <a:tab pos="354965" algn="l"/>
                <a:tab pos="355600" algn="l"/>
              </a:tabLst>
            </a:pPr>
            <a:r>
              <a:rPr lang="en-US" spc="-5" dirty="0">
                <a:latin typeface="+mj-lt"/>
                <a:cs typeface="Carlito"/>
              </a:rPr>
              <a:t>CPD </a:t>
            </a:r>
            <a:r>
              <a:rPr lang="en-US" dirty="0">
                <a:latin typeface="+mj-lt"/>
                <a:cs typeface="Carlito"/>
              </a:rPr>
              <a:t>/ </a:t>
            </a:r>
            <a:r>
              <a:rPr lang="en-US" spc="-30" dirty="0">
                <a:latin typeface="+mj-lt"/>
                <a:cs typeface="Carlito"/>
              </a:rPr>
              <a:t>network</a:t>
            </a:r>
            <a:r>
              <a:rPr lang="en-US" spc="-65" dirty="0">
                <a:latin typeface="+mj-lt"/>
                <a:cs typeface="Carlito"/>
              </a:rPr>
              <a:t> </a:t>
            </a:r>
            <a:r>
              <a:rPr lang="en-US" spc="-15" dirty="0">
                <a:latin typeface="+mj-lt"/>
                <a:cs typeface="Carlito"/>
              </a:rPr>
              <a:t>meetings</a:t>
            </a:r>
            <a:endParaRPr lang="en-US"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96675"/>
    </mc:Choice>
    <mc:Fallback xmlns="">
      <p:transition spd="slow" advTm="9667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74905"/>
            <a:ext cx="8382000" cy="615553"/>
          </a:xfrm>
          <a:prstGeom prst="rect">
            <a:avLst/>
          </a:prstGeom>
          <a:solidFill>
            <a:srgbClr val="30859C"/>
          </a:solidFill>
        </p:spPr>
        <p:txBody>
          <a:bodyPr vert="horz" wrap="square" lIns="0" tIns="0" rIns="0" bIns="0" rtlCol="0">
            <a:spAutoFit/>
          </a:bodyPr>
          <a:lstStyle/>
          <a:p>
            <a:pPr marR="81915" algn="ctr"/>
            <a:r>
              <a:rPr lang="en-GB" spc="-45" dirty="0">
                <a:latin typeface="+mj-lt"/>
              </a:rPr>
              <a:t>Other considerations</a:t>
            </a:r>
            <a:endParaRPr dirty="0">
              <a:latin typeface="+mj-lt"/>
            </a:endParaRPr>
          </a:p>
        </p:txBody>
      </p:sp>
      <p:sp>
        <p:nvSpPr>
          <p:cNvPr id="3" name="object 3"/>
          <p:cNvSpPr txBox="1"/>
          <p:nvPr/>
        </p:nvSpPr>
        <p:spPr>
          <a:xfrm>
            <a:off x="381000" y="1219200"/>
            <a:ext cx="8382000" cy="4116512"/>
          </a:xfrm>
          <a:prstGeom prst="rect">
            <a:avLst/>
          </a:prstGeom>
          <a:solidFill>
            <a:schemeClr val="accent3">
              <a:lumMod val="20000"/>
              <a:lumOff val="80000"/>
            </a:schemeClr>
          </a:solidFill>
          <a:ln>
            <a:solidFill>
              <a:schemeClr val="tx1"/>
            </a:solidFill>
          </a:ln>
        </p:spPr>
        <p:txBody>
          <a:bodyPr vert="horz" wrap="square" lIns="0" tIns="114300" rIns="0" bIns="0" rtlCol="0">
            <a:spAutoFit/>
          </a:bodyPr>
          <a:lstStyle/>
          <a:p>
            <a:pPr marL="355600" marR="1161415" indent="-342900">
              <a:spcBef>
                <a:spcPts val="100"/>
              </a:spcBef>
              <a:buFont typeface="Arial"/>
              <a:buChar char="•"/>
              <a:tabLst>
                <a:tab pos="354965" algn="l"/>
                <a:tab pos="355600" algn="l"/>
              </a:tabLst>
            </a:pPr>
            <a:r>
              <a:rPr lang="en-US" sz="2400" spc="-10" dirty="0">
                <a:latin typeface="Carlito"/>
                <a:cs typeface="Carlito"/>
              </a:rPr>
              <a:t>Allow </a:t>
            </a:r>
            <a:r>
              <a:rPr lang="en-US" sz="2400" spc="-20" dirty="0">
                <a:latin typeface="Carlito"/>
                <a:cs typeface="Carlito"/>
              </a:rPr>
              <a:t>your </a:t>
            </a:r>
            <a:r>
              <a:rPr lang="en-US" sz="2400" spc="-10" dirty="0">
                <a:latin typeface="Carlito"/>
                <a:cs typeface="Carlito"/>
              </a:rPr>
              <a:t>ECT </a:t>
            </a:r>
            <a:r>
              <a:rPr lang="en-US" sz="2400" spc="-30" dirty="0">
                <a:latin typeface="Carlito"/>
                <a:cs typeface="Carlito"/>
              </a:rPr>
              <a:t>to </a:t>
            </a:r>
            <a:r>
              <a:rPr lang="en-US" sz="2400" spc="-15" dirty="0">
                <a:latin typeface="Carlito"/>
                <a:cs typeface="Carlito"/>
              </a:rPr>
              <a:t>be supported </a:t>
            </a:r>
            <a:r>
              <a:rPr lang="en-US" sz="2400" dirty="0">
                <a:latin typeface="Carlito"/>
                <a:cs typeface="Carlito"/>
              </a:rPr>
              <a:t>/ </a:t>
            </a:r>
            <a:r>
              <a:rPr lang="en-US" sz="2400" spc="-20" dirty="0">
                <a:latin typeface="Carlito"/>
                <a:cs typeface="Carlito"/>
              </a:rPr>
              <a:t>shadowed </a:t>
            </a:r>
            <a:r>
              <a:rPr lang="en-US" sz="2400" spc="-25" dirty="0">
                <a:latin typeface="Carlito"/>
                <a:cs typeface="Carlito"/>
              </a:rPr>
              <a:t>at </a:t>
            </a:r>
            <a:r>
              <a:rPr lang="en-US" sz="2400" spc="-50" dirty="0">
                <a:latin typeface="Carlito"/>
                <a:cs typeface="Carlito"/>
              </a:rPr>
              <a:t>Parent  </a:t>
            </a:r>
            <a:r>
              <a:rPr lang="en-US" sz="2400" spc="-15" dirty="0">
                <a:latin typeface="Carlito"/>
                <a:cs typeface="Carlito"/>
              </a:rPr>
              <a:t>Consultation</a:t>
            </a:r>
            <a:r>
              <a:rPr lang="en-US" sz="2400" spc="-70" dirty="0">
                <a:latin typeface="Carlito"/>
                <a:cs typeface="Carlito"/>
              </a:rPr>
              <a:t> </a:t>
            </a:r>
            <a:r>
              <a:rPr lang="en-US" sz="2400" spc="-15" dirty="0">
                <a:latin typeface="Carlito"/>
                <a:cs typeface="Carlito"/>
              </a:rPr>
              <a:t>meetings</a:t>
            </a:r>
            <a:endParaRPr lang="en-US" sz="2400" dirty="0">
              <a:latin typeface="Carlito"/>
              <a:cs typeface="Carlito"/>
            </a:endParaRPr>
          </a:p>
          <a:p>
            <a:pPr marL="355600" marR="239395" indent="-342900">
              <a:spcBef>
                <a:spcPts val="605"/>
              </a:spcBef>
              <a:buFont typeface="Arial"/>
              <a:buChar char="•"/>
              <a:tabLst>
                <a:tab pos="354965" algn="l"/>
                <a:tab pos="355600" algn="l"/>
              </a:tabLst>
            </a:pPr>
            <a:r>
              <a:rPr lang="en-US" sz="2400" spc="-15" dirty="0">
                <a:latin typeface="Carlito"/>
                <a:cs typeface="Carlito"/>
              </a:rPr>
              <a:t>Ensure experienced </a:t>
            </a:r>
            <a:r>
              <a:rPr lang="en-US" sz="2400" spc="-45" dirty="0">
                <a:latin typeface="Carlito"/>
                <a:cs typeface="Carlito"/>
              </a:rPr>
              <a:t>staff </a:t>
            </a:r>
            <a:r>
              <a:rPr lang="en-US" sz="2400" spc="-10" dirty="0">
                <a:latin typeface="Carlito"/>
                <a:cs typeface="Carlito"/>
              </a:rPr>
              <a:t>support </a:t>
            </a:r>
            <a:r>
              <a:rPr lang="en-US" sz="2400" spc="-100" dirty="0">
                <a:latin typeface="Carlito"/>
                <a:cs typeface="Carlito"/>
              </a:rPr>
              <a:t>ECTs </a:t>
            </a:r>
            <a:r>
              <a:rPr lang="en-US" sz="2400" spc="-35" dirty="0">
                <a:latin typeface="Carlito"/>
                <a:cs typeface="Carlito"/>
              </a:rPr>
              <a:t>to </a:t>
            </a:r>
            <a:r>
              <a:rPr lang="en-US" sz="2400" spc="-5" dirty="0">
                <a:latin typeface="Carlito"/>
                <a:cs typeface="Carlito"/>
              </a:rPr>
              <a:t>plan </a:t>
            </a:r>
            <a:r>
              <a:rPr lang="en-US" sz="2400" dirty="0">
                <a:latin typeface="Carlito"/>
                <a:cs typeface="Carlito"/>
              </a:rPr>
              <a:t>and </a:t>
            </a:r>
            <a:r>
              <a:rPr lang="en-US" sz="2400" spc="-5" dirty="0">
                <a:latin typeface="Carlito"/>
                <a:cs typeface="Carlito"/>
              </a:rPr>
              <a:t>lead  </a:t>
            </a:r>
            <a:r>
              <a:rPr lang="en-US" sz="2400" spc="-10" dirty="0">
                <a:latin typeface="Carlito"/>
                <a:cs typeface="Carlito"/>
              </a:rPr>
              <a:t>educational </a:t>
            </a:r>
            <a:r>
              <a:rPr lang="en-US" sz="2400" spc="-5" dirty="0">
                <a:latin typeface="Carlito"/>
                <a:cs typeface="Carlito"/>
              </a:rPr>
              <a:t>visits </a:t>
            </a:r>
            <a:r>
              <a:rPr lang="en-US" sz="2400" dirty="0">
                <a:latin typeface="Carlito"/>
                <a:cs typeface="Carlito"/>
              </a:rPr>
              <a:t>– </a:t>
            </a:r>
            <a:r>
              <a:rPr lang="en-US" sz="2400" spc="-100" dirty="0">
                <a:latin typeface="Carlito"/>
                <a:cs typeface="Carlito"/>
              </a:rPr>
              <a:t>ECTs </a:t>
            </a:r>
            <a:r>
              <a:rPr lang="en-US" sz="2400" spc="-10" dirty="0">
                <a:latin typeface="Carlito"/>
                <a:cs typeface="Carlito"/>
              </a:rPr>
              <a:t>should </a:t>
            </a:r>
            <a:r>
              <a:rPr lang="en-US" sz="2400" spc="-5" dirty="0">
                <a:latin typeface="Carlito"/>
                <a:cs typeface="Carlito"/>
              </a:rPr>
              <a:t>not normally </a:t>
            </a:r>
            <a:r>
              <a:rPr lang="en-US" sz="2400" spc="-15" dirty="0">
                <a:latin typeface="Carlito"/>
                <a:cs typeface="Carlito"/>
              </a:rPr>
              <a:t>be </a:t>
            </a:r>
            <a:r>
              <a:rPr lang="en-US" sz="2400" spc="-5" dirty="0">
                <a:latin typeface="Carlito"/>
                <a:cs typeface="Carlito"/>
              </a:rPr>
              <a:t>leading such  </a:t>
            </a:r>
            <a:r>
              <a:rPr lang="en-US" sz="2400" spc="-10" dirty="0">
                <a:latin typeface="Carlito"/>
                <a:cs typeface="Carlito"/>
              </a:rPr>
              <a:t>trips</a:t>
            </a:r>
            <a:endParaRPr lang="en-US" sz="2400" dirty="0">
              <a:latin typeface="Carlito"/>
              <a:cs typeface="Carlito"/>
            </a:endParaRPr>
          </a:p>
          <a:p>
            <a:pPr marL="355600" indent="-342900">
              <a:spcBef>
                <a:spcPts val="610"/>
              </a:spcBef>
              <a:buFont typeface="Arial"/>
              <a:buChar char="•"/>
              <a:tabLst>
                <a:tab pos="354965" algn="l"/>
                <a:tab pos="355600" algn="l"/>
              </a:tabLst>
            </a:pPr>
            <a:r>
              <a:rPr lang="en-US" sz="2400" spc="-15" dirty="0">
                <a:latin typeface="Carlito"/>
                <a:cs typeface="Carlito"/>
              </a:rPr>
              <a:t>Ensure </a:t>
            </a:r>
            <a:r>
              <a:rPr lang="en-US" sz="2400" spc="-20" dirty="0">
                <a:latin typeface="Carlito"/>
                <a:cs typeface="Carlito"/>
              </a:rPr>
              <a:t>you value </a:t>
            </a:r>
            <a:r>
              <a:rPr lang="en-US" sz="2400" dirty="0">
                <a:latin typeface="Carlito"/>
                <a:cs typeface="Carlito"/>
              </a:rPr>
              <a:t>and </a:t>
            </a:r>
            <a:r>
              <a:rPr lang="en-US" sz="2400" spc="-20" dirty="0">
                <a:latin typeface="Carlito"/>
                <a:cs typeface="Carlito"/>
              </a:rPr>
              <a:t>listen </a:t>
            </a:r>
            <a:r>
              <a:rPr lang="en-US" sz="2400" spc="-25" dirty="0">
                <a:latin typeface="Carlito"/>
                <a:cs typeface="Carlito"/>
              </a:rPr>
              <a:t>to </a:t>
            </a:r>
            <a:r>
              <a:rPr lang="en-US" sz="2400" spc="-20" dirty="0">
                <a:latin typeface="Carlito"/>
                <a:cs typeface="Carlito"/>
              </a:rPr>
              <a:t>your </a:t>
            </a:r>
            <a:r>
              <a:rPr lang="en-US" sz="2400" spc="-45" dirty="0">
                <a:latin typeface="Carlito"/>
                <a:cs typeface="Carlito"/>
              </a:rPr>
              <a:t>ECT’s </a:t>
            </a:r>
            <a:r>
              <a:rPr lang="en-US" sz="2400" spc="-5" dirty="0">
                <a:latin typeface="Carlito"/>
                <a:cs typeface="Carlito"/>
              </a:rPr>
              <a:t>ideas </a:t>
            </a:r>
            <a:r>
              <a:rPr lang="en-US" sz="2400" dirty="0">
                <a:latin typeface="Carlito"/>
                <a:cs typeface="Carlito"/>
              </a:rPr>
              <a:t>– </a:t>
            </a:r>
            <a:r>
              <a:rPr lang="en-US" sz="2400" spc="-10" dirty="0">
                <a:latin typeface="Carlito"/>
                <a:cs typeface="Carlito"/>
              </a:rPr>
              <a:t>they </a:t>
            </a:r>
            <a:r>
              <a:rPr lang="en-US" sz="2400" dirty="0">
                <a:latin typeface="Carlito"/>
                <a:cs typeface="Carlito"/>
              </a:rPr>
              <a:t>will</a:t>
            </a:r>
            <a:r>
              <a:rPr lang="en-US" sz="2400" spc="20" dirty="0">
                <a:latin typeface="Carlito"/>
                <a:cs typeface="Carlito"/>
              </a:rPr>
              <a:t> </a:t>
            </a:r>
            <a:r>
              <a:rPr lang="en-US" sz="2400" spc="-5" dirty="0">
                <a:latin typeface="Carlito"/>
                <a:cs typeface="Carlito"/>
              </a:rPr>
              <a:t>be</a:t>
            </a:r>
            <a:endParaRPr lang="en-US" sz="2400" dirty="0">
              <a:latin typeface="Carlito"/>
              <a:cs typeface="Carlito"/>
            </a:endParaRPr>
          </a:p>
          <a:p>
            <a:pPr marL="355600">
              <a:spcBef>
                <a:spcPts val="5"/>
              </a:spcBef>
            </a:pPr>
            <a:r>
              <a:rPr lang="en-US" sz="2400" spc="-20" dirty="0">
                <a:latin typeface="Carlito"/>
                <a:cs typeface="Carlito"/>
              </a:rPr>
              <a:t>really</a:t>
            </a:r>
            <a:r>
              <a:rPr lang="en-US" sz="2400" spc="-40" dirty="0">
                <a:latin typeface="Carlito"/>
                <a:cs typeface="Carlito"/>
              </a:rPr>
              <a:t> </a:t>
            </a:r>
            <a:r>
              <a:rPr lang="en-US" sz="2400" spc="-15" dirty="0">
                <a:latin typeface="Carlito"/>
                <a:cs typeface="Carlito"/>
              </a:rPr>
              <a:t>enthusiastic!</a:t>
            </a:r>
            <a:endParaRPr lang="en-US" sz="2400" dirty="0">
              <a:latin typeface="Carlito"/>
              <a:cs typeface="Carlito"/>
            </a:endParaRPr>
          </a:p>
          <a:p>
            <a:pPr marL="355600" marR="5080" indent="-342900">
              <a:spcBef>
                <a:spcPts val="600"/>
              </a:spcBef>
              <a:buFont typeface="Arial"/>
              <a:buChar char="•"/>
              <a:tabLst>
                <a:tab pos="354965" algn="l"/>
                <a:tab pos="355600" algn="l"/>
              </a:tabLst>
            </a:pPr>
            <a:r>
              <a:rPr lang="en-US" sz="2400" spc="-10" dirty="0">
                <a:latin typeface="Carlito"/>
                <a:cs typeface="Carlito"/>
              </a:rPr>
              <a:t>Consider the well-being </a:t>
            </a:r>
            <a:r>
              <a:rPr lang="en-US" sz="2400" spc="-5" dirty="0">
                <a:latin typeface="Carlito"/>
                <a:cs typeface="Carlito"/>
              </a:rPr>
              <a:t>of </a:t>
            </a:r>
            <a:r>
              <a:rPr lang="en-US" sz="2400" spc="-20" dirty="0">
                <a:latin typeface="Carlito"/>
                <a:cs typeface="Carlito"/>
              </a:rPr>
              <a:t>your </a:t>
            </a:r>
            <a:r>
              <a:rPr lang="en-US" sz="2400" spc="-10" dirty="0">
                <a:latin typeface="Carlito"/>
                <a:cs typeface="Carlito"/>
              </a:rPr>
              <a:t>ECT </a:t>
            </a:r>
            <a:r>
              <a:rPr lang="en-US" sz="2400" dirty="0">
                <a:latin typeface="Carlito"/>
                <a:cs typeface="Carlito"/>
              </a:rPr>
              <a:t>– </a:t>
            </a:r>
            <a:r>
              <a:rPr lang="en-US" sz="2400" spc="-25" dirty="0">
                <a:latin typeface="Carlito"/>
                <a:cs typeface="Carlito"/>
              </a:rPr>
              <a:t>there </a:t>
            </a:r>
            <a:r>
              <a:rPr lang="en-US" sz="2400" dirty="0">
                <a:latin typeface="Carlito"/>
                <a:cs typeface="Carlito"/>
              </a:rPr>
              <a:t>will </a:t>
            </a:r>
            <a:r>
              <a:rPr lang="en-US" sz="2400" spc="-15" dirty="0">
                <a:latin typeface="Carlito"/>
                <a:cs typeface="Carlito"/>
              </a:rPr>
              <a:t>be </a:t>
            </a:r>
            <a:r>
              <a:rPr lang="en-US" sz="2400" spc="-10" dirty="0">
                <a:latin typeface="Carlito"/>
                <a:cs typeface="Carlito"/>
              </a:rPr>
              <a:t>times </a:t>
            </a:r>
            <a:r>
              <a:rPr lang="en-US" sz="2400" dirty="0">
                <a:latin typeface="Carlito"/>
                <a:cs typeface="Carlito"/>
              </a:rPr>
              <a:t>when  </a:t>
            </a:r>
            <a:r>
              <a:rPr lang="en-US" sz="2400" spc="-20" dirty="0">
                <a:latin typeface="Carlito"/>
                <a:cs typeface="Carlito"/>
              </a:rPr>
              <a:t>they </a:t>
            </a:r>
            <a:r>
              <a:rPr lang="en-US" sz="2400" dirty="0">
                <a:latin typeface="Carlito"/>
                <a:cs typeface="Carlito"/>
              </a:rPr>
              <a:t>will </a:t>
            </a:r>
            <a:r>
              <a:rPr lang="en-US" sz="2400" spc="-15" dirty="0">
                <a:latin typeface="Carlito"/>
                <a:cs typeface="Carlito"/>
              </a:rPr>
              <a:t>need </a:t>
            </a:r>
            <a:r>
              <a:rPr lang="en-US" sz="2400" dirty="0">
                <a:latin typeface="Carlito"/>
                <a:cs typeface="Carlito"/>
              </a:rPr>
              <a:t>a </a:t>
            </a:r>
            <a:r>
              <a:rPr lang="en-US" sz="2400" spc="-10" dirty="0">
                <a:latin typeface="Carlito"/>
                <a:cs typeface="Carlito"/>
              </a:rPr>
              <a:t>shoulder </a:t>
            </a:r>
            <a:r>
              <a:rPr lang="en-US" sz="2400" spc="-35" dirty="0">
                <a:latin typeface="Carlito"/>
                <a:cs typeface="Carlito"/>
              </a:rPr>
              <a:t>to </a:t>
            </a:r>
            <a:r>
              <a:rPr lang="en-US" sz="2400" dirty="0">
                <a:latin typeface="Carlito"/>
                <a:cs typeface="Carlito"/>
              </a:rPr>
              <a:t>cry</a:t>
            </a:r>
            <a:r>
              <a:rPr lang="en-US" sz="2400" spc="-80" dirty="0">
                <a:latin typeface="Carlito"/>
                <a:cs typeface="Carlito"/>
              </a:rPr>
              <a:t> </a:t>
            </a:r>
            <a:r>
              <a:rPr lang="en-US" sz="2400" spc="-10" dirty="0">
                <a:latin typeface="Carlito"/>
                <a:cs typeface="Carlito"/>
              </a:rPr>
              <a:t>on</a:t>
            </a:r>
          </a:p>
          <a:p>
            <a:pPr marL="355600" marR="5080" indent="-342900">
              <a:spcBef>
                <a:spcPts val="600"/>
              </a:spcBef>
              <a:buFont typeface="Arial"/>
              <a:buChar char="•"/>
              <a:tabLst>
                <a:tab pos="354965" algn="l"/>
                <a:tab pos="355600" algn="l"/>
              </a:tabLst>
            </a:pPr>
            <a:r>
              <a:rPr lang="en-US" sz="2400" spc="-10" dirty="0">
                <a:latin typeface="Carlito"/>
                <a:cs typeface="Carlito"/>
              </a:rPr>
              <a:t>Remember they do not know what they do not know!</a:t>
            </a:r>
            <a:endParaRPr lang="en-US" sz="2400" dirty="0">
              <a:latin typeface="Carlito"/>
              <a:cs typeface="Carlito"/>
            </a:endParaRPr>
          </a:p>
        </p:txBody>
      </p:sp>
    </p:spTree>
    <p:extLst>
      <p:ext uri="{BB962C8B-B14F-4D97-AF65-F5344CB8AC3E}">
        <p14:creationId xmlns:p14="http://schemas.microsoft.com/office/powerpoint/2010/main" val="2739122567"/>
      </p:ext>
    </p:extLst>
  </p:cSld>
  <p:clrMapOvr>
    <a:masterClrMapping/>
  </p:clrMapOvr>
  <mc:AlternateContent xmlns:mc="http://schemas.openxmlformats.org/markup-compatibility/2006" xmlns:p14="http://schemas.microsoft.com/office/powerpoint/2010/main">
    <mc:Choice Requires="p14">
      <p:transition spd="slow" p14:dur="2000" advTm="87046"/>
    </mc:Choice>
    <mc:Fallback xmlns="">
      <p:transition spd="slow" advTm="8704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479" y="152071"/>
            <a:ext cx="8686800" cy="474489"/>
          </a:xfrm>
          <a:prstGeom prst="rect">
            <a:avLst/>
          </a:prstGeom>
          <a:solidFill>
            <a:srgbClr val="30859C"/>
          </a:solidFill>
        </p:spPr>
        <p:txBody>
          <a:bodyPr vert="horz" wrap="square" lIns="0" tIns="0" rIns="0" bIns="0" rtlCol="0">
            <a:spAutoFit/>
          </a:bodyPr>
          <a:lstStyle/>
          <a:p>
            <a:pPr marR="22225" algn="ctr">
              <a:lnSpc>
                <a:spcPts val="3654"/>
              </a:lnSpc>
            </a:pPr>
            <a:r>
              <a:rPr sz="3600" spc="-25" dirty="0">
                <a:latin typeface="+mj-lt"/>
              </a:rPr>
              <a:t>Evidence </a:t>
            </a:r>
            <a:r>
              <a:rPr sz="3600" spc="-40" dirty="0">
                <a:latin typeface="+mj-lt"/>
              </a:rPr>
              <a:t>for</a:t>
            </a:r>
            <a:r>
              <a:rPr sz="3600" spc="-35" dirty="0">
                <a:latin typeface="+mj-lt"/>
              </a:rPr>
              <a:t> </a:t>
            </a:r>
            <a:r>
              <a:rPr sz="3600" spc="-10" dirty="0">
                <a:latin typeface="+mj-lt"/>
              </a:rPr>
              <a:t>Assessments</a:t>
            </a:r>
            <a:endParaRPr sz="3600" dirty="0">
              <a:latin typeface="+mj-lt"/>
            </a:endParaRPr>
          </a:p>
        </p:txBody>
      </p:sp>
      <p:sp>
        <p:nvSpPr>
          <p:cNvPr id="3" name="object 3"/>
          <p:cNvSpPr txBox="1"/>
          <p:nvPr/>
        </p:nvSpPr>
        <p:spPr>
          <a:xfrm>
            <a:off x="226479" y="858811"/>
            <a:ext cx="8686800" cy="1272143"/>
          </a:xfrm>
          <a:prstGeom prst="rect">
            <a:avLst/>
          </a:prstGeom>
          <a:solidFill>
            <a:schemeClr val="accent3">
              <a:lumMod val="20000"/>
              <a:lumOff val="80000"/>
            </a:schemeClr>
          </a:solidFill>
          <a:ln>
            <a:solidFill>
              <a:schemeClr val="tx1"/>
            </a:solidFill>
          </a:ln>
        </p:spPr>
        <p:txBody>
          <a:bodyPr vert="horz" wrap="square" lIns="0" tIns="53340" rIns="0" bIns="0" rtlCol="0">
            <a:spAutoFit/>
          </a:bodyPr>
          <a:lstStyle/>
          <a:p>
            <a:pPr marL="355600" marR="668020" indent="-342900">
              <a:lnSpc>
                <a:spcPts val="2600"/>
              </a:lnSpc>
              <a:spcBef>
                <a:spcPts val="420"/>
              </a:spcBef>
              <a:buFont typeface="Arial" panose="020B0604020202020204" pitchFamily="34" charset="0"/>
              <a:buChar char="•"/>
            </a:pPr>
            <a:r>
              <a:rPr spc="-25" dirty="0">
                <a:latin typeface="+mj-lt"/>
                <a:cs typeface="Carlito"/>
              </a:rPr>
              <a:t>Drawn from </a:t>
            </a:r>
            <a:r>
              <a:rPr dirty="0">
                <a:latin typeface="+mj-lt"/>
                <a:cs typeface="Carlito"/>
              </a:rPr>
              <a:t>the </a:t>
            </a:r>
            <a:r>
              <a:rPr spc="-45" dirty="0">
                <a:latin typeface="+mj-lt"/>
                <a:cs typeface="Carlito"/>
              </a:rPr>
              <a:t>ECT’s </a:t>
            </a:r>
            <a:r>
              <a:rPr spc="-15" dirty="0">
                <a:latin typeface="+mj-lt"/>
                <a:cs typeface="Carlito"/>
              </a:rPr>
              <a:t>work </a:t>
            </a:r>
            <a:r>
              <a:rPr dirty="0">
                <a:latin typeface="+mj-lt"/>
                <a:cs typeface="Carlito"/>
              </a:rPr>
              <a:t>as a </a:t>
            </a:r>
            <a:r>
              <a:rPr spc="-10" dirty="0">
                <a:latin typeface="+mj-lt"/>
                <a:cs typeface="Carlito"/>
              </a:rPr>
              <a:t>teacher </a:t>
            </a:r>
            <a:r>
              <a:rPr spc="-5" dirty="0">
                <a:latin typeface="+mj-lt"/>
                <a:cs typeface="Carlito"/>
              </a:rPr>
              <a:t>during </a:t>
            </a:r>
            <a:r>
              <a:rPr dirty="0">
                <a:latin typeface="+mj-lt"/>
                <a:cs typeface="Carlito"/>
              </a:rPr>
              <a:t>their  </a:t>
            </a:r>
            <a:r>
              <a:rPr spc="-5" dirty="0">
                <a:latin typeface="+mj-lt"/>
                <a:cs typeface="Carlito"/>
              </a:rPr>
              <a:t>induction.</a:t>
            </a:r>
            <a:endParaRPr dirty="0">
              <a:latin typeface="+mj-lt"/>
              <a:cs typeface="Carlito"/>
            </a:endParaRPr>
          </a:p>
          <a:p>
            <a:pPr marL="355600" marR="5080" indent="-342900">
              <a:lnSpc>
                <a:spcPts val="2300"/>
              </a:lnSpc>
              <a:buFont typeface="Arial" panose="020B0604020202020204" pitchFamily="34" charset="0"/>
              <a:buChar char="•"/>
            </a:pPr>
            <a:r>
              <a:rPr spc="-15" dirty="0">
                <a:latin typeface="+mj-lt"/>
                <a:cs typeface="Carlito"/>
              </a:rPr>
              <a:t>Formal </a:t>
            </a:r>
            <a:r>
              <a:rPr spc="-20" dirty="0">
                <a:latin typeface="+mj-lt"/>
                <a:cs typeface="Carlito"/>
              </a:rPr>
              <a:t>assessment </a:t>
            </a:r>
            <a:r>
              <a:rPr spc="-15" dirty="0">
                <a:latin typeface="+mj-lt"/>
                <a:cs typeface="Carlito"/>
              </a:rPr>
              <a:t>meetings </a:t>
            </a:r>
            <a:r>
              <a:rPr spc="-30" dirty="0">
                <a:latin typeface="+mj-lt"/>
                <a:cs typeface="Carlito"/>
              </a:rPr>
              <a:t>informed </a:t>
            </a:r>
            <a:r>
              <a:rPr spc="-15" dirty="0">
                <a:latin typeface="+mj-lt"/>
                <a:cs typeface="Carlito"/>
              </a:rPr>
              <a:t>by </a:t>
            </a:r>
            <a:r>
              <a:rPr spc="-10" dirty="0">
                <a:latin typeface="+mj-lt"/>
                <a:cs typeface="Carlito"/>
              </a:rPr>
              <a:t>evidence  </a:t>
            </a:r>
            <a:r>
              <a:rPr spc="-35" dirty="0">
                <a:latin typeface="+mj-lt"/>
                <a:cs typeface="Carlito"/>
              </a:rPr>
              <a:t>gathered </a:t>
            </a:r>
            <a:r>
              <a:rPr spc="-5" dirty="0">
                <a:latin typeface="+mj-lt"/>
                <a:cs typeface="Carlito"/>
              </a:rPr>
              <a:t>during </a:t>
            </a:r>
            <a:r>
              <a:rPr spc="-30" dirty="0">
                <a:latin typeface="+mj-lt"/>
                <a:cs typeface="Carlito"/>
              </a:rPr>
              <a:t>progress </a:t>
            </a:r>
            <a:r>
              <a:rPr spc="-35" dirty="0">
                <a:latin typeface="+mj-lt"/>
                <a:cs typeface="Carlito"/>
              </a:rPr>
              <a:t>reviews </a:t>
            </a:r>
            <a:r>
              <a:rPr dirty="0">
                <a:latin typeface="+mj-lt"/>
                <a:cs typeface="Carlito"/>
              </a:rPr>
              <a:t>and </a:t>
            </a:r>
            <a:r>
              <a:rPr spc="-15" dirty="0">
                <a:latin typeface="+mj-lt"/>
                <a:cs typeface="Carlito"/>
              </a:rPr>
              <a:t>assessment </a:t>
            </a:r>
            <a:r>
              <a:rPr spc="-5" dirty="0">
                <a:latin typeface="+mj-lt"/>
                <a:cs typeface="Carlito"/>
              </a:rPr>
              <a:t>periods  leading up </a:t>
            </a:r>
            <a:r>
              <a:rPr spc="-30" dirty="0">
                <a:latin typeface="+mj-lt"/>
                <a:cs typeface="Carlito"/>
              </a:rPr>
              <a:t>to </a:t>
            </a:r>
            <a:r>
              <a:rPr spc="-10" dirty="0">
                <a:latin typeface="+mj-lt"/>
                <a:cs typeface="Carlito"/>
              </a:rPr>
              <a:t>the </a:t>
            </a:r>
            <a:r>
              <a:rPr spc="-20" dirty="0">
                <a:latin typeface="+mj-lt"/>
                <a:cs typeface="Carlito"/>
              </a:rPr>
              <a:t>formal</a:t>
            </a:r>
            <a:r>
              <a:rPr spc="-100" dirty="0">
                <a:latin typeface="+mj-lt"/>
                <a:cs typeface="Carlito"/>
              </a:rPr>
              <a:t> </a:t>
            </a:r>
            <a:r>
              <a:rPr spc="-15" dirty="0">
                <a:latin typeface="+mj-lt"/>
                <a:cs typeface="Carlito"/>
              </a:rPr>
              <a:t>assessment.</a:t>
            </a:r>
            <a:endParaRPr lang="en-GB" dirty="0">
              <a:latin typeface="+mj-lt"/>
              <a:cs typeface="Carlito"/>
            </a:endParaRPr>
          </a:p>
          <a:p>
            <a:pPr marL="355600" marR="5080" indent="-342900">
              <a:lnSpc>
                <a:spcPts val="2300"/>
              </a:lnSpc>
              <a:buFont typeface="Arial" panose="020B0604020202020204" pitchFamily="34" charset="0"/>
              <a:buChar char="•"/>
            </a:pPr>
            <a:r>
              <a:rPr spc="-5" dirty="0">
                <a:latin typeface="+mj-lt"/>
                <a:cs typeface="Carlito"/>
              </a:rPr>
              <a:t>This </a:t>
            </a:r>
            <a:r>
              <a:rPr dirty="0">
                <a:latin typeface="+mj-lt"/>
                <a:cs typeface="Carlito"/>
              </a:rPr>
              <a:t>will </a:t>
            </a:r>
            <a:r>
              <a:rPr spc="-25" dirty="0">
                <a:latin typeface="+mj-lt"/>
                <a:cs typeface="Carlito"/>
              </a:rPr>
              <a:t>consist </a:t>
            </a:r>
            <a:r>
              <a:rPr spc="-5" dirty="0">
                <a:latin typeface="+mj-lt"/>
                <a:cs typeface="Carlito"/>
              </a:rPr>
              <a:t>of </a:t>
            </a:r>
            <a:r>
              <a:rPr spc="-20" dirty="0">
                <a:latin typeface="+mj-lt"/>
                <a:cs typeface="Carlito"/>
              </a:rPr>
              <a:t>existing </a:t>
            </a:r>
            <a:r>
              <a:rPr spc="-10" dirty="0">
                <a:latin typeface="+mj-lt"/>
                <a:cs typeface="Carlito"/>
              </a:rPr>
              <a:t>documents </a:t>
            </a:r>
            <a:r>
              <a:rPr dirty="0">
                <a:latin typeface="+mj-lt"/>
                <a:cs typeface="Carlito"/>
              </a:rPr>
              <a:t>and </a:t>
            </a:r>
            <a:r>
              <a:rPr spc="-15" dirty="0">
                <a:latin typeface="+mj-lt"/>
                <a:cs typeface="Carlito"/>
              </a:rPr>
              <a:t>working  </a:t>
            </a:r>
            <a:r>
              <a:rPr spc="-10" dirty="0">
                <a:latin typeface="+mj-lt"/>
                <a:cs typeface="Carlito"/>
              </a:rPr>
              <a:t>documents.</a:t>
            </a:r>
            <a:endParaRPr dirty="0">
              <a:latin typeface="+mj-lt"/>
              <a:cs typeface="Carlito"/>
            </a:endParaRPr>
          </a:p>
        </p:txBody>
      </p:sp>
      <p:sp>
        <p:nvSpPr>
          <p:cNvPr id="6" name="object 3">
            <a:extLst>
              <a:ext uri="{FF2B5EF4-FFF2-40B4-BE49-F238E27FC236}">
                <a16:creationId xmlns:a16="http://schemas.microsoft.com/office/drawing/2014/main" id="{D4C6A6AF-B672-EBDB-3FF9-1D921F38DAEE}"/>
              </a:ext>
            </a:extLst>
          </p:cNvPr>
          <p:cNvSpPr txBox="1"/>
          <p:nvPr/>
        </p:nvSpPr>
        <p:spPr>
          <a:xfrm>
            <a:off x="226479" y="2470533"/>
            <a:ext cx="8700665" cy="1422312"/>
          </a:xfrm>
          <a:prstGeom prst="rect">
            <a:avLst/>
          </a:prstGeom>
          <a:solidFill>
            <a:schemeClr val="accent1">
              <a:lumMod val="20000"/>
              <a:lumOff val="80000"/>
            </a:schemeClr>
          </a:solidFill>
          <a:ln>
            <a:solidFill>
              <a:schemeClr val="tx1"/>
            </a:solidFill>
          </a:ln>
        </p:spPr>
        <p:txBody>
          <a:bodyPr vert="horz" wrap="square" lIns="0" tIns="86360" rIns="0" bIns="0" rtlCol="0">
            <a:spAutoFit/>
          </a:bodyPr>
          <a:lstStyle/>
          <a:p>
            <a:pPr marL="355600" marR="217170" indent="-342900">
              <a:lnSpc>
                <a:spcPct val="79800"/>
              </a:lnSpc>
              <a:spcBef>
                <a:spcPts val="680"/>
              </a:spcBef>
              <a:buFont typeface="Arial" panose="020B0604020202020204" pitchFamily="34" charset="0"/>
              <a:buChar char="•"/>
            </a:pPr>
            <a:r>
              <a:rPr spc="-10" dirty="0">
                <a:latin typeface="+mj-lt"/>
                <a:cs typeface="Carlito"/>
              </a:rPr>
              <a:t>No </a:t>
            </a:r>
            <a:r>
              <a:rPr spc="-15" dirty="0">
                <a:latin typeface="+mj-lt"/>
                <a:cs typeface="Carlito"/>
              </a:rPr>
              <a:t>need </a:t>
            </a:r>
            <a:r>
              <a:rPr spc="-50" dirty="0">
                <a:latin typeface="+mj-lt"/>
                <a:cs typeface="Carlito"/>
              </a:rPr>
              <a:t>for </a:t>
            </a:r>
            <a:r>
              <a:rPr spc="-10" dirty="0">
                <a:latin typeface="+mj-lt"/>
                <a:cs typeface="Carlito"/>
              </a:rPr>
              <a:t>the ECT </a:t>
            </a:r>
            <a:r>
              <a:rPr spc="-30" dirty="0">
                <a:latin typeface="+mj-lt"/>
                <a:cs typeface="Carlito"/>
              </a:rPr>
              <a:t>to </a:t>
            </a:r>
            <a:r>
              <a:rPr spc="-35" dirty="0">
                <a:latin typeface="+mj-lt"/>
                <a:cs typeface="Carlito"/>
              </a:rPr>
              <a:t>create </a:t>
            </a:r>
            <a:r>
              <a:rPr spc="-15" dirty="0">
                <a:latin typeface="+mj-lt"/>
                <a:cs typeface="Carlito"/>
              </a:rPr>
              <a:t>anything </a:t>
            </a:r>
            <a:r>
              <a:rPr spc="-20" dirty="0">
                <a:latin typeface="+mj-lt"/>
                <a:cs typeface="Carlito"/>
              </a:rPr>
              <a:t>new </a:t>
            </a:r>
            <a:r>
              <a:rPr spc="-50" dirty="0">
                <a:latin typeface="+mj-lt"/>
                <a:cs typeface="Carlito"/>
              </a:rPr>
              <a:t>for </a:t>
            </a:r>
            <a:r>
              <a:rPr spc="-10" dirty="0">
                <a:latin typeface="+mj-lt"/>
                <a:cs typeface="Carlito"/>
              </a:rPr>
              <a:t>the </a:t>
            </a:r>
            <a:r>
              <a:rPr spc="-25" dirty="0">
                <a:latin typeface="+mj-lt"/>
                <a:cs typeface="Carlito"/>
              </a:rPr>
              <a:t>formal  </a:t>
            </a:r>
            <a:r>
              <a:rPr spc="-20" dirty="0">
                <a:latin typeface="+mj-lt"/>
                <a:cs typeface="Carlito"/>
              </a:rPr>
              <a:t>assessment, they </a:t>
            </a:r>
            <a:r>
              <a:rPr spc="-10" dirty="0">
                <a:latin typeface="+mj-lt"/>
                <a:cs typeface="Carlito"/>
              </a:rPr>
              <a:t>should </a:t>
            </a:r>
            <a:r>
              <a:rPr spc="-30" dirty="0">
                <a:latin typeface="+mj-lt"/>
                <a:cs typeface="Carlito"/>
              </a:rPr>
              <a:t>draw from </a:t>
            </a:r>
            <a:r>
              <a:rPr dirty="0">
                <a:latin typeface="+mj-lt"/>
                <a:cs typeface="Carlito"/>
              </a:rPr>
              <a:t>their </a:t>
            </a:r>
            <a:r>
              <a:rPr spc="-35" dirty="0">
                <a:latin typeface="+mj-lt"/>
                <a:cs typeface="Carlito"/>
              </a:rPr>
              <a:t>work </a:t>
            </a:r>
            <a:r>
              <a:rPr dirty="0">
                <a:latin typeface="+mj-lt"/>
                <a:cs typeface="Carlito"/>
              </a:rPr>
              <a:t>as a </a:t>
            </a:r>
            <a:r>
              <a:rPr spc="-20" dirty="0">
                <a:latin typeface="+mj-lt"/>
                <a:cs typeface="Carlito"/>
              </a:rPr>
              <a:t>teacher  </a:t>
            </a:r>
            <a:r>
              <a:rPr dirty="0">
                <a:latin typeface="+mj-lt"/>
                <a:cs typeface="Carlito"/>
              </a:rPr>
              <a:t>and </a:t>
            </a:r>
            <a:r>
              <a:rPr spc="-25" dirty="0">
                <a:latin typeface="+mj-lt"/>
                <a:cs typeface="Carlito"/>
              </a:rPr>
              <a:t>from </a:t>
            </a:r>
            <a:r>
              <a:rPr dirty="0">
                <a:latin typeface="+mj-lt"/>
                <a:cs typeface="Carlito"/>
              </a:rPr>
              <a:t>their </a:t>
            </a:r>
            <a:r>
              <a:rPr spc="-5" dirty="0">
                <a:latin typeface="+mj-lt"/>
                <a:cs typeface="Carlito"/>
              </a:rPr>
              <a:t>induction</a:t>
            </a:r>
            <a:r>
              <a:rPr spc="-100" dirty="0">
                <a:latin typeface="+mj-lt"/>
                <a:cs typeface="Carlito"/>
              </a:rPr>
              <a:t> </a:t>
            </a:r>
            <a:r>
              <a:rPr spc="-20" dirty="0">
                <a:latin typeface="+mj-lt"/>
                <a:cs typeface="Carlito"/>
              </a:rPr>
              <a:t>programme.</a:t>
            </a:r>
            <a:endParaRPr dirty="0">
              <a:latin typeface="+mj-lt"/>
              <a:cs typeface="Carlito"/>
            </a:endParaRPr>
          </a:p>
          <a:p>
            <a:pPr marL="355600" marR="5080" indent="-342900" algn="just">
              <a:lnSpc>
                <a:spcPct val="79800"/>
              </a:lnSpc>
              <a:spcBef>
                <a:spcPts val="5"/>
              </a:spcBef>
              <a:buFont typeface="Arial" panose="020B0604020202020204" pitchFamily="34" charset="0"/>
              <a:buChar char="•"/>
            </a:pPr>
            <a:r>
              <a:rPr spc="-20" dirty="0">
                <a:latin typeface="+mj-lt"/>
                <a:cs typeface="Carlito"/>
              </a:rPr>
              <a:t>Judgements </a:t>
            </a:r>
            <a:r>
              <a:rPr spc="-15" dirty="0">
                <a:latin typeface="+mj-lt"/>
                <a:cs typeface="Carlito"/>
              </a:rPr>
              <a:t>made </a:t>
            </a:r>
            <a:r>
              <a:rPr spc="-10" dirty="0">
                <a:latin typeface="+mj-lt"/>
                <a:cs typeface="Carlito"/>
              </a:rPr>
              <a:t>during </a:t>
            </a:r>
            <a:r>
              <a:rPr spc="-15" dirty="0">
                <a:latin typeface="+mj-lt"/>
                <a:cs typeface="Carlito"/>
              </a:rPr>
              <a:t>the </a:t>
            </a:r>
            <a:r>
              <a:rPr spc="-10" dirty="0">
                <a:latin typeface="+mj-lt"/>
                <a:cs typeface="Carlito"/>
              </a:rPr>
              <a:t>induction period should </a:t>
            </a:r>
            <a:r>
              <a:rPr spc="-35" dirty="0">
                <a:latin typeface="+mj-lt"/>
                <a:cs typeface="Carlito"/>
              </a:rPr>
              <a:t>relate </a:t>
            </a:r>
            <a:r>
              <a:rPr spc="-10" dirty="0">
                <a:latin typeface="+mj-lt"/>
                <a:cs typeface="Carlito"/>
              </a:rPr>
              <a:t>directly </a:t>
            </a:r>
            <a:r>
              <a:rPr spc="-25" dirty="0">
                <a:latin typeface="+mj-lt"/>
                <a:cs typeface="Carlito"/>
              </a:rPr>
              <a:t>to </a:t>
            </a:r>
            <a:r>
              <a:rPr spc="-10" dirty="0">
                <a:latin typeface="+mj-lt"/>
                <a:cs typeface="Carlito"/>
              </a:rPr>
              <a:t>the </a:t>
            </a:r>
            <a:r>
              <a:rPr spc="-60" dirty="0">
                <a:latin typeface="+mj-lt"/>
                <a:cs typeface="Carlito"/>
              </a:rPr>
              <a:t>Teachers’ </a:t>
            </a:r>
            <a:r>
              <a:rPr spc="-15" dirty="0">
                <a:latin typeface="+mj-lt"/>
                <a:cs typeface="Carlito"/>
              </a:rPr>
              <a:t>Standards </a:t>
            </a:r>
            <a:r>
              <a:rPr dirty="0">
                <a:latin typeface="+mj-lt"/>
                <a:cs typeface="Carlito"/>
              </a:rPr>
              <a:t>and </a:t>
            </a:r>
            <a:r>
              <a:rPr spc="-5" dirty="0">
                <a:latin typeface="+mj-lt"/>
                <a:cs typeface="Carlito"/>
              </a:rPr>
              <a:t>should </a:t>
            </a:r>
            <a:r>
              <a:rPr dirty="0">
                <a:latin typeface="+mj-lt"/>
                <a:cs typeface="Carlito"/>
              </a:rPr>
              <a:t>not </a:t>
            </a:r>
            <a:r>
              <a:rPr spc="-5" dirty="0">
                <a:latin typeface="+mj-lt"/>
                <a:cs typeface="Carlito"/>
              </a:rPr>
              <a:t>be </a:t>
            </a:r>
            <a:r>
              <a:rPr dirty="0">
                <a:latin typeface="+mj-lt"/>
                <a:cs typeface="Carlito"/>
              </a:rPr>
              <a:t>made  </a:t>
            </a:r>
            <a:r>
              <a:rPr spc="-30" dirty="0">
                <a:latin typeface="+mj-lt"/>
                <a:cs typeface="Carlito"/>
              </a:rPr>
              <a:t>against </a:t>
            </a:r>
            <a:r>
              <a:rPr spc="-10" dirty="0">
                <a:latin typeface="+mj-lt"/>
                <a:cs typeface="Carlito"/>
              </a:rPr>
              <a:t>the</a:t>
            </a:r>
            <a:r>
              <a:rPr spc="-50" dirty="0">
                <a:latin typeface="+mj-lt"/>
                <a:cs typeface="Carlito"/>
              </a:rPr>
              <a:t> </a:t>
            </a:r>
            <a:r>
              <a:rPr spc="-125" dirty="0">
                <a:latin typeface="+mj-lt"/>
                <a:cs typeface="Carlito"/>
              </a:rPr>
              <a:t>ECF.</a:t>
            </a:r>
            <a:endParaRPr dirty="0">
              <a:latin typeface="+mj-lt"/>
              <a:cs typeface="Carlito"/>
            </a:endParaRPr>
          </a:p>
          <a:p>
            <a:pPr marL="355600" marR="701675" indent="-342900">
              <a:lnSpc>
                <a:spcPct val="79600"/>
              </a:lnSpc>
              <a:buFont typeface="Arial" panose="020B0604020202020204" pitchFamily="34" charset="0"/>
              <a:buChar char="•"/>
            </a:pPr>
            <a:r>
              <a:rPr spc="-100" dirty="0">
                <a:latin typeface="+mj-lt"/>
                <a:cs typeface="Carlito"/>
              </a:rPr>
              <a:t>ECTs </a:t>
            </a:r>
            <a:r>
              <a:rPr spc="-10" dirty="0">
                <a:latin typeface="+mj-lt"/>
                <a:cs typeface="Carlito"/>
              </a:rPr>
              <a:t>should </a:t>
            </a:r>
            <a:r>
              <a:rPr spc="-15" dirty="0">
                <a:latin typeface="+mj-lt"/>
                <a:cs typeface="Carlito"/>
              </a:rPr>
              <a:t>be </a:t>
            </a:r>
            <a:r>
              <a:rPr spc="-55" dirty="0">
                <a:latin typeface="+mj-lt"/>
                <a:cs typeface="Carlito"/>
              </a:rPr>
              <a:t>kept </a:t>
            </a:r>
            <a:r>
              <a:rPr spc="-5" dirty="0">
                <a:latin typeface="+mj-lt"/>
                <a:cs typeface="Carlito"/>
              </a:rPr>
              <a:t>up </a:t>
            </a:r>
            <a:r>
              <a:rPr spc="-30" dirty="0">
                <a:latin typeface="+mj-lt"/>
                <a:cs typeface="Carlito"/>
              </a:rPr>
              <a:t>to date </a:t>
            </a:r>
            <a:r>
              <a:rPr spc="-5" dirty="0">
                <a:latin typeface="+mj-lt"/>
                <a:cs typeface="Carlito"/>
              </a:rPr>
              <a:t>on </a:t>
            </a:r>
            <a:r>
              <a:rPr dirty="0">
                <a:latin typeface="+mj-lt"/>
                <a:cs typeface="Carlito"/>
              </a:rPr>
              <a:t>their </a:t>
            </a:r>
            <a:r>
              <a:rPr spc="-25" dirty="0">
                <a:latin typeface="+mj-lt"/>
                <a:cs typeface="Carlito"/>
              </a:rPr>
              <a:t>progress. </a:t>
            </a:r>
            <a:r>
              <a:rPr spc="-30" dirty="0">
                <a:latin typeface="+mj-lt"/>
                <a:cs typeface="Carlito"/>
              </a:rPr>
              <a:t>There  </a:t>
            </a:r>
            <a:r>
              <a:rPr spc="-10" dirty="0">
                <a:latin typeface="+mj-lt"/>
                <a:cs typeface="Carlito"/>
              </a:rPr>
              <a:t>should </a:t>
            </a:r>
            <a:r>
              <a:rPr spc="-15" dirty="0">
                <a:latin typeface="+mj-lt"/>
                <a:cs typeface="Carlito"/>
              </a:rPr>
              <a:t>be</a:t>
            </a:r>
            <a:r>
              <a:rPr lang="en-GB" spc="-15" dirty="0">
                <a:latin typeface="+mj-lt"/>
                <a:cs typeface="Carlito"/>
              </a:rPr>
              <a:t> </a:t>
            </a:r>
            <a:r>
              <a:rPr spc="-5" dirty="0">
                <a:latin typeface="+mj-lt"/>
                <a:cs typeface="Carlito"/>
              </a:rPr>
              <a:t>nothing</a:t>
            </a:r>
            <a:r>
              <a:rPr spc="-40" dirty="0">
                <a:latin typeface="+mj-lt"/>
                <a:cs typeface="Carlito"/>
              </a:rPr>
              <a:t> </a:t>
            </a:r>
            <a:r>
              <a:rPr spc="-15" dirty="0">
                <a:latin typeface="+mj-lt"/>
                <a:cs typeface="Carlito"/>
              </a:rPr>
              <a:t>unexpected.</a:t>
            </a:r>
            <a:endParaRPr dirty="0">
              <a:latin typeface="+mj-lt"/>
              <a:cs typeface="Carlito"/>
            </a:endParaRPr>
          </a:p>
        </p:txBody>
      </p:sp>
      <p:sp>
        <p:nvSpPr>
          <p:cNvPr id="9" name="TextBox 8">
            <a:extLst>
              <a:ext uri="{FF2B5EF4-FFF2-40B4-BE49-F238E27FC236}">
                <a16:creationId xmlns:a16="http://schemas.microsoft.com/office/drawing/2014/main" id="{F3A16C34-414B-170C-951B-6BB24FAF2BFD}"/>
              </a:ext>
            </a:extLst>
          </p:cNvPr>
          <p:cNvSpPr txBox="1"/>
          <p:nvPr/>
        </p:nvSpPr>
        <p:spPr>
          <a:xfrm>
            <a:off x="226479" y="4267200"/>
            <a:ext cx="6183944" cy="2308324"/>
          </a:xfrm>
          <a:prstGeom prst="rect">
            <a:avLst/>
          </a:prstGeom>
          <a:solidFill>
            <a:schemeClr val="accent5">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a:t>Lesson plans, marking, lesson observation feedback.</a:t>
            </a:r>
          </a:p>
          <a:p>
            <a:pPr marL="285750" indent="-285750">
              <a:buFont typeface="Arial" panose="020B0604020202020204" pitchFamily="34" charset="0"/>
              <a:buChar char="•"/>
            </a:pPr>
            <a:r>
              <a:rPr lang="en-GB" dirty="0"/>
              <a:t>Minutes of meetings with induction Tutor/Mentor </a:t>
            </a:r>
          </a:p>
          <a:p>
            <a:pPr marL="285750" indent="-285750">
              <a:buFont typeface="Arial" panose="020B0604020202020204" pitchFamily="34" charset="0"/>
              <a:buChar char="•"/>
            </a:pPr>
            <a:r>
              <a:rPr lang="en-GB" dirty="0"/>
              <a:t>Assessment reports</a:t>
            </a:r>
          </a:p>
          <a:p>
            <a:pPr marL="285750" indent="-285750">
              <a:buFont typeface="Arial" panose="020B0604020202020204" pitchFamily="34" charset="0"/>
              <a:buChar char="•"/>
            </a:pPr>
            <a:r>
              <a:rPr lang="en-GB" dirty="0"/>
              <a:t>ECF Learning</a:t>
            </a:r>
          </a:p>
          <a:p>
            <a:pPr marL="285750" indent="-285750">
              <a:buFont typeface="Arial" panose="020B0604020202020204" pitchFamily="34" charset="0"/>
              <a:buChar char="•"/>
            </a:pPr>
            <a:r>
              <a:rPr lang="en-GB" dirty="0"/>
              <a:t>Feedback from Parent Consultations</a:t>
            </a:r>
          </a:p>
          <a:p>
            <a:pPr marL="285750" indent="-285750">
              <a:buFont typeface="Arial" panose="020B0604020202020204" pitchFamily="34" charset="0"/>
              <a:buChar char="•"/>
            </a:pPr>
            <a:endParaRPr lang="en-GB" dirty="0"/>
          </a:p>
          <a:p>
            <a:r>
              <a:rPr lang="en-GB" b="1" dirty="0"/>
              <a:t>There is no set expectation: Each school will have their own expectations but be mindful of workload for all parties!</a:t>
            </a:r>
          </a:p>
        </p:txBody>
      </p:sp>
    </p:spTree>
  </p:cSld>
  <p:clrMapOvr>
    <a:masterClrMapping/>
  </p:clrMapOvr>
  <mc:AlternateContent xmlns:mc="http://schemas.openxmlformats.org/markup-compatibility/2006" xmlns:p14="http://schemas.microsoft.com/office/powerpoint/2010/main">
    <mc:Choice Requires="p14">
      <p:transition spd="slow" p14:dur="2000" advTm="64368"/>
    </mc:Choice>
    <mc:Fallback xmlns="">
      <p:transition spd="slow" advTm="643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FF5B-ADDF-3D73-34B6-7800BC6DBE22}"/>
              </a:ext>
            </a:extLst>
          </p:cNvPr>
          <p:cNvSpPr>
            <a:spLocks noGrp="1"/>
          </p:cNvSpPr>
          <p:nvPr>
            <p:ph type="title"/>
          </p:nvPr>
        </p:nvSpPr>
        <p:spPr>
          <a:xfrm>
            <a:off x="533400" y="381000"/>
            <a:ext cx="8241791" cy="4985980"/>
          </a:xfrm>
          <a:solidFill>
            <a:schemeClr val="accent3">
              <a:lumMod val="20000"/>
              <a:lumOff val="80000"/>
            </a:schemeClr>
          </a:solidFill>
          <a:ln>
            <a:solidFill>
              <a:schemeClr val="tx1"/>
            </a:solidFill>
          </a:ln>
        </p:spPr>
        <p:txBody>
          <a:bodyPr/>
          <a:lstStyle/>
          <a:p>
            <a:pPr algn="ctr"/>
            <a:r>
              <a:rPr lang="en-GB" sz="3600" b="0" dirty="0">
                <a:solidFill>
                  <a:schemeClr val="tx1"/>
                </a:solidFill>
                <a:latin typeface="+mj-lt"/>
              </a:rPr>
              <a:t>Becoming a teacher is a </a:t>
            </a:r>
            <a:r>
              <a:rPr lang="en-GB" sz="3600" dirty="0">
                <a:solidFill>
                  <a:schemeClr val="tx1"/>
                </a:solidFill>
                <a:latin typeface="+mj-lt"/>
              </a:rPr>
              <a:t>THREE-YEAR </a:t>
            </a:r>
            <a:r>
              <a:rPr lang="en-GB" sz="3600" b="0" dirty="0">
                <a:solidFill>
                  <a:schemeClr val="tx1"/>
                </a:solidFill>
                <a:latin typeface="+mj-lt"/>
              </a:rPr>
              <a:t>training programme.</a:t>
            </a:r>
            <a:br>
              <a:rPr lang="en-GB" sz="3600" b="0" dirty="0">
                <a:solidFill>
                  <a:schemeClr val="tx1"/>
                </a:solidFill>
                <a:latin typeface="+mj-lt"/>
              </a:rPr>
            </a:br>
            <a:br>
              <a:rPr lang="en-GB" sz="3600" b="0" dirty="0">
                <a:solidFill>
                  <a:schemeClr val="tx1"/>
                </a:solidFill>
                <a:latin typeface="+mj-lt"/>
              </a:rPr>
            </a:br>
            <a:r>
              <a:rPr lang="en-GB" sz="3600" b="0" dirty="0">
                <a:solidFill>
                  <a:schemeClr val="tx1"/>
                </a:solidFill>
                <a:latin typeface="+mj-lt"/>
              </a:rPr>
              <a:t>Year 1 - ITT</a:t>
            </a:r>
            <a:br>
              <a:rPr lang="en-GB" sz="3600" b="0" dirty="0">
                <a:solidFill>
                  <a:schemeClr val="tx1"/>
                </a:solidFill>
                <a:latin typeface="+mj-lt"/>
              </a:rPr>
            </a:br>
            <a:r>
              <a:rPr lang="en-GB" sz="3600" b="0" dirty="0">
                <a:solidFill>
                  <a:schemeClr val="tx1"/>
                </a:solidFill>
                <a:latin typeface="+mj-lt"/>
              </a:rPr>
              <a:t>Year 2 - ECT1</a:t>
            </a:r>
            <a:br>
              <a:rPr lang="en-GB" sz="3600" b="0" dirty="0">
                <a:solidFill>
                  <a:schemeClr val="tx1"/>
                </a:solidFill>
                <a:latin typeface="+mj-lt"/>
              </a:rPr>
            </a:br>
            <a:r>
              <a:rPr lang="en-GB" sz="3600" b="0" dirty="0">
                <a:solidFill>
                  <a:schemeClr val="tx1"/>
                </a:solidFill>
                <a:latin typeface="+mj-lt"/>
              </a:rPr>
              <a:t>Year 3 - ECT2</a:t>
            </a:r>
            <a:br>
              <a:rPr lang="en-GB" sz="3600" b="0" dirty="0">
                <a:solidFill>
                  <a:schemeClr val="tx1"/>
                </a:solidFill>
                <a:latin typeface="+mj-lt"/>
              </a:rPr>
            </a:br>
            <a:br>
              <a:rPr lang="en-GB" sz="3600" b="0" dirty="0">
                <a:solidFill>
                  <a:schemeClr val="tx1"/>
                </a:solidFill>
                <a:latin typeface="+mj-lt"/>
              </a:rPr>
            </a:br>
            <a:r>
              <a:rPr lang="en-GB" sz="3600" dirty="0">
                <a:solidFill>
                  <a:schemeClr val="tx1"/>
                </a:solidFill>
                <a:latin typeface="+mj-lt"/>
              </a:rPr>
              <a:t>Accepting an ECT, is accepting training them!</a:t>
            </a:r>
          </a:p>
        </p:txBody>
      </p:sp>
      <p:sp>
        <p:nvSpPr>
          <p:cNvPr id="3" name="Title 1">
            <a:extLst>
              <a:ext uri="{FF2B5EF4-FFF2-40B4-BE49-F238E27FC236}">
                <a16:creationId xmlns:a16="http://schemas.microsoft.com/office/drawing/2014/main" id="{CE645E34-AD83-2B03-505A-4007C3B17FCC}"/>
              </a:ext>
            </a:extLst>
          </p:cNvPr>
          <p:cNvSpPr txBox="1">
            <a:spLocks/>
          </p:cNvSpPr>
          <p:nvPr/>
        </p:nvSpPr>
        <p:spPr>
          <a:xfrm>
            <a:off x="533400" y="5638800"/>
            <a:ext cx="6096000" cy="984885"/>
          </a:xfrm>
          <a:prstGeom prst="rect">
            <a:avLst/>
          </a:prstGeom>
          <a:solidFill>
            <a:schemeClr val="accent1">
              <a:lumMod val="20000"/>
              <a:lumOff val="80000"/>
            </a:schemeClr>
          </a:solidFill>
          <a:ln>
            <a:solidFill>
              <a:schemeClr val="tx1"/>
            </a:solidFill>
          </a:ln>
        </p:spPr>
        <p:txBody>
          <a:bodyPr wrap="square" lIns="0" tIns="0" rIns="0" bIns="0">
            <a:spAutoFit/>
          </a:bodyPr>
          <a:lstStyle>
            <a:lvl1pPr>
              <a:defRPr sz="4000" b="1" i="0">
                <a:solidFill>
                  <a:schemeClr val="bg1"/>
                </a:solidFill>
                <a:latin typeface="Carlito"/>
                <a:ea typeface="+mj-ea"/>
                <a:cs typeface="Carlito"/>
              </a:defRPr>
            </a:lvl1pPr>
          </a:lstStyle>
          <a:p>
            <a:pPr algn="ctr"/>
            <a:r>
              <a:rPr lang="en-GB" sz="3200" b="0" kern="0" dirty="0">
                <a:solidFill>
                  <a:schemeClr val="tx1"/>
                </a:solidFill>
                <a:latin typeface="+mj-lt"/>
              </a:rPr>
              <a:t>The continued commitment by the government is supporting this!</a:t>
            </a:r>
          </a:p>
        </p:txBody>
      </p:sp>
      <p:pic>
        <p:nvPicPr>
          <p:cNvPr id="1026" name="Picture 2" descr="Bang the drum in Acton | InsideHalton.com">
            <a:extLst>
              <a:ext uri="{FF2B5EF4-FFF2-40B4-BE49-F238E27FC236}">
                <a16:creationId xmlns:a16="http://schemas.microsoft.com/office/drawing/2014/main" id="{84ABA4D6-8B3C-0E2C-9B09-173B2BE63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ng the drum in Acton | InsideHalton.com">
            <a:extLst>
              <a:ext uri="{FF2B5EF4-FFF2-40B4-BE49-F238E27FC236}">
                <a16:creationId xmlns:a16="http://schemas.microsoft.com/office/drawing/2014/main" id="{DABC4A12-C86D-70BF-5D22-65BEA1C32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624" y="164565"/>
            <a:ext cx="8598776" cy="564322"/>
          </a:xfrm>
          <a:prstGeom prst="rect">
            <a:avLst/>
          </a:prstGeom>
          <a:solidFill>
            <a:srgbClr val="30859C"/>
          </a:solidFill>
        </p:spPr>
        <p:txBody>
          <a:bodyPr vert="horz" wrap="square" lIns="0" tIns="0" rIns="0" bIns="0" rtlCol="0">
            <a:spAutoFit/>
          </a:bodyPr>
          <a:lstStyle/>
          <a:p>
            <a:pPr marR="92075" algn="ctr">
              <a:lnSpc>
                <a:spcPts val="4570"/>
              </a:lnSpc>
            </a:pPr>
            <a:r>
              <a:rPr sz="3200" spc="-135" dirty="0">
                <a:latin typeface="+mj-lt"/>
              </a:rPr>
              <a:t>Termly </a:t>
            </a:r>
            <a:r>
              <a:rPr sz="3200" spc="-40" dirty="0">
                <a:latin typeface="+mj-lt"/>
              </a:rPr>
              <a:t>Cycle </a:t>
            </a:r>
            <a:r>
              <a:rPr sz="3200" spc="-15" dirty="0">
                <a:latin typeface="+mj-lt"/>
              </a:rPr>
              <a:t>of</a:t>
            </a:r>
            <a:r>
              <a:rPr sz="3200" spc="125" dirty="0">
                <a:latin typeface="+mj-lt"/>
              </a:rPr>
              <a:t> </a:t>
            </a:r>
            <a:r>
              <a:rPr sz="3200" spc="-25" dirty="0">
                <a:latin typeface="+mj-lt"/>
              </a:rPr>
              <a:t>Support</a:t>
            </a:r>
          </a:p>
        </p:txBody>
      </p:sp>
      <p:sp>
        <p:nvSpPr>
          <p:cNvPr id="3" name="object 3"/>
          <p:cNvSpPr txBox="1"/>
          <p:nvPr/>
        </p:nvSpPr>
        <p:spPr>
          <a:xfrm>
            <a:off x="316624" y="1005933"/>
            <a:ext cx="5169776" cy="2703945"/>
          </a:xfrm>
          <a:prstGeom prst="rect">
            <a:avLst/>
          </a:prstGeom>
          <a:solidFill>
            <a:schemeClr val="accent3">
              <a:lumMod val="20000"/>
              <a:lumOff val="80000"/>
            </a:schemeClr>
          </a:solidFill>
          <a:ln>
            <a:solidFill>
              <a:schemeClr val="tx1"/>
            </a:solidFill>
          </a:ln>
        </p:spPr>
        <p:txBody>
          <a:bodyPr vert="horz" wrap="square" lIns="0" tIns="92075" rIns="0" bIns="0" rtlCol="0">
            <a:spAutoFit/>
          </a:bodyPr>
          <a:lstStyle/>
          <a:p>
            <a:pPr marL="63500">
              <a:lnSpc>
                <a:spcPct val="100000"/>
              </a:lnSpc>
              <a:spcBef>
                <a:spcPts val="725"/>
              </a:spcBef>
            </a:pPr>
            <a:r>
              <a:rPr sz="1700" b="1" u="sng" spc="-114" dirty="0">
                <a:latin typeface="+mj-lt"/>
                <a:cs typeface="Carlito"/>
              </a:rPr>
              <a:t>Term</a:t>
            </a:r>
            <a:r>
              <a:rPr sz="1700" b="1" u="sng" spc="5" dirty="0">
                <a:latin typeface="+mj-lt"/>
                <a:cs typeface="Carlito"/>
              </a:rPr>
              <a:t> </a:t>
            </a:r>
            <a:r>
              <a:rPr sz="1700" b="1" u="sng" dirty="0">
                <a:latin typeface="+mj-lt"/>
                <a:cs typeface="Carlito"/>
              </a:rPr>
              <a:t>1</a:t>
            </a:r>
          </a:p>
          <a:p>
            <a:pPr marL="406400" indent="-342900">
              <a:lnSpc>
                <a:spcPct val="100000"/>
              </a:lnSpc>
              <a:spcBef>
                <a:spcPts val="535"/>
              </a:spcBef>
              <a:buFont typeface="Arial"/>
              <a:buChar char="•"/>
              <a:tabLst>
                <a:tab pos="405765" algn="l"/>
                <a:tab pos="406400" algn="l"/>
              </a:tabLst>
            </a:pPr>
            <a:r>
              <a:rPr sz="1700" dirty="0">
                <a:latin typeface="+mj-lt"/>
                <a:cs typeface="Carlito"/>
              </a:rPr>
              <a:t>Check </a:t>
            </a:r>
            <a:r>
              <a:rPr sz="1700" spc="-50" dirty="0">
                <a:latin typeface="+mj-lt"/>
                <a:cs typeface="Carlito"/>
              </a:rPr>
              <a:t>QTS </a:t>
            </a:r>
            <a:r>
              <a:rPr sz="1700" dirty="0">
                <a:latin typeface="+mj-lt"/>
                <a:cs typeface="Carlito"/>
              </a:rPr>
              <a:t>and </a:t>
            </a:r>
            <a:r>
              <a:rPr sz="1700" spc="-25" dirty="0">
                <a:latin typeface="+mj-lt"/>
                <a:cs typeface="Carlito"/>
              </a:rPr>
              <a:t>register </a:t>
            </a:r>
            <a:r>
              <a:rPr sz="1700" spc="-10" dirty="0">
                <a:latin typeface="+mj-lt"/>
                <a:cs typeface="Carlito"/>
              </a:rPr>
              <a:t>with</a:t>
            </a:r>
            <a:r>
              <a:rPr sz="1700" spc="100" dirty="0">
                <a:latin typeface="+mj-lt"/>
                <a:cs typeface="Carlito"/>
              </a:rPr>
              <a:t> </a:t>
            </a:r>
            <a:r>
              <a:rPr sz="1700" dirty="0">
                <a:latin typeface="+mj-lt"/>
                <a:cs typeface="Carlito"/>
              </a:rPr>
              <a:t>AB</a:t>
            </a:r>
            <a:r>
              <a:rPr lang="en-GB" sz="1700" dirty="0">
                <a:latin typeface="+mj-lt"/>
                <a:cs typeface="Carlito"/>
              </a:rPr>
              <a:t> – It is vital that the TRN and </a:t>
            </a:r>
            <a:r>
              <a:rPr lang="en-GB" sz="1700" dirty="0" err="1">
                <a:latin typeface="+mj-lt"/>
                <a:cs typeface="Carlito"/>
              </a:rPr>
              <a:t>DoB</a:t>
            </a:r>
            <a:r>
              <a:rPr lang="en-GB" sz="1700" dirty="0">
                <a:latin typeface="+mj-lt"/>
                <a:cs typeface="Carlito"/>
              </a:rPr>
              <a:t> are correct or the ECT will not be authorised. </a:t>
            </a:r>
            <a:endParaRPr sz="1700" dirty="0">
              <a:latin typeface="+mj-lt"/>
              <a:cs typeface="Carlito"/>
            </a:endParaRPr>
          </a:p>
          <a:p>
            <a:pPr marL="405765" marR="68580" indent="-342900">
              <a:lnSpc>
                <a:spcPct val="100000"/>
              </a:lnSpc>
              <a:spcBef>
                <a:spcPts val="495"/>
              </a:spcBef>
              <a:buFont typeface="Arial"/>
              <a:buChar char="•"/>
              <a:tabLst>
                <a:tab pos="405765" algn="l"/>
                <a:tab pos="406400" algn="l"/>
              </a:tabLst>
            </a:pPr>
            <a:r>
              <a:rPr sz="1700" spc="-5" dirty="0">
                <a:latin typeface="+mj-lt"/>
                <a:cs typeface="Carlito"/>
              </a:rPr>
              <a:t>Initial </a:t>
            </a:r>
            <a:r>
              <a:rPr sz="1700" spc="-10" dirty="0">
                <a:latin typeface="+mj-lt"/>
                <a:cs typeface="Carlito"/>
              </a:rPr>
              <a:t>meeting </a:t>
            </a:r>
            <a:r>
              <a:rPr sz="1700" spc="-5" dirty="0">
                <a:latin typeface="+mj-lt"/>
                <a:cs typeface="Carlito"/>
              </a:rPr>
              <a:t>within </a:t>
            </a:r>
            <a:r>
              <a:rPr sz="1700" spc="-35" dirty="0">
                <a:latin typeface="+mj-lt"/>
                <a:cs typeface="Carlito"/>
              </a:rPr>
              <a:t>first </a:t>
            </a:r>
            <a:r>
              <a:rPr sz="1700" dirty="0">
                <a:latin typeface="+mj-lt"/>
                <a:cs typeface="Carlito"/>
              </a:rPr>
              <a:t>2 </a:t>
            </a:r>
            <a:r>
              <a:rPr sz="1700" spc="-20" dirty="0">
                <a:latin typeface="+mj-lt"/>
                <a:cs typeface="Carlito"/>
              </a:rPr>
              <a:t>weeks </a:t>
            </a:r>
            <a:r>
              <a:rPr sz="1700" dirty="0">
                <a:latin typeface="+mj-lt"/>
                <a:cs typeface="Carlito"/>
              </a:rPr>
              <a:t>– </a:t>
            </a:r>
            <a:r>
              <a:rPr sz="1700" spc="-5" dirty="0">
                <a:latin typeface="+mj-lt"/>
                <a:cs typeface="Carlito"/>
              </a:rPr>
              <a:t>identify </a:t>
            </a:r>
            <a:r>
              <a:rPr sz="1700" spc="-10" dirty="0">
                <a:latin typeface="+mj-lt"/>
                <a:cs typeface="Carlito"/>
              </a:rPr>
              <a:t>training </a:t>
            </a:r>
            <a:r>
              <a:rPr sz="1700" spc="-5" dirty="0">
                <a:latin typeface="+mj-lt"/>
                <a:cs typeface="Carlito"/>
              </a:rPr>
              <a:t>needs </a:t>
            </a:r>
            <a:r>
              <a:rPr sz="1700" dirty="0">
                <a:latin typeface="+mj-lt"/>
                <a:cs typeface="Carlito"/>
              </a:rPr>
              <a:t>/ </a:t>
            </a:r>
            <a:r>
              <a:rPr sz="1700" spc="-15" dirty="0">
                <a:latin typeface="+mj-lt"/>
                <a:cs typeface="Carlito"/>
              </a:rPr>
              <a:t>set </a:t>
            </a:r>
            <a:r>
              <a:rPr sz="1700" spc="-20" dirty="0">
                <a:latin typeface="+mj-lt"/>
                <a:cs typeface="Carlito"/>
              </a:rPr>
              <a:t>targets</a:t>
            </a:r>
            <a:r>
              <a:rPr lang="en-GB" sz="1700" spc="-20" dirty="0">
                <a:latin typeface="+mj-lt"/>
                <a:cs typeface="Carlito"/>
              </a:rPr>
              <a:t>, </a:t>
            </a:r>
            <a:r>
              <a:rPr sz="1700" spc="-5" dirty="0">
                <a:latin typeface="+mj-lt"/>
                <a:cs typeface="Carlito"/>
              </a:rPr>
              <a:t>outline </a:t>
            </a:r>
            <a:r>
              <a:rPr sz="1700" spc="-55" dirty="0">
                <a:latin typeface="+mj-lt"/>
                <a:cs typeface="Carlito"/>
              </a:rPr>
              <a:t>Teacher</a:t>
            </a:r>
            <a:r>
              <a:rPr sz="1700" spc="5" dirty="0">
                <a:latin typeface="+mj-lt"/>
                <a:cs typeface="Carlito"/>
              </a:rPr>
              <a:t> </a:t>
            </a:r>
            <a:r>
              <a:rPr sz="1700" spc="-15" dirty="0">
                <a:latin typeface="+mj-lt"/>
                <a:cs typeface="Carlito"/>
              </a:rPr>
              <a:t>Standards</a:t>
            </a:r>
            <a:r>
              <a:rPr lang="en-GB" sz="1700" spc="-15" dirty="0">
                <a:latin typeface="+mj-lt"/>
                <a:cs typeface="Carlito"/>
              </a:rPr>
              <a:t>.</a:t>
            </a:r>
            <a:endParaRPr sz="1700" dirty="0">
              <a:latin typeface="+mj-lt"/>
              <a:cs typeface="Carlito"/>
            </a:endParaRPr>
          </a:p>
          <a:p>
            <a:pPr marL="406400" indent="-342900">
              <a:lnSpc>
                <a:spcPct val="100000"/>
              </a:lnSpc>
              <a:spcBef>
                <a:spcPts val="490"/>
              </a:spcBef>
              <a:buFont typeface="Arial"/>
              <a:buChar char="•"/>
              <a:tabLst>
                <a:tab pos="405765" algn="l"/>
                <a:tab pos="406400" algn="l"/>
              </a:tabLst>
            </a:pPr>
            <a:r>
              <a:rPr sz="1700" spc="-15" dirty="0">
                <a:latin typeface="+mj-lt"/>
                <a:cs typeface="Carlito"/>
              </a:rPr>
              <a:t>Observation</a:t>
            </a:r>
            <a:r>
              <a:rPr lang="en-GB" sz="1700" spc="-15" dirty="0">
                <a:latin typeface="+mj-lt"/>
                <a:cs typeface="Carlito"/>
              </a:rPr>
              <a:t> and </a:t>
            </a:r>
            <a:r>
              <a:rPr sz="1700" spc="-20" dirty="0">
                <a:latin typeface="+mj-lt"/>
                <a:cs typeface="Carlito"/>
              </a:rPr>
              <a:t>follow </a:t>
            </a:r>
            <a:r>
              <a:rPr sz="1700" dirty="0">
                <a:latin typeface="+mj-lt"/>
                <a:cs typeface="Carlito"/>
              </a:rPr>
              <a:t>up </a:t>
            </a:r>
            <a:r>
              <a:rPr sz="1700" spc="-5" dirty="0">
                <a:latin typeface="+mj-lt"/>
                <a:cs typeface="Carlito"/>
              </a:rPr>
              <a:t>discussion </a:t>
            </a:r>
            <a:r>
              <a:rPr sz="1700" dirty="0">
                <a:latin typeface="+mj-lt"/>
                <a:cs typeface="Carlito"/>
              </a:rPr>
              <a:t>/ </a:t>
            </a:r>
            <a:r>
              <a:rPr sz="1700" spc="-20" dirty="0">
                <a:latin typeface="+mj-lt"/>
                <a:cs typeface="Carlito"/>
              </a:rPr>
              <a:t>written </a:t>
            </a:r>
            <a:r>
              <a:rPr sz="1700" spc="-10" dirty="0">
                <a:latin typeface="+mj-lt"/>
                <a:cs typeface="Carlito"/>
              </a:rPr>
              <a:t>feedback </a:t>
            </a:r>
            <a:r>
              <a:rPr sz="1700" spc="-5" dirty="0">
                <a:latin typeface="+mj-lt"/>
                <a:cs typeface="Carlito"/>
              </a:rPr>
              <a:t>of lesson</a:t>
            </a:r>
            <a:r>
              <a:rPr sz="1700" spc="-10" dirty="0">
                <a:latin typeface="+mj-lt"/>
                <a:cs typeface="Carlito"/>
              </a:rPr>
              <a:t> </a:t>
            </a:r>
            <a:endParaRPr lang="en-GB" sz="1700" spc="-10" dirty="0">
              <a:latin typeface="+mj-lt"/>
              <a:cs typeface="Carlito"/>
            </a:endParaRPr>
          </a:p>
          <a:p>
            <a:pPr marL="406400" indent="-342900">
              <a:lnSpc>
                <a:spcPct val="100000"/>
              </a:lnSpc>
              <a:spcBef>
                <a:spcPts val="490"/>
              </a:spcBef>
              <a:buFont typeface="Arial"/>
              <a:buChar char="•"/>
              <a:tabLst>
                <a:tab pos="405765" algn="l"/>
                <a:tab pos="406400" algn="l"/>
              </a:tabLst>
            </a:pPr>
            <a:r>
              <a:rPr sz="1700" spc="-15" dirty="0">
                <a:latin typeface="+mj-lt"/>
                <a:cs typeface="Carlito"/>
              </a:rPr>
              <a:t>1</a:t>
            </a:r>
            <a:r>
              <a:rPr sz="1700" spc="-22" baseline="21367" dirty="0">
                <a:latin typeface="+mj-lt"/>
                <a:cs typeface="Carlito"/>
              </a:rPr>
              <a:t>st </a:t>
            </a:r>
            <a:r>
              <a:rPr sz="1700" spc="-25" dirty="0">
                <a:latin typeface="+mj-lt"/>
                <a:cs typeface="Carlito"/>
              </a:rPr>
              <a:t>review</a:t>
            </a:r>
            <a:r>
              <a:rPr sz="1700" spc="-90" dirty="0">
                <a:latin typeface="+mj-lt"/>
                <a:cs typeface="Carlito"/>
              </a:rPr>
              <a:t> </a:t>
            </a:r>
            <a:r>
              <a:rPr sz="1700" spc="-10" dirty="0">
                <a:latin typeface="+mj-lt"/>
                <a:cs typeface="Carlito"/>
              </a:rPr>
              <a:t>meeting</a:t>
            </a:r>
            <a:endParaRPr sz="1700" dirty="0">
              <a:latin typeface="+mj-lt"/>
              <a:cs typeface="Carlito"/>
            </a:endParaRPr>
          </a:p>
        </p:txBody>
      </p:sp>
      <p:sp>
        <p:nvSpPr>
          <p:cNvPr id="8" name="TextBox 7">
            <a:extLst>
              <a:ext uri="{FF2B5EF4-FFF2-40B4-BE49-F238E27FC236}">
                <a16:creationId xmlns:a16="http://schemas.microsoft.com/office/drawing/2014/main" id="{F0F3E9A2-1A5A-28F2-227B-2CC32852A459}"/>
              </a:ext>
            </a:extLst>
          </p:cNvPr>
          <p:cNvSpPr txBox="1"/>
          <p:nvPr/>
        </p:nvSpPr>
        <p:spPr>
          <a:xfrm>
            <a:off x="5791200" y="1006253"/>
            <a:ext cx="3124200" cy="2703304"/>
          </a:xfrm>
          <a:prstGeom prst="rect">
            <a:avLst/>
          </a:prstGeom>
          <a:solidFill>
            <a:schemeClr val="accent1">
              <a:lumMod val="20000"/>
              <a:lumOff val="80000"/>
            </a:schemeClr>
          </a:solidFill>
          <a:ln>
            <a:solidFill>
              <a:schemeClr val="tx1"/>
            </a:solidFill>
          </a:ln>
        </p:spPr>
        <p:txBody>
          <a:bodyPr wrap="square">
            <a:spAutoFit/>
          </a:bodyPr>
          <a:lstStyle/>
          <a:p>
            <a:pPr marL="63500">
              <a:lnSpc>
                <a:spcPct val="100000"/>
              </a:lnSpc>
              <a:spcBef>
                <a:spcPts val="505"/>
              </a:spcBef>
              <a:tabLst>
                <a:tab pos="405765" algn="l"/>
                <a:tab pos="406400" algn="l"/>
              </a:tabLst>
            </a:pPr>
            <a:r>
              <a:rPr lang="en-US" sz="1700" b="1" u="sng" spc="-5" dirty="0">
                <a:latin typeface="+mj-lt"/>
                <a:cs typeface="Carlito"/>
              </a:rPr>
              <a:t>Half Term</a:t>
            </a:r>
            <a:endParaRPr lang="en-US" sz="1700" b="1" u="sng" dirty="0">
              <a:latin typeface="+mj-lt"/>
              <a:cs typeface="Carlito"/>
            </a:endParaRPr>
          </a:p>
          <a:p>
            <a:pPr marL="406400" indent="-342900">
              <a:lnSpc>
                <a:spcPct val="100000"/>
              </a:lnSpc>
              <a:spcBef>
                <a:spcPts val="490"/>
              </a:spcBef>
              <a:buFont typeface="Arial"/>
              <a:buChar char="•"/>
              <a:tabLst>
                <a:tab pos="405765" algn="l"/>
                <a:tab pos="406400" algn="l"/>
              </a:tabLst>
            </a:pPr>
            <a:r>
              <a:rPr lang="en-US" sz="1700" dirty="0">
                <a:latin typeface="+mj-lt"/>
                <a:cs typeface="Carlito"/>
              </a:rPr>
              <a:t>2</a:t>
            </a:r>
            <a:r>
              <a:rPr lang="en-US" sz="1700" baseline="21367" dirty="0">
                <a:latin typeface="+mj-lt"/>
                <a:cs typeface="Carlito"/>
              </a:rPr>
              <a:t>nd</a:t>
            </a:r>
            <a:r>
              <a:rPr lang="en-US" sz="1700" spc="254" baseline="21367" dirty="0">
                <a:latin typeface="+mj-lt"/>
                <a:cs typeface="Carlito"/>
              </a:rPr>
              <a:t> </a:t>
            </a:r>
            <a:r>
              <a:rPr lang="en-US" sz="1700" spc="-15" dirty="0">
                <a:latin typeface="+mj-lt"/>
                <a:cs typeface="Carlito"/>
              </a:rPr>
              <a:t>observation</a:t>
            </a:r>
            <a:endParaRPr lang="en-US" sz="1700" dirty="0">
              <a:latin typeface="+mj-lt"/>
              <a:cs typeface="Carlito"/>
            </a:endParaRPr>
          </a:p>
          <a:p>
            <a:pPr marL="406400" indent="-342900">
              <a:lnSpc>
                <a:spcPct val="100000"/>
              </a:lnSpc>
              <a:spcBef>
                <a:spcPts val="509"/>
              </a:spcBef>
              <a:buFont typeface="Arial"/>
              <a:buChar char="•"/>
              <a:tabLst>
                <a:tab pos="405765" algn="l"/>
                <a:tab pos="406400" algn="l"/>
              </a:tabLst>
            </a:pPr>
            <a:r>
              <a:rPr lang="en-US" sz="1700" spc="-20" dirty="0">
                <a:latin typeface="+mj-lt"/>
                <a:cs typeface="Carlito"/>
              </a:rPr>
              <a:t>Follow </a:t>
            </a:r>
            <a:r>
              <a:rPr lang="en-US" sz="1700" dirty="0">
                <a:latin typeface="+mj-lt"/>
                <a:cs typeface="Carlito"/>
              </a:rPr>
              <a:t>up </a:t>
            </a:r>
            <a:r>
              <a:rPr lang="en-US" sz="1700" spc="-5" dirty="0">
                <a:latin typeface="+mj-lt"/>
                <a:cs typeface="Carlito"/>
              </a:rPr>
              <a:t>discussion </a:t>
            </a:r>
            <a:r>
              <a:rPr lang="en-US" sz="1700" dirty="0">
                <a:latin typeface="+mj-lt"/>
                <a:cs typeface="Carlito"/>
              </a:rPr>
              <a:t>/ </a:t>
            </a:r>
            <a:r>
              <a:rPr lang="en-US" sz="1700" spc="-20" dirty="0">
                <a:latin typeface="+mj-lt"/>
                <a:cs typeface="Carlito"/>
              </a:rPr>
              <a:t>written </a:t>
            </a:r>
            <a:r>
              <a:rPr lang="en-US" sz="1700" spc="-10" dirty="0">
                <a:latin typeface="+mj-lt"/>
                <a:cs typeface="Carlito"/>
              </a:rPr>
              <a:t>feedback </a:t>
            </a:r>
            <a:r>
              <a:rPr lang="en-US" sz="1700" spc="-5" dirty="0">
                <a:latin typeface="+mj-lt"/>
                <a:cs typeface="Carlito"/>
              </a:rPr>
              <a:t>of lesson</a:t>
            </a:r>
            <a:r>
              <a:rPr lang="en-US" sz="1700" spc="-10" dirty="0">
                <a:latin typeface="+mj-lt"/>
                <a:cs typeface="Carlito"/>
              </a:rPr>
              <a:t> </a:t>
            </a:r>
            <a:r>
              <a:rPr lang="en-US" sz="1700" spc="-15" dirty="0">
                <a:latin typeface="+mj-lt"/>
                <a:cs typeface="Carlito"/>
              </a:rPr>
              <a:t>observation</a:t>
            </a:r>
            <a:endParaRPr lang="en-US" sz="1700" dirty="0">
              <a:latin typeface="+mj-lt"/>
              <a:cs typeface="Carlito"/>
            </a:endParaRPr>
          </a:p>
          <a:p>
            <a:pPr marL="406400" indent="-342900">
              <a:lnSpc>
                <a:spcPct val="100000"/>
              </a:lnSpc>
              <a:spcBef>
                <a:spcPts val="505"/>
              </a:spcBef>
              <a:buFont typeface="Arial"/>
              <a:buChar char="•"/>
              <a:tabLst>
                <a:tab pos="405765" algn="l"/>
                <a:tab pos="406400" algn="l"/>
              </a:tabLst>
            </a:pPr>
            <a:r>
              <a:rPr lang="en-US" sz="1700" spc="-5" dirty="0">
                <a:latin typeface="+mj-lt"/>
                <a:cs typeface="Carlito"/>
              </a:rPr>
              <a:t>2</a:t>
            </a:r>
            <a:r>
              <a:rPr lang="en-US" sz="1700" spc="-7" baseline="21367" dirty="0">
                <a:latin typeface="+mj-lt"/>
                <a:cs typeface="Carlito"/>
              </a:rPr>
              <a:t>nd </a:t>
            </a:r>
            <a:r>
              <a:rPr lang="en-US" sz="1700" spc="-25" dirty="0">
                <a:latin typeface="+mj-lt"/>
                <a:cs typeface="Carlito"/>
              </a:rPr>
              <a:t>review </a:t>
            </a:r>
            <a:r>
              <a:rPr lang="en-US" sz="1700" dirty="0">
                <a:latin typeface="+mj-lt"/>
                <a:cs typeface="Carlito"/>
              </a:rPr>
              <a:t>(or </a:t>
            </a:r>
            <a:r>
              <a:rPr lang="en-US" sz="1700" spc="-15" dirty="0">
                <a:latin typeface="+mj-lt"/>
                <a:cs typeface="Carlito"/>
              </a:rPr>
              <a:t>pre-assessment)</a:t>
            </a:r>
            <a:r>
              <a:rPr lang="en-US" sz="1700" spc="-10" dirty="0">
                <a:latin typeface="+mj-lt"/>
                <a:cs typeface="Carlito"/>
              </a:rPr>
              <a:t> meeting</a:t>
            </a:r>
            <a:endParaRPr lang="en-US" sz="1700" dirty="0">
              <a:latin typeface="+mj-lt"/>
              <a:cs typeface="Carlito"/>
            </a:endParaRPr>
          </a:p>
          <a:p>
            <a:pPr marL="406400" indent="-342900">
              <a:lnSpc>
                <a:spcPct val="100000"/>
              </a:lnSpc>
              <a:spcBef>
                <a:spcPts val="500"/>
              </a:spcBef>
              <a:buFont typeface="Arial"/>
              <a:buChar char="•"/>
              <a:tabLst>
                <a:tab pos="405765" algn="l"/>
                <a:tab pos="406400" algn="l"/>
              </a:tabLst>
            </a:pPr>
            <a:r>
              <a:rPr lang="en-US" sz="1700" spc="-10" dirty="0">
                <a:latin typeface="+mj-lt"/>
                <a:cs typeface="Carlito"/>
              </a:rPr>
              <a:t>1</a:t>
            </a:r>
            <a:r>
              <a:rPr lang="en-US" sz="1700" spc="-15" baseline="21367" dirty="0">
                <a:latin typeface="+mj-lt"/>
                <a:cs typeface="Carlito"/>
              </a:rPr>
              <a:t>st </a:t>
            </a:r>
            <a:r>
              <a:rPr lang="en-US" sz="1700" spc="-20" dirty="0">
                <a:latin typeface="+mj-lt"/>
                <a:cs typeface="Carlito"/>
              </a:rPr>
              <a:t>progress </a:t>
            </a:r>
            <a:r>
              <a:rPr lang="en-US" sz="1700" spc="-25" dirty="0">
                <a:latin typeface="+mj-lt"/>
                <a:cs typeface="Carlito"/>
              </a:rPr>
              <a:t>review </a:t>
            </a:r>
            <a:r>
              <a:rPr lang="en-US" sz="1700" spc="-10" dirty="0">
                <a:latin typeface="+mj-lt"/>
                <a:cs typeface="Carlito"/>
              </a:rPr>
              <a:t>meeting. </a:t>
            </a:r>
            <a:r>
              <a:rPr lang="en-US" sz="1700" dirty="0">
                <a:latin typeface="+mj-lt"/>
                <a:cs typeface="Carlito"/>
              </a:rPr>
              <a:t>End of </a:t>
            </a:r>
            <a:r>
              <a:rPr lang="en-US" sz="1700" spc="-15" dirty="0">
                <a:latin typeface="+mj-lt"/>
                <a:cs typeface="Carlito"/>
              </a:rPr>
              <a:t>term </a:t>
            </a:r>
            <a:r>
              <a:rPr lang="en-US" sz="1700" spc="-20" dirty="0">
                <a:latin typeface="+mj-lt"/>
                <a:cs typeface="Carlito"/>
              </a:rPr>
              <a:t>form </a:t>
            </a:r>
            <a:r>
              <a:rPr lang="en-US" sz="1700" spc="-25" dirty="0">
                <a:latin typeface="+mj-lt"/>
                <a:cs typeface="Carlito"/>
              </a:rPr>
              <a:t>to</a:t>
            </a:r>
            <a:r>
              <a:rPr lang="en-US" sz="1700" spc="-165" dirty="0">
                <a:latin typeface="+mj-lt"/>
                <a:cs typeface="Carlito"/>
              </a:rPr>
              <a:t> </a:t>
            </a:r>
            <a:r>
              <a:rPr lang="en-US" sz="1700" spc="5" dirty="0">
                <a:latin typeface="+mj-lt"/>
                <a:cs typeface="Carlito"/>
              </a:rPr>
              <a:t>AB</a:t>
            </a:r>
            <a:endParaRPr lang="en-US" sz="1700" dirty="0">
              <a:latin typeface="+mj-lt"/>
              <a:cs typeface="Carlito"/>
            </a:endParaRPr>
          </a:p>
        </p:txBody>
      </p:sp>
      <p:sp>
        <p:nvSpPr>
          <p:cNvPr id="9" name="object 3">
            <a:extLst>
              <a:ext uri="{FF2B5EF4-FFF2-40B4-BE49-F238E27FC236}">
                <a16:creationId xmlns:a16="http://schemas.microsoft.com/office/drawing/2014/main" id="{D4ED0238-2CD5-5FFE-F5D2-EC84AE611A8F}"/>
              </a:ext>
            </a:extLst>
          </p:cNvPr>
          <p:cNvSpPr txBox="1"/>
          <p:nvPr/>
        </p:nvSpPr>
        <p:spPr>
          <a:xfrm>
            <a:off x="306114" y="3986925"/>
            <a:ext cx="6388976" cy="2706510"/>
          </a:xfrm>
          <a:prstGeom prst="rect">
            <a:avLst/>
          </a:prstGeom>
          <a:solidFill>
            <a:schemeClr val="accent5">
              <a:lumMod val="20000"/>
              <a:lumOff val="80000"/>
            </a:schemeClr>
          </a:solidFill>
        </p:spPr>
        <p:txBody>
          <a:bodyPr vert="horz" wrap="square" lIns="0" tIns="89535" rIns="0" bIns="0" rtlCol="0">
            <a:spAutoFit/>
          </a:bodyPr>
          <a:lstStyle/>
          <a:p>
            <a:pPr>
              <a:lnSpc>
                <a:spcPct val="100000"/>
              </a:lnSpc>
            </a:pPr>
            <a:r>
              <a:rPr sz="1700" b="1" u="heavy" spc="-5" dirty="0">
                <a:uFill>
                  <a:solidFill>
                    <a:srgbClr val="000000"/>
                  </a:solidFill>
                </a:uFill>
                <a:latin typeface="+mj-lt"/>
                <a:cs typeface="Carlito"/>
              </a:rPr>
              <a:t>Initial</a:t>
            </a:r>
            <a:r>
              <a:rPr sz="1700" b="1" u="heavy" spc="-30" dirty="0">
                <a:uFill>
                  <a:solidFill>
                    <a:srgbClr val="000000"/>
                  </a:solidFill>
                </a:uFill>
                <a:latin typeface="+mj-lt"/>
                <a:cs typeface="Carlito"/>
              </a:rPr>
              <a:t> </a:t>
            </a:r>
            <a:r>
              <a:rPr sz="1700" b="1" u="heavy" spc="-5" dirty="0">
                <a:uFill>
                  <a:solidFill>
                    <a:srgbClr val="000000"/>
                  </a:solidFill>
                </a:uFill>
                <a:latin typeface="+mj-lt"/>
                <a:cs typeface="Carlito"/>
              </a:rPr>
              <a:t>meeting:</a:t>
            </a:r>
            <a:endParaRPr sz="1700" b="1" dirty="0">
              <a:latin typeface="+mj-lt"/>
              <a:cs typeface="Carlito"/>
            </a:endParaRPr>
          </a:p>
          <a:p>
            <a:pPr>
              <a:lnSpc>
                <a:spcPct val="100000"/>
              </a:lnSpc>
            </a:pPr>
            <a:r>
              <a:rPr sz="1700" spc="-5" dirty="0">
                <a:latin typeface="+mj-lt"/>
                <a:cs typeface="Carlito"/>
              </a:rPr>
              <a:t>Induction </a:t>
            </a:r>
            <a:r>
              <a:rPr sz="1700" spc="-70" dirty="0">
                <a:latin typeface="+mj-lt"/>
                <a:cs typeface="Carlito"/>
              </a:rPr>
              <a:t>Tutor, </a:t>
            </a:r>
            <a:r>
              <a:rPr sz="1700" spc="-30" dirty="0">
                <a:latin typeface="+mj-lt"/>
                <a:cs typeface="Carlito"/>
              </a:rPr>
              <a:t>Mentor </a:t>
            </a:r>
            <a:r>
              <a:rPr sz="1700" dirty="0">
                <a:latin typeface="+mj-lt"/>
                <a:cs typeface="Carlito"/>
              </a:rPr>
              <a:t>and </a:t>
            </a:r>
            <a:r>
              <a:rPr sz="1700" spc="-5" dirty="0">
                <a:latin typeface="+mj-lt"/>
                <a:cs typeface="Carlito"/>
              </a:rPr>
              <a:t>ECT </a:t>
            </a:r>
            <a:r>
              <a:rPr sz="1700" dirty="0">
                <a:latin typeface="+mj-lt"/>
                <a:cs typeface="Carlito"/>
              </a:rPr>
              <a:t>within </a:t>
            </a:r>
            <a:r>
              <a:rPr sz="1700" spc="-20" dirty="0">
                <a:latin typeface="+mj-lt"/>
                <a:cs typeface="Carlito"/>
              </a:rPr>
              <a:t>first </a:t>
            </a:r>
            <a:r>
              <a:rPr sz="1700" dirty="0">
                <a:latin typeface="+mj-lt"/>
                <a:cs typeface="Carlito"/>
              </a:rPr>
              <a:t>2 </a:t>
            </a:r>
            <a:r>
              <a:rPr sz="1700" spc="-25" dirty="0">
                <a:latin typeface="+mj-lt"/>
                <a:cs typeface="Carlito"/>
              </a:rPr>
              <a:t>weeks </a:t>
            </a:r>
            <a:r>
              <a:rPr sz="1700" spc="-10" dirty="0">
                <a:latin typeface="+mj-lt"/>
                <a:cs typeface="Carlito"/>
              </a:rPr>
              <a:t>of</a:t>
            </a:r>
            <a:r>
              <a:rPr sz="1700" spc="-20" dirty="0">
                <a:latin typeface="+mj-lt"/>
                <a:cs typeface="Carlito"/>
              </a:rPr>
              <a:t> </a:t>
            </a:r>
            <a:r>
              <a:rPr sz="1700" spc="-5" dirty="0">
                <a:latin typeface="+mj-lt"/>
                <a:cs typeface="Carlito"/>
              </a:rPr>
              <a:t>induction</a:t>
            </a:r>
            <a:endParaRPr sz="1700" dirty="0">
              <a:latin typeface="+mj-lt"/>
              <a:cs typeface="Carlito"/>
            </a:endParaRPr>
          </a:p>
          <a:p>
            <a:pPr>
              <a:lnSpc>
                <a:spcPct val="100000"/>
              </a:lnSpc>
            </a:pPr>
            <a:r>
              <a:rPr sz="1700" spc="-15" dirty="0">
                <a:latin typeface="+mj-lt"/>
                <a:cs typeface="Carlito"/>
              </a:rPr>
              <a:t>period</a:t>
            </a:r>
            <a:endParaRPr sz="1700" dirty="0">
              <a:latin typeface="+mj-lt"/>
              <a:cs typeface="Carlito"/>
            </a:endParaRPr>
          </a:p>
          <a:p>
            <a:pPr>
              <a:lnSpc>
                <a:spcPct val="100000"/>
              </a:lnSpc>
            </a:pPr>
            <a:r>
              <a:rPr sz="1700" b="1" u="heavy" dirty="0">
                <a:uFill>
                  <a:solidFill>
                    <a:srgbClr val="000000"/>
                  </a:solidFill>
                </a:uFill>
                <a:latin typeface="+mj-lt"/>
                <a:cs typeface="Carlito"/>
              </a:rPr>
              <a:t>Half </a:t>
            </a:r>
            <a:r>
              <a:rPr sz="1700" b="1" u="heavy" spc="-10" dirty="0">
                <a:uFill>
                  <a:solidFill>
                    <a:srgbClr val="000000"/>
                  </a:solidFill>
                </a:uFill>
                <a:latin typeface="+mj-lt"/>
                <a:cs typeface="Carlito"/>
              </a:rPr>
              <a:t>termly</a:t>
            </a:r>
            <a:r>
              <a:rPr sz="1700" b="1" u="heavy" spc="-90" dirty="0">
                <a:uFill>
                  <a:solidFill>
                    <a:srgbClr val="000000"/>
                  </a:solidFill>
                </a:uFill>
                <a:latin typeface="+mj-lt"/>
                <a:cs typeface="Carlito"/>
              </a:rPr>
              <a:t> </a:t>
            </a:r>
            <a:r>
              <a:rPr sz="1700" b="1" u="heavy" spc="-15" dirty="0">
                <a:uFill>
                  <a:solidFill>
                    <a:srgbClr val="000000"/>
                  </a:solidFill>
                </a:uFill>
                <a:latin typeface="+mj-lt"/>
                <a:cs typeface="Carlito"/>
              </a:rPr>
              <a:t>meeting:</a:t>
            </a:r>
            <a:endParaRPr sz="1700" b="1" dirty="0">
              <a:latin typeface="+mj-lt"/>
              <a:cs typeface="Carlito"/>
            </a:endParaRPr>
          </a:p>
          <a:p>
            <a:pPr>
              <a:lnSpc>
                <a:spcPct val="100000"/>
              </a:lnSpc>
            </a:pPr>
            <a:r>
              <a:rPr sz="1700" spc="-5" dirty="0">
                <a:latin typeface="+mj-lt"/>
                <a:cs typeface="Carlito"/>
              </a:rPr>
              <a:t>Induction </a:t>
            </a:r>
            <a:r>
              <a:rPr sz="1700" spc="-45" dirty="0">
                <a:latin typeface="+mj-lt"/>
                <a:cs typeface="Carlito"/>
              </a:rPr>
              <a:t>Tutor </a:t>
            </a:r>
            <a:r>
              <a:rPr sz="1700" dirty="0">
                <a:latin typeface="+mj-lt"/>
                <a:cs typeface="Carlito"/>
              </a:rPr>
              <a:t>and </a:t>
            </a:r>
            <a:r>
              <a:rPr sz="1700" spc="-5" dirty="0">
                <a:latin typeface="+mj-lt"/>
                <a:cs typeface="Carlito"/>
              </a:rPr>
              <a:t>ECT </a:t>
            </a:r>
            <a:r>
              <a:rPr sz="1700" spc="-15" dirty="0">
                <a:latin typeface="+mj-lt"/>
                <a:cs typeface="Carlito"/>
              </a:rPr>
              <a:t>throughout </a:t>
            </a:r>
            <a:r>
              <a:rPr sz="1700" spc="-10" dirty="0">
                <a:latin typeface="+mj-lt"/>
                <a:cs typeface="Carlito"/>
              </a:rPr>
              <a:t>the </a:t>
            </a:r>
            <a:r>
              <a:rPr sz="1700" spc="-5" dirty="0">
                <a:latin typeface="+mj-lt"/>
                <a:cs typeface="Carlito"/>
              </a:rPr>
              <a:t>induction</a:t>
            </a:r>
            <a:r>
              <a:rPr sz="1700" spc="-95" dirty="0">
                <a:latin typeface="+mj-lt"/>
                <a:cs typeface="Carlito"/>
              </a:rPr>
              <a:t> </a:t>
            </a:r>
            <a:r>
              <a:rPr sz="1700" spc="-15" dirty="0">
                <a:latin typeface="+mj-lt"/>
                <a:cs typeface="Carlito"/>
              </a:rPr>
              <a:t>period</a:t>
            </a:r>
            <a:endParaRPr sz="1700" dirty="0">
              <a:latin typeface="+mj-lt"/>
              <a:cs typeface="Carlito"/>
            </a:endParaRPr>
          </a:p>
          <a:p>
            <a:pPr>
              <a:lnSpc>
                <a:spcPct val="100000"/>
              </a:lnSpc>
            </a:pPr>
            <a:r>
              <a:rPr sz="1700" b="1" u="heavy" spc="-20" dirty="0">
                <a:uFill>
                  <a:solidFill>
                    <a:srgbClr val="000000"/>
                  </a:solidFill>
                </a:uFill>
                <a:latin typeface="+mj-lt"/>
                <a:cs typeface="Carlito"/>
              </a:rPr>
              <a:t>Review</a:t>
            </a:r>
            <a:r>
              <a:rPr sz="1700" b="1" u="heavy" spc="-60" dirty="0">
                <a:uFill>
                  <a:solidFill>
                    <a:srgbClr val="000000"/>
                  </a:solidFill>
                </a:uFill>
                <a:latin typeface="+mj-lt"/>
                <a:cs typeface="Carlito"/>
              </a:rPr>
              <a:t> </a:t>
            </a:r>
            <a:r>
              <a:rPr sz="1700" b="1" u="heavy" spc="-15" dirty="0">
                <a:uFill>
                  <a:solidFill>
                    <a:srgbClr val="000000"/>
                  </a:solidFill>
                </a:uFill>
                <a:latin typeface="+mj-lt"/>
                <a:cs typeface="Carlito"/>
              </a:rPr>
              <a:t>meeting:</a:t>
            </a:r>
            <a:endParaRPr sz="1700" b="1" dirty="0">
              <a:latin typeface="+mj-lt"/>
              <a:cs typeface="Carlito"/>
            </a:endParaRPr>
          </a:p>
          <a:p>
            <a:pPr marR="191770"/>
            <a:r>
              <a:rPr sz="1700" dirty="0">
                <a:latin typeface="+mj-lt"/>
                <a:cs typeface="Carlito"/>
              </a:rPr>
              <a:t>6 </a:t>
            </a:r>
            <a:r>
              <a:rPr sz="1700" spc="-10" dirty="0">
                <a:latin typeface="+mj-lt"/>
                <a:cs typeface="Carlito"/>
              </a:rPr>
              <a:t>meetings </a:t>
            </a:r>
            <a:r>
              <a:rPr sz="1700" spc="-20" dirty="0">
                <a:latin typeface="+mj-lt"/>
                <a:cs typeface="Carlito"/>
              </a:rPr>
              <a:t>between </a:t>
            </a:r>
            <a:r>
              <a:rPr sz="1700" spc="-10" dirty="0">
                <a:latin typeface="+mj-lt"/>
                <a:cs typeface="Carlito"/>
              </a:rPr>
              <a:t>Induction </a:t>
            </a:r>
            <a:r>
              <a:rPr sz="1700" spc="-45" dirty="0">
                <a:latin typeface="+mj-lt"/>
                <a:cs typeface="Carlito"/>
              </a:rPr>
              <a:t>Tutor </a:t>
            </a:r>
            <a:r>
              <a:rPr sz="1700" dirty="0">
                <a:latin typeface="+mj-lt"/>
                <a:cs typeface="Carlito"/>
              </a:rPr>
              <a:t>and </a:t>
            </a:r>
            <a:r>
              <a:rPr sz="1700" spc="-5" dirty="0">
                <a:latin typeface="+mj-lt"/>
                <a:cs typeface="Carlito"/>
              </a:rPr>
              <a:t>ECT </a:t>
            </a:r>
            <a:r>
              <a:rPr sz="1700" spc="-15" dirty="0">
                <a:latin typeface="+mj-lt"/>
                <a:cs typeface="Carlito"/>
              </a:rPr>
              <a:t>at </a:t>
            </a:r>
            <a:r>
              <a:rPr sz="1700" spc="-10" dirty="0">
                <a:latin typeface="+mj-lt"/>
                <a:cs typeface="Carlito"/>
              </a:rPr>
              <a:t>the </a:t>
            </a:r>
            <a:r>
              <a:rPr sz="1700" spc="-5" dirty="0">
                <a:latin typeface="+mj-lt"/>
                <a:cs typeface="Carlito"/>
              </a:rPr>
              <a:t>end </a:t>
            </a:r>
            <a:r>
              <a:rPr sz="1700" spc="-10" dirty="0">
                <a:latin typeface="+mj-lt"/>
                <a:cs typeface="Carlito"/>
              </a:rPr>
              <a:t>of each  </a:t>
            </a:r>
            <a:r>
              <a:rPr sz="1700" spc="-5" dirty="0">
                <a:latin typeface="+mj-lt"/>
                <a:cs typeface="Carlito"/>
              </a:rPr>
              <a:t>term.</a:t>
            </a:r>
            <a:endParaRPr lang="en-GB" sz="1700" spc="-5" dirty="0">
              <a:latin typeface="+mj-lt"/>
              <a:cs typeface="Carlito"/>
            </a:endParaRPr>
          </a:p>
          <a:p>
            <a:pPr marR="191770"/>
            <a:endParaRPr lang="en-GB" sz="1700" spc="-5" dirty="0">
              <a:latin typeface="+mj-lt"/>
              <a:cs typeface="Carlito"/>
            </a:endParaRPr>
          </a:p>
          <a:p>
            <a:pPr marR="191770"/>
            <a:r>
              <a:rPr lang="en-GB" sz="1700" spc="-5" dirty="0">
                <a:latin typeface="+mj-lt"/>
                <a:cs typeface="Carlito"/>
              </a:rPr>
              <a:t>Other meetings </a:t>
            </a:r>
            <a:r>
              <a:rPr lang="en-US" sz="1700" spc="-30" dirty="0">
                <a:latin typeface="+mj-lt"/>
                <a:cs typeface="Carlito"/>
              </a:rPr>
              <a:t>according </a:t>
            </a:r>
            <a:r>
              <a:rPr lang="en-US" sz="1700" spc="-35" dirty="0">
                <a:latin typeface="+mj-lt"/>
                <a:cs typeface="Carlito"/>
              </a:rPr>
              <a:t>to </a:t>
            </a:r>
            <a:r>
              <a:rPr lang="en-US" sz="1700" spc="-25" dirty="0">
                <a:latin typeface="+mj-lt"/>
                <a:cs typeface="Carlito"/>
              </a:rPr>
              <a:t>need </a:t>
            </a:r>
            <a:r>
              <a:rPr lang="en-US" sz="1700" spc="-15" dirty="0">
                <a:latin typeface="+mj-lt"/>
                <a:cs typeface="Carlito"/>
              </a:rPr>
              <a:t>for example; if the </a:t>
            </a:r>
            <a:r>
              <a:rPr lang="en-US" sz="1700" spc="-45" dirty="0">
                <a:latin typeface="+mj-lt"/>
                <a:cs typeface="Carlito"/>
              </a:rPr>
              <a:t>progress </a:t>
            </a:r>
            <a:r>
              <a:rPr lang="en-US" sz="1700" spc="-5" dirty="0">
                <a:latin typeface="+mj-lt"/>
                <a:cs typeface="Carlito"/>
              </a:rPr>
              <a:t>of </a:t>
            </a:r>
            <a:r>
              <a:rPr lang="en-US" sz="1700" spc="-15" dirty="0">
                <a:latin typeface="+mj-lt"/>
                <a:cs typeface="Carlito"/>
              </a:rPr>
              <a:t>the  </a:t>
            </a:r>
            <a:r>
              <a:rPr lang="en-US" sz="1700" spc="-65" dirty="0">
                <a:latin typeface="+mj-lt"/>
                <a:cs typeface="Carlito"/>
              </a:rPr>
              <a:t>ECT </a:t>
            </a:r>
            <a:r>
              <a:rPr lang="en-US" sz="1700" spc="-45" dirty="0">
                <a:latin typeface="+mj-lt"/>
                <a:cs typeface="Carlito"/>
              </a:rPr>
              <a:t>against </a:t>
            </a:r>
            <a:r>
              <a:rPr lang="en-US" sz="1700" spc="-15" dirty="0">
                <a:latin typeface="+mj-lt"/>
                <a:cs typeface="Carlito"/>
              </a:rPr>
              <a:t>the </a:t>
            </a:r>
            <a:r>
              <a:rPr lang="en-US" sz="1700" spc="-90" dirty="0">
                <a:latin typeface="+mj-lt"/>
                <a:cs typeface="Carlito"/>
              </a:rPr>
              <a:t>Teacher </a:t>
            </a:r>
            <a:r>
              <a:rPr lang="en-US" sz="1700" spc="-40" dirty="0">
                <a:latin typeface="+mj-lt"/>
                <a:cs typeface="Carlito"/>
              </a:rPr>
              <a:t>Standards </a:t>
            </a:r>
            <a:r>
              <a:rPr lang="en-US" sz="1700" spc="-10" dirty="0">
                <a:latin typeface="+mj-lt"/>
                <a:cs typeface="Carlito"/>
              </a:rPr>
              <a:t>is </a:t>
            </a:r>
            <a:r>
              <a:rPr lang="en-US" sz="1700" spc="-5" dirty="0">
                <a:latin typeface="+mj-lt"/>
                <a:cs typeface="Carlito"/>
              </a:rPr>
              <a:t>a  </a:t>
            </a:r>
            <a:r>
              <a:rPr lang="en-US" sz="1700" spc="-25" dirty="0">
                <a:latin typeface="+mj-lt"/>
                <a:cs typeface="Carlito"/>
              </a:rPr>
              <a:t>cause </a:t>
            </a:r>
            <a:r>
              <a:rPr lang="en-US" sz="1700" spc="-55" dirty="0">
                <a:latin typeface="+mj-lt"/>
                <a:cs typeface="Carlito"/>
              </a:rPr>
              <a:t>for</a:t>
            </a:r>
            <a:r>
              <a:rPr lang="en-US" sz="1700" spc="-5" dirty="0">
                <a:latin typeface="+mj-lt"/>
                <a:cs typeface="Carlito"/>
              </a:rPr>
              <a:t> </a:t>
            </a:r>
            <a:r>
              <a:rPr lang="en-US" sz="1700" spc="-30" dirty="0">
                <a:latin typeface="+mj-lt"/>
                <a:cs typeface="Carlito"/>
              </a:rPr>
              <a:t>concern</a:t>
            </a:r>
            <a:endParaRPr lang="en-US" sz="1700" dirty="0">
              <a:latin typeface="+mj-lt"/>
              <a:cs typeface="Carlito"/>
            </a:endParaRPr>
          </a:p>
        </p:txBody>
      </p:sp>
      <p:sp>
        <p:nvSpPr>
          <p:cNvPr id="16" name="object 3">
            <a:extLst>
              <a:ext uri="{FF2B5EF4-FFF2-40B4-BE49-F238E27FC236}">
                <a16:creationId xmlns:a16="http://schemas.microsoft.com/office/drawing/2014/main" id="{FA964F0D-6219-CDFD-1F2E-6FD877F5DE05}"/>
              </a:ext>
            </a:extLst>
          </p:cNvPr>
          <p:cNvSpPr txBox="1"/>
          <p:nvPr/>
        </p:nvSpPr>
        <p:spPr>
          <a:xfrm>
            <a:off x="306114" y="4001031"/>
            <a:ext cx="6388976" cy="2692404"/>
          </a:xfrm>
          <a:prstGeom prst="rect">
            <a:avLst/>
          </a:prstGeom>
          <a:solidFill>
            <a:schemeClr val="accent3">
              <a:lumMod val="20000"/>
              <a:lumOff val="80000"/>
            </a:schemeClr>
          </a:solidFill>
          <a:ln>
            <a:solidFill>
              <a:schemeClr val="tx1"/>
            </a:solidFill>
          </a:ln>
        </p:spPr>
        <p:txBody>
          <a:bodyPr vert="horz" wrap="square" lIns="0" tIns="103505" rIns="0" bIns="0" rtlCol="0">
            <a:spAutoFit/>
          </a:bodyPr>
          <a:lstStyle/>
          <a:p>
            <a:pPr marL="12700">
              <a:lnSpc>
                <a:spcPct val="100000"/>
              </a:lnSpc>
              <a:spcBef>
                <a:spcPts val="815"/>
              </a:spcBef>
              <a:tabLst>
                <a:tab pos="354965" algn="l"/>
                <a:tab pos="355600" algn="l"/>
              </a:tabLst>
            </a:pPr>
            <a:r>
              <a:rPr lang="en-GB" sz="2400" b="1" u="sng" spc="-25" dirty="0">
                <a:latin typeface="+mj-lt"/>
                <a:cs typeface="Carlito"/>
              </a:rPr>
              <a:t>Half termly meeting:</a:t>
            </a:r>
          </a:p>
          <a:p>
            <a:pPr marL="355600" indent="-342900">
              <a:lnSpc>
                <a:spcPct val="100000"/>
              </a:lnSpc>
              <a:spcBef>
                <a:spcPts val="815"/>
              </a:spcBef>
              <a:buFont typeface="Arial"/>
              <a:buChar char="•"/>
              <a:tabLst>
                <a:tab pos="354965" algn="l"/>
                <a:tab pos="355600" algn="l"/>
              </a:tabLst>
            </a:pPr>
            <a:r>
              <a:rPr sz="2000" spc="-25" dirty="0">
                <a:latin typeface="+mj-lt"/>
                <a:cs typeface="Carlito"/>
              </a:rPr>
              <a:t>Timetable</a:t>
            </a:r>
            <a:r>
              <a:rPr lang="en-GB" sz="2000" spc="-25" dirty="0">
                <a:latin typeface="+mj-lt"/>
                <a:cs typeface="Carlito"/>
              </a:rPr>
              <a:t>d</a:t>
            </a:r>
            <a:endParaRPr sz="2000" dirty="0">
              <a:latin typeface="+mj-lt"/>
              <a:cs typeface="Carlito"/>
            </a:endParaRPr>
          </a:p>
          <a:p>
            <a:pPr marL="355600" indent="-342900">
              <a:lnSpc>
                <a:spcPct val="100000"/>
              </a:lnSpc>
              <a:spcBef>
                <a:spcPts val="720"/>
              </a:spcBef>
              <a:buFont typeface="Arial"/>
              <a:buChar char="•"/>
              <a:tabLst>
                <a:tab pos="354965" algn="l"/>
                <a:tab pos="355600" algn="l"/>
              </a:tabLst>
            </a:pPr>
            <a:r>
              <a:rPr sz="2000" spc="-30" dirty="0">
                <a:latin typeface="+mj-lt"/>
                <a:cs typeface="Carlito"/>
              </a:rPr>
              <a:t>Opportunity </a:t>
            </a:r>
            <a:r>
              <a:rPr sz="2000" spc="-35" dirty="0">
                <a:latin typeface="+mj-lt"/>
                <a:cs typeface="Carlito"/>
              </a:rPr>
              <a:t>to </a:t>
            </a:r>
            <a:r>
              <a:rPr sz="2000" spc="-25" dirty="0">
                <a:latin typeface="+mj-lt"/>
                <a:cs typeface="Carlito"/>
              </a:rPr>
              <a:t>assess </a:t>
            </a:r>
            <a:r>
              <a:rPr sz="2000" spc="-45" dirty="0">
                <a:latin typeface="+mj-lt"/>
                <a:cs typeface="Carlito"/>
              </a:rPr>
              <a:t>against </a:t>
            </a:r>
            <a:r>
              <a:rPr sz="2000" spc="-90" dirty="0">
                <a:latin typeface="+mj-lt"/>
                <a:cs typeface="Carlito"/>
              </a:rPr>
              <a:t>Teacher</a:t>
            </a:r>
            <a:r>
              <a:rPr sz="2000" spc="225" dirty="0">
                <a:latin typeface="+mj-lt"/>
                <a:cs typeface="Carlito"/>
              </a:rPr>
              <a:t> </a:t>
            </a:r>
            <a:r>
              <a:rPr sz="2000" spc="-40" dirty="0">
                <a:latin typeface="+mj-lt"/>
                <a:cs typeface="Carlito"/>
              </a:rPr>
              <a:t>Standards</a:t>
            </a:r>
            <a:endParaRPr sz="2000" dirty="0">
              <a:latin typeface="+mj-lt"/>
              <a:cs typeface="Carlito"/>
            </a:endParaRPr>
          </a:p>
          <a:p>
            <a:pPr marL="355600" marR="5080" indent="-342900">
              <a:lnSpc>
                <a:spcPct val="100000"/>
              </a:lnSpc>
              <a:spcBef>
                <a:spcPts val="710"/>
              </a:spcBef>
              <a:buFont typeface="Arial"/>
              <a:buChar char="•"/>
              <a:tabLst>
                <a:tab pos="354965" algn="l"/>
                <a:tab pos="355600" algn="l"/>
              </a:tabLst>
            </a:pPr>
            <a:r>
              <a:rPr sz="2000" spc="-65" dirty="0">
                <a:latin typeface="+mj-lt"/>
                <a:cs typeface="Carlito"/>
              </a:rPr>
              <a:t>Written </a:t>
            </a:r>
            <a:r>
              <a:rPr sz="2000" spc="-50" dirty="0">
                <a:latin typeface="+mj-lt"/>
                <a:cs typeface="Carlito"/>
              </a:rPr>
              <a:t>record </a:t>
            </a:r>
            <a:r>
              <a:rPr sz="2000" spc="-65" dirty="0">
                <a:latin typeface="+mj-lt"/>
                <a:cs typeface="Carlito"/>
              </a:rPr>
              <a:t>kept </a:t>
            </a:r>
            <a:r>
              <a:rPr sz="2000" spc="-40" dirty="0">
                <a:latin typeface="+mj-lt"/>
                <a:cs typeface="Carlito"/>
              </a:rPr>
              <a:t>(progress </a:t>
            </a:r>
            <a:r>
              <a:rPr sz="2000" spc="-45" dirty="0">
                <a:latin typeface="+mj-lt"/>
                <a:cs typeface="Carlito"/>
              </a:rPr>
              <a:t>against standards,  </a:t>
            </a:r>
            <a:r>
              <a:rPr sz="2000" spc="-40" dirty="0">
                <a:latin typeface="+mj-lt"/>
                <a:cs typeface="Carlito"/>
              </a:rPr>
              <a:t>reviewed </a:t>
            </a:r>
            <a:r>
              <a:rPr sz="2000" spc="-5" dirty="0">
                <a:latin typeface="+mj-lt"/>
                <a:cs typeface="Carlito"/>
              </a:rPr>
              <a:t>/ </a:t>
            </a:r>
            <a:r>
              <a:rPr sz="2000" spc="-30" dirty="0">
                <a:latin typeface="+mj-lt"/>
                <a:cs typeface="Carlito"/>
              </a:rPr>
              <a:t>new </a:t>
            </a:r>
            <a:r>
              <a:rPr sz="2000" spc="-45" dirty="0">
                <a:latin typeface="+mj-lt"/>
                <a:cs typeface="Carlito"/>
              </a:rPr>
              <a:t>targets, </a:t>
            </a:r>
            <a:r>
              <a:rPr sz="2000" spc="-20" dirty="0">
                <a:latin typeface="+mj-lt"/>
                <a:cs typeface="Carlito"/>
              </a:rPr>
              <a:t>use </a:t>
            </a:r>
            <a:r>
              <a:rPr sz="2000" spc="-5" dirty="0">
                <a:latin typeface="+mj-lt"/>
                <a:cs typeface="Carlito"/>
              </a:rPr>
              <a:t>of </a:t>
            </a:r>
            <a:r>
              <a:rPr sz="2000" spc="-30" dirty="0">
                <a:latin typeface="+mj-lt"/>
                <a:cs typeface="Carlito"/>
              </a:rPr>
              <a:t>release </a:t>
            </a:r>
            <a:r>
              <a:rPr sz="2000" spc="-15" dirty="0">
                <a:latin typeface="+mj-lt"/>
                <a:cs typeface="Carlito"/>
              </a:rPr>
              <a:t>time, </a:t>
            </a:r>
            <a:r>
              <a:rPr sz="2000" spc="-35" dirty="0">
                <a:latin typeface="+mj-lt"/>
                <a:cs typeface="Carlito"/>
              </a:rPr>
              <a:t>Early  </a:t>
            </a:r>
            <a:r>
              <a:rPr sz="2000" spc="-45" dirty="0">
                <a:latin typeface="+mj-lt"/>
                <a:cs typeface="Carlito"/>
              </a:rPr>
              <a:t>Professional </a:t>
            </a:r>
            <a:r>
              <a:rPr sz="2000" spc="-40" dirty="0">
                <a:latin typeface="+mj-lt"/>
                <a:cs typeface="Carlito"/>
              </a:rPr>
              <a:t>Development</a:t>
            </a:r>
            <a:r>
              <a:rPr sz="2000" spc="135" dirty="0">
                <a:latin typeface="+mj-lt"/>
                <a:cs typeface="Carlito"/>
              </a:rPr>
              <a:t> </a:t>
            </a:r>
            <a:r>
              <a:rPr sz="2000" spc="-30" dirty="0">
                <a:latin typeface="+mj-lt"/>
                <a:cs typeface="Carlito"/>
              </a:rPr>
              <a:t>sessions)</a:t>
            </a:r>
            <a:endParaRPr sz="2000" dirty="0">
              <a:latin typeface="+mj-lt"/>
              <a:cs typeface="Carlito"/>
            </a:endParaRPr>
          </a:p>
          <a:p>
            <a:pPr marL="355600" indent="-342900">
              <a:lnSpc>
                <a:spcPct val="100000"/>
              </a:lnSpc>
              <a:spcBef>
                <a:spcPts val="700"/>
              </a:spcBef>
              <a:buFont typeface="Arial"/>
              <a:buChar char="•"/>
              <a:tabLst>
                <a:tab pos="354965" algn="l"/>
                <a:tab pos="355600" algn="l"/>
              </a:tabLst>
            </a:pPr>
            <a:r>
              <a:rPr sz="2000" spc="-35" dirty="0">
                <a:latin typeface="+mj-lt"/>
                <a:cs typeface="Carlito"/>
              </a:rPr>
              <a:t>ECT </a:t>
            </a:r>
            <a:r>
              <a:rPr sz="2000" spc="-20" dirty="0">
                <a:latin typeface="+mj-lt"/>
                <a:cs typeface="Carlito"/>
              </a:rPr>
              <a:t>weekly </a:t>
            </a:r>
            <a:r>
              <a:rPr sz="2000" spc="-40" dirty="0">
                <a:latin typeface="+mj-lt"/>
                <a:cs typeface="Carlito"/>
              </a:rPr>
              <a:t>development</a:t>
            </a:r>
            <a:r>
              <a:rPr sz="2000" dirty="0">
                <a:latin typeface="+mj-lt"/>
                <a:cs typeface="Carlito"/>
              </a:rPr>
              <a:t> </a:t>
            </a:r>
            <a:r>
              <a:rPr sz="2000" spc="-25" dirty="0">
                <a:latin typeface="+mj-lt"/>
                <a:cs typeface="Carlito"/>
              </a:rPr>
              <a:t>log</a:t>
            </a:r>
            <a:endParaRPr sz="20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10623"/>
    </mc:Choice>
    <mc:Fallback xmlns="">
      <p:transition spd="slow" advTm="1062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97003"/>
            <a:ext cx="8686800" cy="589905"/>
          </a:xfrm>
          <a:prstGeom prst="rect">
            <a:avLst/>
          </a:prstGeom>
          <a:solidFill>
            <a:srgbClr val="30859C"/>
          </a:solidFill>
        </p:spPr>
        <p:txBody>
          <a:bodyPr vert="horz" wrap="square" lIns="0" tIns="0" rIns="0" bIns="0" rtlCol="0">
            <a:spAutoFit/>
          </a:bodyPr>
          <a:lstStyle/>
          <a:p>
            <a:pPr marL="209550" algn="ctr">
              <a:lnSpc>
                <a:spcPts val="4570"/>
              </a:lnSpc>
            </a:pPr>
            <a:r>
              <a:rPr spc="-50" dirty="0"/>
              <a:t>Progress</a:t>
            </a:r>
            <a:r>
              <a:rPr lang="en-GB" spc="-50" dirty="0"/>
              <a:t> Reviews</a:t>
            </a:r>
            <a:r>
              <a:rPr spc="40" dirty="0"/>
              <a:t> </a:t>
            </a:r>
            <a:r>
              <a:rPr lang="en-GB" spc="-65" dirty="0"/>
              <a:t>and Assessment Points </a:t>
            </a:r>
            <a:endParaRPr spc="-65" dirty="0"/>
          </a:p>
        </p:txBody>
      </p:sp>
      <p:sp>
        <p:nvSpPr>
          <p:cNvPr id="3" name="object 3"/>
          <p:cNvSpPr txBox="1"/>
          <p:nvPr/>
        </p:nvSpPr>
        <p:spPr>
          <a:xfrm>
            <a:off x="228600" y="950457"/>
            <a:ext cx="8686800" cy="1952458"/>
          </a:xfrm>
          <a:prstGeom prst="rect">
            <a:avLst/>
          </a:prstGeom>
          <a:solidFill>
            <a:schemeClr val="accent3">
              <a:lumMod val="20000"/>
              <a:lumOff val="80000"/>
            </a:schemeClr>
          </a:solidFill>
          <a:ln>
            <a:solidFill>
              <a:schemeClr val="tx1"/>
            </a:solidFill>
          </a:ln>
        </p:spPr>
        <p:txBody>
          <a:bodyPr vert="horz" wrap="square" lIns="0" tIns="13335" rIns="0" bIns="0" rtlCol="0">
            <a:spAutoFit/>
          </a:bodyPr>
          <a:lstStyle/>
          <a:p>
            <a:pPr marL="12700" marR="5080">
              <a:lnSpc>
                <a:spcPct val="100000"/>
              </a:lnSpc>
            </a:pPr>
            <a:r>
              <a:rPr lang="en-GB" spc="-5" dirty="0">
                <a:latin typeface="Carlito"/>
                <a:cs typeface="Carlito"/>
              </a:rPr>
              <a:t>The</a:t>
            </a:r>
            <a:r>
              <a:rPr spc="-5" dirty="0">
                <a:latin typeface="Carlito"/>
                <a:cs typeface="Carlito"/>
              </a:rPr>
              <a:t> </a:t>
            </a:r>
            <a:r>
              <a:rPr spc="-10" dirty="0">
                <a:latin typeface="Carlito"/>
                <a:cs typeface="Carlito"/>
              </a:rPr>
              <a:t>assessment </a:t>
            </a:r>
            <a:r>
              <a:rPr spc="-15" dirty="0">
                <a:latin typeface="Carlito"/>
                <a:cs typeface="Carlito"/>
              </a:rPr>
              <a:t>points </a:t>
            </a:r>
            <a:r>
              <a:rPr spc="-25" dirty="0">
                <a:latin typeface="Carlito"/>
                <a:cs typeface="Carlito"/>
              </a:rPr>
              <a:t>are </a:t>
            </a:r>
            <a:r>
              <a:rPr spc="-15" dirty="0">
                <a:latin typeface="Carlito"/>
                <a:cs typeface="Carlito"/>
              </a:rPr>
              <a:t>supported by </a:t>
            </a:r>
            <a:r>
              <a:rPr spc="-10" dirty="0">
                <a:latin typeface="Carlito"/>
                <a:cs typeface="Carlito"/>
              </a:rPr>
              <a:t>regular </a:t>
            </a:r>
            <a:r>
              <a:rPr b="1" u="sng" spc="-25" dirty="0">
                <a:latin typeface="Carlito"/>
                <a:cs typeface="Carlito"/>
              </a:rPr>
              <a:t>progress </a:t>
            </a:r>
            <a:r>
              <a:rPr b="1" u="sng" spc="-30" dirty="0">
                <a:latin typeface="Carlito"/>
                <a:cs typeface="Carlito"/>
              </a:rPr>
              <a:t>reviews </a:t>
            </a:r>
            <a:r>
              <a:rPr spc="-45" dirty="0">
                <a:latin typeface="Carlito"/>
                <a:cs typeface="Carlito"/>
              </a:rPr>
              <a:t>to </a:t>
            </a:r>
            <a:r>
              <a:rPr spc="-15" dirty="0">
                <a:latin typeface="Carlito"/>
                <a:cs typeface="Carlito"/>
              </a:rPr>
              <a:t>monitor </a:t>
            </a:r>
            <a:r>
              <a:rPr spc="-25" dirty="0">
                <a:latin typeface="Carlito"/>
                <a:cs typeface="Carlito"/>
              </a:rPr>
              <a:t>progress, </a:t>
            </a:r>
            <a:r>
              <a:rPr spc="-20" dirty="0">
                <a:latin typeface="Carlito"/>
                <a:cs typeface="Carlito"/>
              </a:rPr>
              <a:t>taking  </a:t>
            </a:r>
            <a:r>
              <a:rPr dirty="0">
                <a:latin typeface="Carlito"/>
                <a:cs typeface="Carlito"/>
              </a:rPr>
              <a:t>place </a:t>
            </a:r>
            <a:r>
              <a:rPr spc="-30" dirty="0">
                <a:latin typeface="Carlito"/>
                <a:cs typeface="Carlito"/>
              </a:rPr>
              <a:t>at </a:t>
            </a:r>
            <a:r>
              <a:rPr dirty="0">
                <a:latin typeface="Carlito"/>
                <a:cs typeface="Carlito"/>
              </a:rPr>
              <a:t>the end of each </a:t>
            </a:r>
            <a:r>
              <a:rPr spc="-25" dirty="0">
                <a:latin typeface="Carlito"/>
                <a:cs typeface="Carlito"/>
              </a:rPr>
              <a:t>term </a:t>
            </a:r>
            <a:r>
              <a:rPr spc="-15" dirty="0">
                <a:latin typeface="Carlito"/>
                <a:cs typeface="Carlito"/>
              </a:rPr>
              <a:t>where </a:t>
            </a:r>
            <a:r>
              <a:rPr spc="-20" dirty="0">
                <a:latin typeface="Carlito"/>
                <a:cs typeface="Carlito"/>
              </a:rPr>
              <a:t>there </a:t>
            </a:r>
            <a:r>
              <a:rPr spc="-5" dirty="0">
                <a:latin typeface="Carlito"/>
                <a:cs typeface="Carlito"/>
              </a:rPr>
              <a:t>is no  </a:t>
            </a:r>
            <a:r>
              <a:rPr spc="-30" dirty="0">
                <a:latin typeface="Carlito"/>
                <a:cs typeface="Carlito"/>
              </a:rPr>
              <a:t>formal </a:t>
            </a:r>
            <a:r>
              <a:rPr spc="-10" dirty="0">
                <a:latin typeface="Carlito"/>
                <a:cs typeface="Carlito"/>
              </a:rPr>
              <a:t>assessment </a:t>
            </a:r>
            <a:r>
              <a:rPr spc="-95" dirty="0">
                <a:latin typeface="Carlito"/>
                <a:cs typeface="Carlito"/>
              </a:rPr>
              <a:t>(Terms </a:t>
            </a:r>
            <a:r>
              <a:rPr spc="-5" dirty="0">
                <a:latin typeface="Carlito"/>
                <a:cs typeface="Carlito"/>
              </a:rPr>
              <a:t>1, </a:t>
            </a:r>
            <a:r>
              <a:rPr spc="-10" dirty="0">
                <a:latin typeface="Carlito"/>
                <a:cs typeface="Carlito"/>
              </a:rPr>
              <a:t>2, </a:t>
            </a:r>
            <a:r>
              <a:rPr dirty="0">
                <a:latin typeface="Carlito"/>
                <a:cs typeface="Carlito"/>
              </a:rPr>
              <a:t>4 and</a:t>
            </a:r>
            <a:r>
              <a:rPr spc="114" dirty="0">
                <a:latin typeface="Carlito"/>
                <a:cs typeface="Carlito"/>
              </a:rPr>
              <a:t> </a:t>
            </a:r>
            <a:r>
              <a:rPr dirty="0">
                <a:latin typeface="Carlito"/>
                <a:cs typeface="Carlito"/>
              </a:rPr>
              <a:t>5).</a:t>
            </a:r>
            <a:r>
              <a:rPr lang="en-GB" dirty="0">
                <a:latin typeface="Carlito"/>
                <a:cs typeface="Carlito"/>
              </a:rPr>
              <a:t> </a:t>
            </a:r>
            <a:r>
              <a:rPr spc="-5" dirty="0">
                <a:latin typeface="Carlito"/>
                <a:cs typeface="Carlito"/>
              </a:rPr>
              <a:t>These </a:t>
            </a:r>
            <a:r>
              <a:rPr dirty="0">
                <a:latin typeface="Carlito"/>
                <a:cs typeface="Carlito"/>
              </a:rPr>
              <a:t>will </a:t>
            </a:r>
            <a:r>
              <a:rPr spc="-5" dirty="0">
                <a:latin typeface="Carlito"/>
                <a:cs typeface="Carlito"/>
              </a:rPr>
              <a:t>be </a:t>
            </a:r>
            <a:r>
              <a:rPr spc="-30" dirty="0">
                <a:latin typeface="Carlito"/>
                <a:cs typeface="Carlito"/>
              </a:rPr>
              <a:t>submitted </a:t>
            </a:r>
            <a:r>
              <a:rPr spc="-45" dirty="0">
                <a:latin typeface="Carlito"/>
                <a:cs typeface="Carlito"/>
              </a:rPr>
              <a:t>to </a:t>
            </a:r>
            <a:r>
              <a:rPr dirty="0">
                <a:latin typeface="Carlito"/>
                <a:cs typeface="Carlito"/>
              </a:rPr>
              <a:t>the</a:t>
            </a:r>
            <a:r>
              <a:rPr spc="114" dirty="0">
                <a:latin typeface="Carlito"/>
                <a:cs typeface="Carlito"/>
              </a:rPr>
              <a:t> </a:t>
            </a:r>
            <a:r>
              <a:rPr dirty="0">
                <a:latin typeface="Carlito"/>
                <a:cs typeface="Carlito"/>
              </a:rPr>
              <a:t>AB.</a:t>
            </a:r>
            <a:endParaRPr lang="en-GB" dirty="0">
              <a:latin typeface="Carlito"/>
              <a:cs typeface="Carlito"/>
            </a:endParaRPr>
          </a:p>
          <a:p>
            <a:pPr marL="12700">
              <a:lnSpc>
                <a:spcPct val="100000"/>
              </a:lnSpc>
            </a:pPr>
            <a:r>
              <a:rPr lang="en-US" spc="-5" dirty="0">
                <a:latin typeface="Carlito"/>
                <a:cs typeface="Carlito"/>
              </a:rPr>
              <a:t>These are succinct </a:t>
            </a:r>
            <a:r>
              <a:rPr lang="en-US" spc="-25" dirty="0">
                <a:latin typeface="Carlito"/>
                <a:cs typeface="Carlito"/>
              </a:rPr>
              <a:t>reviews:</a:t>
            </a:r>
            <a:endParaRPr lang="en-US" dirty="0">
              <a:latin typeface="Carlito"/>
              <a:cs typeface="Carlito"/>
            </a:endParaRPr>
          </a:p>
          <a:p>
            <a:pPr marL="180000" indent="-342900">
              <a:buSzPct val="80000"/>
              <a:buFont typeface="Arial" panose="020B0604020202020204" pitchFamily="34" charset="0"/>
              <a:buChar char="•"/>
              <a:tabLst>
                <a:tab pos="354965" algn="l"/>
                <a:tab pos="355600" algn="l"/>
              </a:tabLst>
            </a:pPr>
            <a:r>
              <a:rPr lang="en-US" dirty="0">
                <a:latin typeface="Carlito"/>
                <a:cs typeface="Carlito"/>
              </a:rPr>
              <a:t>On </a:t>
            </a:r>
            <a:r>
              <a:rPr lang="en-US" spc="-30" dirty="0">
                <a:latin typeface="Carlito"/>
                <a:cs typeface="Carlito"/>
              </a:rPr>
              <a:t>track </a:t>
            </a:r>
            <a:r>
              <a:rPr lang="en-US" dirty="0">
                <a:latin typeface="Carlito"/>
                <a:cs typeface="Carlito"/>
              </a:rPr>
              <a:t>/ not on </a:t>
            </a:r>
            <a:r>
              <a:rPr lang="en-US" spc="-30" dirty="0">
                <a:latin typeface="Carlito"/>
                <a:cs typeface="Carlito"/>
              </a:rPr>
              <a:t>track at </a:t>
            </a:r>
            <a:r>
              <a:rPr lang="en-US" spc="-20" dirty="0">
                <a:latin typeface="Carlito"/>
                <a:cs typeface="Carlito"/>
              </a:rPr>
              <a:t>that</a:t>
            </a:r>
            <a:r>
              <a:rPr lang="en-US" spc="30" dirty="0">
                <a:latin typeface="Carlito"/>
                <a:cs typeface="Carlito"/>
              </a:rPr>
              <a:t> </a:t>
            </a:r>
            <a:r>
              <a:rPr lang="en-US" spc="-15" dirty="0">
                <a:latin typeface="Carlito"/>
                <a:cs typeface="Carlito"/>
              </a:rPr>
              <a:t>point</a:t>
            </a:r>
            <a:endParaRPr lang="en-US" dirty="0">
              <a:latin typeface="Carlito"/>
              <a:cs typeface="Carlito"/>
            </a:endParaRPr>
          </a:p>
          <a:p>
            <a:pPr marL="180000" marR="5080" indent="-342900">
              <a:buSzPct val="80000"/>
              <a:buFont typeface="Arial" panose="020B0604020202020204" pitchFamily="34" charset="0"/>
              <a:buChar char="•"/>
              <a:tabLst>
                <a:tab pos="354965" algn="l"/>
                <a:tab pos="355600" algn="l"/>
              </a:tabLst>
            </a:pPr>
            <a:r>
              <a:rPr lang="en-US" spc="-15" dirty="0">
                <a:latin typeface="Carlito"/>
                <a:cs typeface="Carlito"/>
              </a:rPr>
              <a:t>Brief </a:t>
            </a:r>
            <a:r>
              <a:rPr lang="en-US" spc="-10" dirty="0">
                <a:latin typeface="Carlito"/>
                <a:cs typeface="Carlito"/>
              </a:rPr>
              <a:t>reasons </a:t>
            </a:r>
            <a:r>
              <a:rPr lang="en-US" dirty="0">
                <a:latin typeface="Carlito"/>
                <a:cs typeface="Carlito"/>
              </a:rPr>
              <a:t>as </a:t>
            </a:r>
            <a:r>
              <a:rPr lang="en-US" spc="-45" dirty="0">
                <a:latin typeface="Carlito"/>
                <a:cs typeface="Carlito"/>
              </a:rPr>
              <a:t>to </a:t>
            </a:r>
            <a:r>
              <a:rPr lang="en-US" spc="-5" dirty="0">
                <a:latin typeface="Carlito"/>
                <a:cs typeface="Carlito"/>
              </a:rPr>
              <a:t>how </a:t>
            </a:r>
            <a:r>
              <a:rPr lang="en-US" spc="-10" dirty="0">
                <a:latin typeface="Carlito"/>
                <a:cs typeface="Carlito"/>
              </a:rPr>
              <a:t>this </a:t>
            </a:r>
            <a:r>
              <a:rPr lang="en-US" spc="-5" dirty="0">
                <a:latin typeface="Carlito"/>
                <a:cs typeface="Carlito"/>
              </a:rPr>
              <a:t>is </a:t>
            </a:r>
            <a:r>
              <a:rPr lang="en-US" spc="-10" dirty="0">
                <a:latin typeface="Carlito"/>
                <a:cs typeface="Carlito"/>
              </a:rPr>
              <a:t>known </a:t>
            </a:r>
            <a:r>
              <a:rPr lang="en-US" dirty="0">
                <a:latin typeface="Carlito"/>
                <a:cs typeface="Carlito"/>
              </a:rPr>
              <a:t>/  </a:t>
            </a:r>
            <a:r>
              <a:rPr lang="en-US" spc="-5" dirty="0">
                <a:latin typeface="Carlito"/>
                <a:cs typeface="Carlito"/>
              </a:rPr>
              <a:t>evidence</a:t>
            </a:r>
            <a:endParaRPr lang="en-US" dirty="0">
              <a:latin typeface="Carlito"/>
              <a:cs typeface="Carlito"/>
            </a:endParaRPr>
          </a:p>
          <a:p>
            <a:pPr marL="180000" indent="-342900">
              <a:buSzPct val="80000"/>
              <a:buFont typeface="Arial" panose="020B0604020202020204" pitchFamily="34" charset="0"/>
              <a:buChar char="•"/>
              <a:tabLst>
                <a:tab pos="354965" algn="l"/>
                <a:tab pos="355600" algn="l"/>
              </a:tabLst>
            </a:pPr>
            <a:r>
              <a:rPr lang="en-US" spc="-25" dirty="0">
                <a:latin typeface="Carlito"/>
                <a:cs typeface="Carlito"/>
              </a:rPr>
              <a:t>ECT </a:t>
            </a:r>
            <a:r>
              <a:rPr lang="en-US" spc="-30" dirty="0">
                <a:latin typeface="Carlito"/>
                <a:cs typeface="Carlito"/>
              </a:rPr>
              <a:t>must</a:t>
            </a:r>
            <a:r>
              <a:rPr lang="en-US" spc="75" dirty="0">
                <a:latin typeface="Carlito"/>
                <a:cs typeface="Carlito"/>
              </a:rPr>
              <a:t> </a:t>
            </a:r>
            <a:r>
              <a:rPr lang="en-US" spc="-15" dirty="0">
                <a:latin typeface="Carlito"/>
                <a:cs typeface="Carlito"/>
              </a:rPr>
              <a:t>comment</a:t>
            </a:r>
            <a:endParaRPr lang="en-US" dirty="0">
              <a:latin typeface="Carlito"/>
              <a:cs typeface="Carlito"/>
            </a:endParaRPr>
          </a:p>
        </p:txBody>
      </p:sp>
      <p:sp>
        <p:nvSpPr>
          <p:cNvPr id="8" name="object 3">
            <a:extLst>
              <a:ext uri="{FF2B5EF4-FFF2-40B4-BE49-F238E27FC236}">
                <a16:creationId xmlns:a16="http://schemas.microsoft.com/office/drawing/2014/main" id="{7A38CD62-26EA-1EC8-939B-006BD5CBB0A8}"/>
              </a:ext>
            </a:extLst>
          </p:cNvPr>
          <p:cNvSpPr txBox="1"/>
          <p:nvPr/>
        </p:nvSpPr>
        <p:spPr>
          <a:xfrm>
            <a:off x="228600" y="3137396"/>
            <a:ext cx="8686800" cy="1951175"/>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12700" marR="5080">
              <a:lnSpc>
                <a:spcPct val="100000"/>
              </a:lnSpc>
            </a:pPr>
            <a:r>
              <a:rPr lang="en-GB" spc="-5" dirty="0">
                <a:latin typeface="+mj-lt"/>
                <a:cs typeface="Carlito"/>
              </a:rPr>
              <a:t>Two</a:t>
            </a:r>
            <a:r>
              <a:rPr spc="-5" dirty="0">
                <a:latin typeface="+mj-lt"/>
                <a:cs typeface="Carlito"/>
              </a:rPr>
              <a:t> </a:t>
            </a:r>
            <a:r>
              <a:rPr b="1" u="sng" spc="-20" dirty="0">
                <a:latin typeface="+mj-lt"/>
                <a:cs typeface="Carlito"/>
              </a:rPr>
              <a:t>assessment</a:t>
            </a:r>
            <a:r>
              <a:rPr lang="en-GB" b="1" u="sng" spc="-20" dirty="0">
                <a:latin typeface="+mj-lt"/>
                <a:cs typeface="Carlito"/>
              </a:rPr>
              <a:t> points</a:t>
            </a:r>
            <a:r>
              <a:rPr b="1" spc="-20" dirty="0">
                <a:latin typeface="+mj-lt"/>
                <a:cs typeface="Carlito"/>
              </a:rPr>
              <a:t> </a:t>
            </a:r>
            <a:r>
              <a:rPr spc="-20" dirty="0">
                <a:latin typeface="+mj-lt"/>
                <a:cs typeface="Carlito"/>
              </a:rPr>
              <a:t>during </a:t>
            </a:r>
            <a:r>
              <a:rPr spc="-15" dirty="0">
                <a:latin typeface="+mj-lt"/>
                <a:cs typeface="Carlito"/>
              </a:rPr>
              <a:t>induction </a:t>
            </a:r>
            <a:r>
              <a:rPr spc="-20" dirty="0">
                <a:latin typeface="+mj-lt"/>
                <a:cs typeface="Carlito"/>
              </a:rPr>
              <a:t>which </a:t>
            </a:r>
            <a:r>
              <a:rPr spc="-40" dirty="0">
                <a:latin typeface="+mj-lt"/>
                <a:cs typeface="Carlito"/>
              </a:rPr>
              <a:t>are </a:t>
            </a:r>
            <a:r>
              <a:rPr lang="en-GB" spc="-40" dirty="0">
                <a:latin typeface="+mj-lt"/>
                <a:cs typeface="Carlito"/>
              </a:rPr>
              <a:t>submitted</a:t>
            </a:r>
            <a:r>
              <a:rPr spc="-20" dirty="0">
                <a:latin typeface="+mj-lt"/>
                <a:cs typeface="Carlito"/>
              </a:rPr>
              <a:t> </a:t>
            </a:r>
            <a:r>
              <a:rPr spc="-35" dirty="0">
                <a:latin typeface="+mj-lt"/>
                <a:cs typeface="Carlito"/>
              </a:rPr>
              <a:t>to  </a:t>
            </a:r>
            <a:r>
              <a:rPr spc="-15" dirty="0">
                <a:latin typeface="+mj-lt"/>
                <a:cs typeface="Carlito"/>
              </a:rPr>
              <a:t>the </a:t>
            </a:r>
            <a:r>
              <a:rPr spc="-45" dirty="0">
                <a:latin typeface="+mj-lt"/>
                <a:cs typeface="Carlito"/>
              </a:rPr>
              <a:t>Appropriate </a:t>
            </a:r>
            <a:r>
              <a:rPr spc="-15" dirty="0">
                <a:latin typeface="+mj-lt"/>
                <a:cs typeface="Carlito"/>
              </a:rPr>
              <a:t>Body</a:t>
            </a:r>
            <a:r>
              <a:rPr spc="90" dirty="0">
                <a:latin typeface="+mj-lt"/>
                <a:cs typeface="Carlito"/>
              </a:rPr>
              <a:t> </a:t>
            </a:r>
            <a:r>
              <a:rPr spc="-15" dirty="0">
                <a:latin typeface="+mj-lt"/>
                <a:cs typeface="Carlito"/>
              </a:rPr>
              <a:t>(AB)</a:t>
            </a:r>
            <a:r>
              <a:rPr lang="en-GB" spc="-15" dirty="0">
                <a:latin typeface="+mj-lt"/>
                <a:cs typeface="Carlito"/>
              </a:rPr>
              <a:t> are at the </a:t>
            </a:r>
            <a:r>
              <a:rPr spc="-15" dirty="0">
                <a:latin typeface="+mj-lt"/>
                <a:cs typeface="Carlito"/>
              </a:rPr>
              <a:t>end of </a:t>
            </a:r>
            <a:r>
              <a:rPr spc="-110" dirty="0">
                <a:latin typeface="+mj-lt"/>
                <a:cs typeface="Carlito"/>
              </a:rPr>
              <a:t>Year </a:t>
            </a:r>
            <a:r>
              <a:rPr spc="-5" dirty="0">
                <a:latin typeface="+mj-lt"/>
                <a:cs typeface="Carlito"/>
              </a:rPr>
              <a:t>1 </a:t>
            </a:r>
            <a:r>
              <a:rPr spc="-25" dirty="0">
                <a:latin typeface="+mj-lt"/>
                <a:cs typeface="Carlito"/>
              </a:rPr>
              <a:t>(term</a:t>
            </a:r>
            <a:r>
              <a:rPr spc="-40" dirty="0">
                <a:latin typeface="+mj-lt"/>
                <a:cs typeface="Carlito"/>
              </a:rPr>
              <a:t> </a:t>
            </a:r>
            <a:r>
              <a:rPr spc="-20" dirty="0">
                <a:latin typeface="+mj-lt"/>
                <a:cs typeface="Carlito"/>
              </a:rPr>
              <a:t>3)</a:t>
            </a:r>
            <a:r>
              <a:rPr lang="en-GB" spc="-20" dirty="0">
                <a:latin typeface="+mj-lt"/>
                <a:cs typeface="Carlito"/>
              </a:rPr>
              <a:t> and the end</a:t>
            </a:r>
            <a:r>
              <a:rPr spc="-5" dirty="0">
                <a:latin typeface="+mj-lt"/>
                <a:cs typeface="Carlito"/>
              </a:rPr>
              <a:t> of </a:t>
            </a:r>
            <a:r>
              <a:rPr spc="-110" dirty="0">
                <a:latin typeface="+mj-lt"/>
                <a:cs typeface="Carlito"/>
              </a:rPr>
              <a:t>Year </a:t>
            </a:r>
            <a:r>
              <a:rPr spc="-5" dirty="0">
                <a:latin typeface="+mj-lt"/>
                <a:cs typeface="Carlito"/>
              </a:rPr>
              <a:t>2 </a:t>
            </a:r>
            <a:r>
              <a:rPr spc="-30" dirty="0">
                <a:latin typeface="+mj-lt"/>
                <a:cs typeface="Carlito"/>
              </a:rPr>
              <a:t>(term</a:t>
            </a:r>
            <a:r>
              <a:rPr spc="-45" dirty="0">
                <a:latin typeface="+mj-lt"/>
                <a:cs typeface="Carlito"/>
              </a:rPr>
              <a:t> </a:t>
            </a:r>
            <a:r>
              <a:rPr spc="-20" dirty="0">
                <a:latin typeface="+mj-lt"/>
                <a:cs typeface="Carlito"/>
              </a:rPr>
              <a:t>6)</a:t>
            </a:r>
            <a:r>
              <a:rPr lang="en-GB" spc="-20" dirty="0">
                <a:latin typeface="+mj-lt"/>
                <a:cs typeface="Carlito"/>
              </a:rPr>
              <a:t>.</a:t>
            </a:r>
          </a:p>
          <a:p>
            <a:pPr marL="12700" marR="5080">
              <a:lnSpc>
                <a:spcPct val="100000"/>
              </a:lnSpc>
            </a:pPr>
            <a:r>
              <a:rPr lang="en-GB" spc="-20" dirty="0">
                <a:latin typeface="+mj-lt"/>
                <a:cs typeface="Carlito"/>
              </a:rPr>
              <a:t>These will be detailed to include:</a:t>
            </a:r>
          </a:p>
          <a:p>
            <a:pPr marL="355600" marR="427355" indent="-342900">
              <a:buFont typeface="Arial"/>
              <a:buChar char="•"/>
              <a:tabLst>
                <a:tab pos="354965" algn="l"/>
                <a:tab pos="355600" algn="l"/>
              </a:tabLst>
            </a:pPr>
            <a:r>
              <a:rPr lang="en-US" spc="-30" dirty="0">
                <a:latin typeface="+mj-lt"/>
                <a:cs typeface="Carlito"/>
              </a:rPr>
              <a:t>Feedback </a:t>
            </a:r>
            <a:r>
              <a:rPr lang="en-US" spc="-45" dirty="0">
                <a:latin typeface="+mj-lt"/>
                <a:cs typeface="Carlito"/>
              </a:rPr>
              <a:t>from </a:t>
            </a:r>
            <a:r>
              <a:rPr lang="en-US" spc="-25" dirty="0">
                <a:latin typeface="+mj-lt"/>
                <a:cs typeface="Carlito"/>
              </a:rPr>
              <a:t>lesson observations </a:t>
            </a:r>
            <a:r>
              <a:rPr lang="en-US" spc="-15" dirty="0">
                <a:latin typeface="+mj-lt"/>
                <a:cs typeface="Carlito"/>
              </a:rPr>
              <a:t>and </a:t>
            </a:r>
            <a:r>
              <a:rPr lang="en-US" spc="-35" dirty="0">
                <a:latin typeface="+mj-lt"/>
                <a:cs typeface="Carlito"/>
              </a:rPr>
              <a:t>previous  </a:t>
            </a:r>
            <a:r>
              <a:rPr lang="en-US" spc="-45" dirty="0">
                <a:latin typeface="+mj-lt"/>
                <a:cs typeface="Carlito"/>
              </a:rPr>
              <a:t>reviews</a:t>
            </a:r>
            <a:endParaRPr lang="en-US" dirty="0">
              <a:latin typeface="+mj-lt"/>
              <a:cs typeface="Carlito"/>
            </a:endParaRPr>
          </a:p>
          <a:p>
            <a:pPr marL="355600" marR="5080" indent="-342900">
              <a:buFont typeface="Arial"/>
              <a:buChar char="•"/>
              <a:tabLst>
                <a:tab pos="354965" algn="l"/>
                <a:tab pos="355600" algn="l"/>
              </a:tabLst>
            </a:pPr>
            <a:r>
              <a:rPr lang="en-US" spc="-45" dirty="0">
                <a:latin typeface="+mj-lt"/>
                <a:cs typeface="Carlito"/>
              </a:rPr>
              <a:t>Review </a:t>
            </a:r>
            <a:r>
              <a:rPr lang="en-US" spc="-15" dirty="0">
                <a:latin typeface="+mj-lt"/>
                <a:cs typeface="Carlito"/>
              </a:rPr>
              <a:t>of </a:t>
            </a:r>
            <a:r>
              <a:rPr lang="en-US" spc="-30" dirty="0">
                <a:latin typeface="+mj-lt"/>
                <a:cs typeface="Carlito"/>
              </a:rPr>
              <a:t>evidence </a:t>
            </a:r>
            <a:r>
              <a:rPr lang="en-US" spc="-15" dirty="0">
                <a:latin typeface="+mj-lt"/>
                <a:cs typeface="Carlito"/>
              </a:rPr>
              <a:t>of </a:t>
            </a:r>
            <a:r>
              <a:rPr lang="en-US" spc="-45" dirty="0">
                <a:latin typeface="+mj-lt"/>
                <a:cs typeface="Carlito"/>
              </a:rPr>
              <a:t>progress </a:t>
            </a:r>
            <a:r>
              <a:rPr lang="en-US" spc="-50" dirty="0">
                <a:latin typeface="+mj-lt"/>
                <a:cs typeface="Carlito"/>
              </a:rPr>
              <a:t>towards </a:t>
            </a:r>
            <a:r>
              <a:rPr lang="en-US" spc="-15" dirty="0">
                <a:latin typeface="+mj-lt"/>
                <a:cs typeface="Carlito"/>
              </a:rPr>
              <a:t>the </a:t>
            </a:r>
            <a:r>
              <a:rPr lang="en-US" spc="-90" dirty="0">
                <a:latin typeface="+mj-lt"/>
                <a:cs typeface="Carlito"/>
              </a:rPr>
              <a:t>Teacher  </a:t>
            </a:r>
            <a:r>
              <a:rPr lang="en-US" spc="-40" dirty="0">
                <a:latin typeface="+mj-lt"/>
                <a:cs typeface="Carlito"/>
              </a:rPr>
              <a:t>Standards</a:t>
            </a:r>
            <a:endParaRPr lang="en-US" dirty="0">
              <a:latin typeface="+mj-lt"/>
              <a:cs typeface="Carlito"/>
            </a:endParaRPr>
          </a:p>
          <a:p>
            <a:pPr marL="355600" marR="118745" indent="-342900">
              <a:buFont typeface="Arial"/>
              <a:buChar char="•"/>
              <a:tabLst>
                <a:tab pos="354965" algn="l"/>
                <a:tab pos="355600" algn="l"/>
              </a:tabLst>
            </a:pPr>
            <a:r>
              <a:rPr lang="en-US" spc="-45" dirty="0">
                <a:latin typeface="+mj-lt"/>
                <a:cs typeface="Carlito"/>
              </a:rPr>
              <a:t>Preparation </a:t>
            </a:r>
            <a:r>
              <a:rPr lang="en-US" spc="-55" dirty="0">
                <a:latin typeface="+mj-lt"/>
                <a:cs typeface="Carlito"/>
              </a:rPr>
              <a:t>for </a:t>
            </a:r>
            <a:r>
              <a:rPr lang="en-US" spc="-15" dirty="0">
                <a:latin typeface="+mj-lt"/>
                <a:cs typeface="Carlito"/>
              </a:rPr>
              <a:t>the </a:t>
            </a:r>
            <a:r>
              <a:rPr lang="en-US" spc="-45" dirty="0">
                <a:latin typeface="+mj-lt"/>
                <a:cs typeface="Carlito"/>
              </a:rPr>
              <a:t>relevant </a:t>
            </a:r>
            <a:r>
              <a:rPr lang="en-US" spc="-25" dirty="0">
                <a:latin typeface="+mj-lt"/>
                <a:cs typeface="Carlito"/>
              </a:rPr>
              <a:t>assessment </a:t>
            </a:r>
            <a:r>
              <a:rPr lang="en-US" spc="-50" dirty="0">
                <a:latin typeface="+mj-lt"/>
                <a:cs typeface="Carlito"/>
              </a:rPr>
              <a:t>form </a:t>
            </a:r>
            <a:r>
              <a:rPr lang="en-US" spc="-35" dirty="0">
                <a:latin typeface="+mj-lt"/>
                <a:cs typeface="Carlito"/>
              </a:rPr>
              <a:t>to </a:t>
            </a:r>
            <a:r>
              <a:rPr lang="en-US" spc="-40" dirty="0">
                <a:latin typeface="+mj-lt"/>
                <a:cs typeface="Carlito"/>
              </a:rPr>
              <a:t>be  </a:t>
            </a:r>
            <a:r>
              <a:rPr lang="en-US" spc="-35" dirty="0">
                <a:latin typeface="+mj-lt"/>
                <a:cs typeface="Carlito"/>
              </a:rPr>
              <a:t>completed</a:t>
            </a:r>
            <a:endParaRPr lang="en-US" dirty="0">
              <a:latin typeface="+mj-lt"/>
              <a:cs typeface="Carlito"/>
            </a:endParaRPr>
          </a:p>
          <a:p>
            <a:pPr marL="355600" marR="346075" indent="-342900">
              <a:buFont typeface="Arial"/>
              <a:buChar char="•"/>
              <a:tabLst>
                <a:tab pos="354965" algn="l"/>
                <a:tab pos="355600" algn="l"/>
              </a:tabLst>
            </a:pPr>
            <a:r>
              <a:rPr lang="en-US" spc="-35" dirty="0">
                <a:latin typeface="+mj-lt"/>
                <a:cs typeface="Carlito"/>
              </a:rPr>
              <a:t>Agreement </a:t>
            </a:r>
            <a:r>
              <a:rPr lang="en-US" spc="-5" dirty="0">
                <a:latin typeface="+mj-lt"/>
                <a:cs typeface="Carlito"/>
              </a:rPr>
              <a:t>on </a:t>
            </a:r>
            <a:r>
              <a:rPr lang="en-US" spc="-15" dirty="0">
                <a:latin typeface="+mj-lt"/>
                <a:cs typeface="Carlito"/>
              </a:rPr>
              <a:t>the </a:t>
            </a:r>
            <a:r>
              <a:rPr lang="en-US" spc="-45" dirty="0">
                <a:latin typeface="+mj-lt"/>
                <a:cs typeface="Carlito"/>
              </a:rPr>
              <a:t>focus </a:t>
            </a:r>
            <a:r>
              <a:rPr lang="en-US" spc="-55" dirty="0">
                <a:latin typeface="+mj-lt"/>
                <a:cs typeface="Carlito"/>
              </a:rPr>
              <a:t>for </a:t>
            </a:r>
            <a:r>
              <a:rPr lang="en-US" spc="-40" dirty="0">
                <a:latin typeface="+mj-lt"/>
                <a:cs typeface="Carlito"/>
              </a:rPr>
              <a:t>future </a:t>
            </a:r>
            <a:r>
              <a:rPr lang="en-US" spc="-30" dirty="0">
                <a:latin typeface="+mj-lt"/>
                <a:cs typeface="Carlito"/>
              </a:rPr>
              <a:t>objectives </a:t>
            </a:r>
            <a:r>
              <a:rPr lang="en-US" spc="-15" dirty="0">
                <a:latin typeface="+mj-lt"/>
                <a:cs typeface="Carlito"/>
              </a:rPr>
              <a:t>and  </a:t>
            </a:r>
            <a:r>
              <a:rPr lang="en-US" spc="-25" dirty="0">
                <a:latin typeface="+mj-lt"/>
                <a:cs typeface="Carlito"/>
              </a:rPr>
              <a:t>further evidence </a:t>
            </a:r>
            <a:r>
              <a:rPr lang="en-US" spc="-15" dirty="0">
                <a:latin typeface="+mj-lt"/>
                <a:cs typeface="Carlito"/>
              </a:rPr>
              <a:t>or</a:t>
            </a:r>
            <a:r>
              <a:rPr lang="en-US" spc="80" dirty="0">
                <a:latin typeface="+mj-lt"/>
                <a:cs typeface="Carlito"/>
              </a:rPr>
              <a:t> </a:t>
            </a:r>
            <a:r>
              <a:rPr lang="en-US" spc="-45" dirty="0">
                <a:latin typeface="+mj-lt"/>
                <a:cs typeface="Carlito"/>
              </a:rPr>
              <a:t>progress</a:t>
            </a:r>
            <a:endParaRPr lang="en-US"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59271"/>
    </mc:Choice>
    <mc:Fallback xmlns="">
      <p:transition spd="slow" advTm="5927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279" y="381000"/>
            <a:ext cx="8541442" cy="607859"/>
          </a:xfrm>
          <a:prstGeom prst="rect">
            <a:avLst/>
          </a:prstGeom>
          <a:solidFill>
            <a:srgbClr val="30859C"/>
          </a:solidFill>
        </p:spPr>
        <p:txBody>
          <a:bodyPr vert="horz" wrap="square" lIns="0" tIns="37465" rIns="0" bIns="0" rtlCol="0">
            <a:spAutoFit/>
          </a:bodyPr>
          <a:lstStyle/>
          <a:p>
            <a:pPr marL="3451225" marR="869315" indent="-2681605">
              <a:lnSpc>
                <a:spcPts val="4780"/>
              </a:lnSpc>
              <a:spcBef>
                <a:spcPts val="295"/>
              </a:spcBef>
            </a:pPr>
            <a:r>
              <a:rPr lang="en-US" sz="3200" spc="-60" dirty="0">
                <a:latin typeface="+mj-lt"/>
              </a:rPr>
              <a:t>Writing </a:t>
            </a:r>
            <a:r>
              <a:rPr lang="en-US" sz="3200" spc="-20" dirty="0">
                <a:latin typeface="+mj-lt"/>
              </a:rPr>
              <a:t>an </a:t>
            </a:r>
            <a:r>
              <a:rPr lang="en-US" sz="3200" spc="-50" dirty="0">
                <a:latin typeface="+mj-lt"/>
              </a:rPr>
              <a:t>effective </a:t>
            </a:r>
            <a:r>
              <a:rPr lang="en-US" sz="3200" spc="-35" dirty="0">
                <a:latin typeface="+mj-lt"/>
              </a:rPr>
              <a:t>assessment r</a:t>
            </a:r>
            <a:r>
              <a:rPr lang="en-US" sz="3200" spc="-40" dirty="0">
                <a:latin typeface="+mj-lt"/>
              </a:rPr>
              <a:t>eport</a:t>
            </a:r>
            <a:endParaRPr sz="3200" spc="-40" dirty="0">
              <a:latin typeface="+mj-lt"/>
            </a:endParaRPr>
          </a:p>
        </p:txBody>
      </p:sp>
      <p:sp>
        <p:nvSpPr>
          <p:cNvPr id="3" name="object 3"/>
          <p:cNvSpPr txBox="1"/>
          <p:nvPr/>
        </p:nvSpPr>
        <p:spPr>
          <a:xfrm>
            <a:off x="301279" y="1447800"/>
            <a:ext cx="8541442" cy="3029585"/>
          </a:xfrm>
          <a:prstGeom prst="rect">
            <a:avLst/>
          </a:prstGeom>
          <a:solidFill>
            <a:schemeClr val="accent3">
              <a:lumMod val="20000"/>
              <a:lumOff val="80000"/>
            </a:schemeClr>
          </a:solidFill>
          <a:ln>
            <a:solidFill>
              <a:schemeClr val="tx1"/>
            </a:solidFill>
          </a:ln>
        </p:spPr>
        <p:txBody>
          <a:bodyPr vert="horz" wrap="square" lIns="0" tIns="12065" rIns="0" bIns="0" rtlCol="0">
            <a:spAutoFit/>
          </a:bodyPr>
          <a:lstStyle/>
          <a:p>
            <a:pPr marL="335280" marR="867410" indent="-323215">
              <a:lnSpc>
                <a:spcPct val="120700"/>
              </a:lnSpc>
              <a:spcBef>
                <a:spcPts val="95"/>
              </a:spcBef>
              <a:buFont typeface="Arial"/>
              <a:buChar char="•"/>
              <a:tabLst>
                <a:tab pos="354965" algn="l"/>
                <a:tab pos="355600" algn="l"/>
              </a:tabLst>
            </a:pPr>
            <a:r>
              <a:rPr sz="2800" spc="-45" dirty="0">
                <a:latin typeface="+mj-lt"/>
                <a:cs typeface="Carlito"/>
              </a:rPr>
              <a:t>Must </a:t>
            </a:r>
            <a:r>
              <a:rPr sz="2800" spc="-40" dirty="0">
                <a:latin typeface="+mj-lt"/>
                <a:cs typeface="Carlito"/>
              </a:rPr>
              <a:t>cover </a:t>
            </a:r>
            <a:r>
              <a:rPr sz="2800" spc="-10" dirty="0">
                <a:latin typeface="+mj-lt"/>
                <a:cs typeface="Carlito"/>
              </a:rPr>
              <a:t>ALL </a:t>
            </a:r>
            <a:r>
              <a:rPr sz="2800" spc="-15" dirty="0">
                <a:latin typeface="+mj-lt"/>
                <a:cs typeface="Carlito"/>
              </a:rPr>
              <a:t>the </a:t>
            </a:r>
            <a:r>
              <a:rPr sz="2800" spc="-75" dirty="0">
                <a:latin typeface="+mj-lt"/>
                <a:cs typeface="Carlito"/>
              </a:rPr>
              <a:t>Teaching </a:t>
            </a:r>
            <a:r>
              <a:rPr sz="2800" spc="-35" dirty="0">
                <a:latin typeface="+mj-lt"/>
                <a:cs typeface="Carlito"/>
              </a:rPr>
              <a:t>Standards:  </a:t>
            </a:r>
            <a:r>
              <a:rPr sz="2800" spc="-50" dirty="0">
                <a:latin typeface="+mj-lt"/>
                <a:cs typeface="Carlito"/>
              </a:rPr>
              <a:t>Part </a:t>
            </a:r>
            <a:r>
              <a:rPr sz="2800" spc="-25" dirty="0">
                <a:latin typeface="+mj-lt"/>
                <a:cs typeface="Carlito"/>
              </a:rPr>
              <a:t>One </a:t>
            </a:r>
            <a:r>
              <a:rPr sz="2800" spc="-15" dirty="0">
                <a:latin typeface="+mj-lt"/>
                <a:cs typeface="Carlito"/>
              </a:rPr>
              <a:t>and </a:t>
            </a:r>
            <a:r>
              <a:rPr sz="2800" spc="-50" dirty="0">
                <a:latin typeface="+mj-lt"/>
                <a:cs typeface="Carlito"/>
              </a:rPr>
              <a:t>Part</a:t>
            </a:r>
            <a:r>
              <a:rPr sz="2800" spc="65" dirty="0">
                <a:latin typeface="+mj-lt"/>
                <a:cs typeface="Carlito"/>
              </a:rPr>
              <a:t> </a:t>
            </a:r>
            <a:r>
              <a:rPr sz="2800" spc="-105" dirty="0">
                <a:latin typeface="+mj-lt"/>
                <a:cs typeface="Carlito"/>
              </a:rPr>
              <a:t>Two</a:t>
            </a:r>
            <a:endParaRPr sz="2800" dirty="0">
              <a:latin typeface="+mj-lt"/>
              <a:cs typeface="Carlito"/>
            </a:endParaRPr>
          </a:p>
          <a:p>
            <a:pPr marL="355600" marR="5080" indent="-342900">
              <a:lnSpc>
                <a:spcPct val="100000"/>
              </a:lnSpc>
              <a:spcBef>
                <a:spcPts val="715"/>
              </a:spcBef>
              <a:buFont typeface="Arial"/>
              <a:buChar char="•"/>
              <a:tabLst>
                <a:tab pos="354965" algn="l"/>
                <a:tab pos="355600" algn="l"/>
              </a:tabLst>
            </a:pPr>
            <a:r>
              <a:rPr sz="2800" spc="-25" dirty="0">
                <a:latin typeface="+mj-lt"/>
                <a:cs typeface="Carlito"/>
              </a:rPr>
              <a:t>Explicitly </a:t>
            </a:r>
            <a:r>
              <a:rPr sz="2800" spc="-65" dirty="0">
                <a:latin typeface="+mj-lt"/>
                <a:cs typeface="Carlito"/>
              </a:rPr>
              <a:t>state </a:t>
            </a:r>
            <a:r>
              <a:rPr sz="2800" spc="-15" dirty="0">
                <a:latin typeface="+mj-lt"/>
                <a:cs typeface="Carlito"/>
              </a:rPr>
              <a:t>the </a:t>
            </a:r>
            <a:r>
              <a:rPr sz="2800" b="1" u="heavy" spc="-45" dirty="0">
                <a:uFill>
                  <a:solidFill>
                    <a:srgbClr val="000000"/>
                  </a:solidFill>
                </a:uFill>
                <a:latin typeface="+mj-lt"/>
                <a:cs typeface="Carlito"/>
              </a:rPr>
              <a:t>strengths</a:t>
            </a:r>
            <a:r>
              <a:rPr sz="2800" spc="-45" dirty="0">
                <a:latin typeface="+mj-lt"/>
                <a:cs typeface="Carlito"/>
              </a:rPr>
              <a:t> </a:t>
            </a:r>
            <a:r>
              <a:rPr sz="2800" spc="-15" dirty="0">
                <a:latin typeface="+mj-lt"/>
                <a:cs typeface="Carlito"/>
              </a:rPr>
              <a:t>and the </a:t>
            </a:r>
            <a:r>
              <a:rPr sz="2800" b="1" u="heavy" spc="-25" dirty="0">
                <a:uFill>
                  <a:solidFill>
                    <a:srgbClr val="000000"/>
                  </a:solidFill>
                </a:uFill>
                <a:latin typeface="+mj-lt"/>
                <a:cs typeface="Carlito"/>
              </a:rPr>
              <a:t>areas </a:t>
            </a:r>
            <a:r>
              <a:rPr sz="2800" b="1" u="heavy" spc="-65" dirty="0">
                <a:uFill>
                  <a:solidFill>
                    <a:srgbClr val="000000"/>
                  </a:solidFill>
                </a:uFill>
                <a:latin typeface="+mj-lt"/>
                <a:cs typeface="Carlito"/>
              </a:rPr>
              <a:t>for  </a:t>
            </a:r>
            <a:r>
              <a:rPr sz="2800" b="1" u="heavy" spc="-35" dirty="0">
                <a:uFill>
                  <a:solidFill>
                    <a:srgbClr val="000000"/>
                  </a:solidFill>
                </a:uFill>
                <a:latin typeface="+mj-lt"/>
                <a:cs typeface="Carlito"/>
              </a:rPr>
              <a:t>development</a:t>
            </a:r>
            <a:r>
              <a:rPr sz="2800" spc="-35" dirty="0">
                <a:latin typeface="+mj-lt"/>
                <a:cs typeface="Carlito"/>
              </a:rPr>
              <a:t> </a:t>
            </a:r>
            <a:r>
              <a:rPr sz="2800" spc="-5" dirty="0">
                <a:latin typeface="+mj-lt"/>
                <a:cs typeface="Carlito"/>
              </a:rPr>
              <a:t>– </a:t>
            </a:r>
            <a:r>
              <a:rPr sz="2800" spc="-25" dirty="0">
                <a:latin typeface="+mj-lt"/>
                <a:cs typeface="Carlito"/>
              </a:rPr>
              <a:t>name </a:t>
            </a:r>
            <a:r>
              <a:rPr sz="2800" spc="-20" dirty="0">
                <a:latin typeface="+mj-lt"/>
                <a:cs typeface="Carlito"/>
              </a:rPr>
              <a:t>the teacher</a:t>
            </a:r>
            <a:r>
              <a:rPr sz="2800" spc="20" dirty="0">
                <a:latin typeface="+mj-lt"/>
                <a:cs typeface="Carlito"/>
              </a:rPr>
              <a:t> </a:t>
            </a:r>
            <a:r>
              <a:rPr sz="2800" spc="-50" dirty="0">
                <a:latin typeface="+mj-lt"/>
                <a:cs typeface="Carlito"/>
              </a:rPr>
              <a:t>standards</a:t>
            </a:r>
            <a:endParaRPr sz="2800" dirty="0">
              <a:latin typeface="+mj-lt"/>
              <a:cs typeface="Carlito"/>
            </a:endParaRPr>
          </a:p>
          <a:p>
            <a:pPr marL="355600" indent="-342900">
              <a:lnSpc>
                <a:spcPct val="100000"/>
              </a:lnSpc>
              <a:spcBef>
                <a:spcPts val="695"/>
              </a:spcBef>
              <a:buFont typeface="Arial"/>
              <a:buChar char="•"/>
              <a:tabLst>
                <a:tab pos="354965" algn="l"/>
                <a:tab pos="355600" algn="l"/>
              </a:tabLst>
            </a:pPr>
            <a:r>
              <a:rPr sz="2800" spc="-40" dirty="0">
                <a:latin typeface="+mj-lt"/>
                <a:cs typeface="Carlito"/>
              </a:rPr>
              <a:t>List </a:t>
            </a:r>
            <a:r>
              <a:rPr sz="2800" spc="-15" dirty="0">
                <a:latin typeface="+mj-lt"/>
                <a:cs typeface="Carlito"/>
              </a:rPr>
              <a:t>the </a:t>
            </a:r>
            <a:r>
              <a:rPr sz="2800" b="1" u="heavy" spc="-45" dirty="0">
                <a:uFill>
                  <a:solidFill>
                    <a:srgbClr val="000000"/>
                  </a:solidFill>
                </a:uFill>
                <a:latin typeface="+mj-lt"/>
                <a:cs typeface="Carlito"/>
              </a:rPr>
              <a:t>targets</a:t>
            </a:r>
            <a:r>
              <a:rPr sz="2800" spc="-45" dirty="0">
                <a:latin typeface="+mj-lt"/>
                <a:cs typeface="Carlito"/>
              </a:rPr>
              <a:t> </a:t>
            </a:r>
            <a:r>
              <a:rPr sz="2800" spc="-55" dirty="0">
                <a:latin typeface="+mj-lt"/>
                <a:cs typeface="Carlito"/>
              </a:rPr>
              <a:t>for </a:t>
            </a:r>
            <a:r>
              <a:rPr sz="2800" spc="-15" dirty="0">
                <a:latin typeface="+mj-lt"/>
                <a:cs typeface="Carlito"/>
              </a:rPr>
              <a:t>the </a:t>
            </a:r>
            <a:r>
              <a:rPr sz="2800" spc="-40" dirty="0">
                <a:latin typeface="+mj-lt"/>
                <a:cs typeface="Carlito"/>
              </a:rPr>
              <a:t>next</a:t>
            </a:r>
            <a:r>
              <a:rPr sz="2800" spc="135" dirty="0">
                <a:latin typeface="+mj-lt"/>
                <a:cs typeface="Carlito"/>
              </a:rPr>
              <a:t> </a:t>
            </a:r>
            <a:r>
              <a:rPr sz="2800" spc="-35" dirty="0">
                <a:latin typeface="+mj-lt"/>
                <a:cs typeface="Carlito"/>
              </a:rPr>
              <a:t>term</a:t>
            </a:r>
            <a:endParaRPr sz="2800" dirty="0">
              <a:latin typeface="+mj-lt"/>
              <a:cs typeface="Carlito"/>
            </a:endParaRPr>
          </a:p>
          <a:p>
            <a:pPr marL="355600" indent="-342900">
              <a:lnSpc>
                <a:spcPct val="100000"/>
              </a:lnSpc>
              <a:spcBef>
                <a:spcPts val="695"/>
              </a:spcBef>
              <a:buFont typeface="Arial"/>
              <a:buChar char="•"/>
              <a:tabLst>
                <a:tab pos="354965" algn="l"/>
                <a:tab pos="355600" algn="l"/>
              </a:tabLst>
            </a:pPr>
            <a:r>
              <a:rPr sz="2800" spc="-35" dirty="0">
                <a:latin typeface="+mj-lt"/>
                <a:cs typeface="Carlito"/>
              </a:rPr>
              <a:t>Cite </a:t>
            </a:r>
            <a:r>
              <a:rPr sz="2800" spc="-25" dirty="0">
                <a:latin typeface="+mj-lt"/>
                <a:cs typeface="Carlito"/>
              </a:rPr>
              <a:t>the evidence base: </a:t>
            </a:r>
            <a:r>
              <a:rPr sz="2800" spc="-40" dirty="0">
                <a:latin typeface="+mj-lt"/>
                <a:cs typeface="Carlito"/>
              </a:rPr>
              <a:t>Mentor </a:t>
            </a:r>
            <a:r>
              <a:rPr sz="2800" spc="-25" dirty="0">
                <a:latin typeface="+mj-lt"/>
                <a:cs typeface="Carlito"/>
              </a:rPr>
              <a:t>input</a:t>
            </a:r>
            <a:r>
              <a:rPr sz="2800" spc="270" dirty="0">
                <a:latin typeface="+mj-lt"/>
                <a:cs typeface="Carlito"/>
              </a:rPr>
              <a:t> </a:t>
            </a:r>
            <a:r>
              <a:rPr sz="2800" spc="-45" dirty="0">
                <a:latin typeface="+mj-lt"/>
                <a:cs typeface="Carlito"/>
              </a:rPr>
              <a:t>too</a:t>
            </a:r>
            <a:r>
              <a:rPr lang="en-GB" sz="2800" spc="-45" dirty="0">
                <a:latin typeface="+mj-lt"/>
                <a:cs typeface="Carlito"/>
              </a:rPr>
              <a:t>.</a:t>
            </a:r>
            <a:endParaRPr sz="28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31097"/>
    </mc:Choice>
    <mc:Fallback xmlns="">
      <p:transition spd="slow" advTm="3109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87761"/>
            <a:ext cx="8686800" cy="577081"/>
          </a:xfrm>
          <a:prstGeom prst="rect">
            <a:avLst/>
          </a:prstGeom>
          <a:solidFill>
            <a:srgbClr val="30859C"/>
          </a:solidFill>
        </p:spPr>
        <p:txBody>
          <a:bodyPr vert="horz" wrap="square" lIns="0" tIns="0" rIns="0" bIns="0" rtlCol="0">
            <a:spAutoFit/>
          </a:bodyPr>
          <a:lstStyle/>
          <a:p>
            <a:pPr marR="38100" algn="ctr">
              <a:lnSpc>
                <a:spcPts val="4545"/>
              </a:lnSpc>
            </a:pPr>
            <a:r>
              <a:rPr spc="-25" dirty="0">
                <a:latin typeface="+mj-lt"/>
              </a:rPr>
              <a:t>Cause </a:t>
            </a:r>
            <a:r>
              <a:rPr spc="-60" dirty="0">
                <a:latin typeface="+mj-lt"/>
              </a:rPr>
              <a:t>for</a:t>
            </a:r>
            <a:r>
              <a:rPr spc="5" dirty="0">
                <a:latin typeface="+mj-lt"/>
              </a:rPr>
              <a:t> </a:t>
            </a:r>
            <a:r>
              <a:rPr spc="-25" dirty="0">
                <a:latin typeface="+mj-lt"/>
              </a:rPr>
              <a:t>Concern…</a:t>
            </a:r>
          </a:p>
        </p:txBody>
      </p:sp>
      <p:sp>
        <p:nvSpPr>
          <p:cNvPr id="7" name="TextBox 6">
            <a:extLst>
              <a:ext uri="{FF2B5EF4-FFF2-40B4-BE49-F238E27FC236}">
                <a16:creationId xmlns:a16="http://schemas.microsoft.com/office/drawing/2014/main" id="{BE59474F-EDF0-B502-E991-F90304C0F877}"/>
              </a:ext>
            </a:extLst>
          </p:cNvPr>
          <p:cNvSpPr txBox="1"/>
          <p:nvPr/>
        </p:nvSpPr>
        <p:spPr>
          <a:xfrm>
            <a:off x="228600" y="945715"/>
            <a:ext cx="8686800" cy="1015663"/>
          </a:xfrm>
          <a:prstGeom prst="rect">
            <a:avLst/>
          </a:prstGeom>
          <a:solidFill>
            <a:schemeClr val="accent3">
              <a:lumMod val="20000"/>
              <a:lumOff val="80000"/>
            </a:schemeClr>
          </a:solidFill>
          <a:ln>
            <a:solidFill>
              <a:schemeClr val="tx1"/>
            </a:solidFill>
          </a:ln>
        </p:spPr>
        <p:txBody>
          <a:bodyPr wrap="square">
            <a:spAutoFit/>
          </a:bodyPr>
          <a:lstStyle/>
          <a:p>
            <a:pPr marL="33020" marR="5080">
              <a:lnSpc>
                <a:spcPct val="100000"/>
              </a:lnSpc>
              <a:spcBef>
                <a:spcPts val="105"/>
              </a:spcBef>
            </a:pPr>
            <a:r>
              <a:rPr lang="en-US" sz="2000" spc="-20" dirty="0">
                <a:latin typeface="+mj-lt"/>
              </a:rPr>
              <a:t>ECT </a:t>
            </a:r>
            <a:r>
              <a:rPr lang="en-US" sz="2000" spc="-5" dirty="0">
                <a:latin typeface="+mj-lt"/>
              </a:rPr>
              <a:t>Induction </a:t>
            </a:r>
            <a:r>
              <a:rPr lang="en-US" sz="2000" spc="-55" dirty="0">
                <a:latin typeface="+mj-lt"/>
              </a:rPr>
              <a:t>Tutors </a:t>
            </a:r>
            <a:r>
              <a:rPr lang="en-US" sz="2000" spc="-10" dirty="0">
                <a:latin typeface="+mj-lt"/>
              </a:rPr>
              <a:t>should </a:t>
            </a:r>
            <a:r>
              <a:rPr lang="en-US" sz="2000" spc="-20" dirty="0">
                <a:latin typeface="+mj-lt"/>
              </a:rPr>
              <a:t>have </a:t>
            </a:r>
            <a:r>
              <a:rPr lang="en-US" sz="2000" b="1" spc="-10" dirty="0">
                <a:latin typeface="+mj-lt"/>
                <a:cs typeface="Carlito"/>
              </a:rPr>
              <a:t>strong  </a:t>
            </a:r>
            <a:r>
              <a:rPr lang="en-US" sz="2000" b="1" spc="-15" dirty="0">
                <a:latin typeface="+mj-lt"/>
                <a:cs typeface="Carlito"/>
              </a:rPr>
              <a:t>recorded </a:t>
            </a:r>
            <a:r>
              <a:rPr lang="en-US" sz="2000" spc="-5" dirty="0">
                <a:latin typeface="+mj-lt"/>
              </a:rPr>
              <a:t>evidence </a:t>
            </a:r>
            <a:r>
              <a:rPr lang="en-US" sz="2000" spc="-15" dirty="0">
                <a:latin typeface="+mj-lt"/>
              </a:rPr>
              <a:t>that </a:t>
            </a:r>
            <a:r>
              <a:rPr lang="en-US" sz="2000" dirty="0">
                <a:latin typeface="+mj-lt"/>
              </a:rPr>
              <a:t>the </a:t>
            </a:r>
            <a:r>
              <a:rPr lang="en-US" sz="2000" spc="-15" dirty="0">
                <a:latin typeface="+mj-lt"/>
              </a:rPr>
              <a:t>ECT </a:t>
            </a:r>
            <a:r>
              <a:rPr lang="en-US" sz="2000" spc="-5" dirty="0">
                <a:latin typeface="+mj-lt"/>
              </a:rPr>
              <a:t>is </a:t>
            </a:r>
            <a:r>
              <a:rPr lang="en-US" sz="2000" dirty="0">
                <a:latin typeface="+mj-lt"/>
              </a:rPr>
              <a:t>a </a:t>
            </a:r>
            <a:r>
              <a:rPr lang="en-US" sz="2000" spc="-10" dirty="0">
                <a:latin typeface="+mj-lt"/>
              </a:rPr>
              <a:t>cause </a:t>
            </a:r>
            <a:r>
              <a:rPr lang="en-US" sz="2000" spc="-30" dirty="0">
                <a:latin typeface="+mj-lt"/>
              </a:rPr>
              <a:t>for  </a:t>
            </a:r>
            <a:r>
              <a:rPr lang="en-US" sz="2000" spc="-10" dirty="0">
                <a:latin typeface="+mj-lt"/>
              </a:rPr>
              <a:t>concern </a:t>
            </a:r>
            <a:r>
              <a:rPr lang="en-US" sz="2000" spc="-5" dirty="0">
                <a:latin typeface="+mj-lt"/>
              </a:rPr>
              <a:t>(lesson </a:t>
            </a:r>
            <a:r>
              <a:rPr lang="en-US" sz="2000" spc="-10" dirty="0" err="1">
                <a:latin typeface="+mj-lt"/>
              </a:rPr>
              <a:t>obs</a:t>
            </a:r>
            <a:r>
              <a:rPr lang="en-US" sz="2000" spc="-10" dirty="0">
                <a:latin typeface="+mj-lt"/>
              </a:rPr>
              <a:t>, weekly </a:t>
            </a:r>
            <a:r>
              <a:rPr lang="en-US" sz="2000" spc="-5" dirty="0">
                <a:latin typeface="+mj-lt"/>
              </a:rPr>
              <a:t>meetings, other  </a:t>
            </a:r>
            <a:r>
              <a:rPr lang="en-US" sz="2000" spc="-10" dirty="0">
                <a:latin typeface="+mj-lt"/>
              </a:rPr>
              <a:t>meetings, </a:t>
            </a:r>
            <a:r>
              <a:rPr lang="en-US" sz="2000" spc="-20" dirty="0">
                <a:latin typeface="+mj-lt"/>
              </a:rPr>
              <a:t>failure </a:t>
            </a:r>
            <a:r>
              <a:rPr lang="en-US" sz="2000" spc="-30" dirty="0">
                <a:latin typeface="+mj-lt"/>
              </a:rPr>
              <a:t>to </a:t>
            </a:r>
            <a:r>
              <a:rPr lang="en-US" sz="2000" spc="-25" dirty="0">
                <a:latin typeface="+mj-lt"/>
              </a:rPr>
              <a:t>attend </a:t>
            </a:r>
            <a:r>
              <a:rPr lang="en-US" sz="2000" dirty="0">
                <a:latin typeface="+mj-lt"/>
              </a:rPr>
              <a:t>the </a:t>
            </a:r>
            <a:r>
              <a:rPr lang="en-US" sz="2000" spc="-30" dirty="0">
                <a:latin typeface="+mj-lt"/>
              </a:rPr>
              <a:t>school’s </a:t>
            </a:r>
            <a:r>
              <a:rPr lang="en-US" sz="2000" spc="-10" dirty="0">
                <a:latin typeface="+mj-lt"/>
              </a:rPr>
              <a:t>own </a:t>
            </a:r>
            <a:r>
              <a:rPr lang="en-US" sz="2000" spc="-20" dirty="0">
                <a:latin typeface="+mj-lt"/>
              </a:rPr>
              <a:t>professional </a:t>
            </a:r>
            <a:r>
              <a:rPr lang="en-US" sz="2000" spc="-10" dirty="0">
                <a:latin typeface="+mj-lt"/>
              </a:rPr>
              <a:t>development</a:t>
            </a:r>
            <a:r>
              <a:rPr lang="en-US" sz="2000" spc="-5" dirty="0">
                <a:latin typeface="+mj-lt"/>
              </a:rPr>
              <a:t> </a:t>
            </a:r>
            <a:r>
              <a:rPr lang="en-US" sz="2000" spc="-10" dirty="0">
                <a:latin typeface="+mj-lt"/>
              </a:rPr>
              <a:t>meetings).</a:t>
            </a:r>
          </a:p>
        </p:txBody>
      </p:sp>
      <p:sp>
        <p:nvSpPr>
          <p:cNvPr id="8" name="object 3">
            <a:extLst>
              <a:ext uri="{FF2B5EF4-FFF2-40B4-BE49-F238E27FC236}">
                <a16:creationId xmlns:a16="http://schemas.microsoft.com/office/drawing/2014/main" id="{9A704435-5745-2D4D-5F8D-054360E58575}"/>
              </a:ext>
            </a:extLst>
          </p:cNvPr>
          <p:cNvSpPr txBox="1"/>
          <p:nvPr/>
        </p:nvSpPr>
        <p:spPr>
          <a:xfrm>
            <a:off x="228600" y="2142251"/>
            <a:ext cx="8686800" cy="1552348"/>
          </a:xfrm>
          <a:prstGeom prst="rect">
            <a:avLst/>
          </a:prstGeom>
          <a:solidFill>
            <a:schemeClr val="accent1">
              <a:lumMod val="20000"/>
              <a:lumOff val="80000"/>
            </a:schemeClr>
          </a:solidFill>
          <a:ln>
            <a:solidFill>
              <a:schemeClr val="tx1"/>
            </a:solidFill>
          </a:ln>
        </p:spPr>
        <p:txBody>
          <a:bodyPr vert="horz" wrap="square" lIns="0" tIns="13335" rIns="0" bIns="0" rtlCol="0">
            <a:spAutoFit/>
          </a:bodyPr>
          <a:lstStyle/>
          <a:p>
            <a:pPr marL="355600" marR="369570" indent="-342900">
              <a:lnSpc>
                <a:spcPct val="100000"/>
              </a:lnSpc>
              <a:spcBef>
                <a:spcPts val="105"/>
              </a:spcBef>
              <a:buFont typeface="Arial"/>
              <a:buChar char="•"/>
              <a:tabLst>
                <a:tab pos="354965" algn="l"/>
                <a:tab pos="355600" algn="l"/>
              </a:tabLst>
            </a:pPr>
            <a:r>
              <a:rPr sz="2000" spc="-30" dirty="0">
                <a:latin typeface="+mj-lt"/>
                <a:cs typeface="Carlito"/>
              </a:rPr>
              <a:t>Positive </a:t>
            </a:r>
            <a:r>
              <a:rPr sz="2000" dirty="0">
                <a:latin typeface="+mj-lt"/>
                <a:cs typeface="Carlito"/>
              </a:rPr>
              <a:t>and </a:t>
            </a:r>
            <a:r>
              <a:rPr sz="2000" spc="-5" dirty="0">
                <a:latin typeface="+mj-lt"/>
                <a:cs typeface="Carlito"/>
              </a:rPr>
              <a:t>open </a:t>
            </a:r>
            <a:r>
              <a:rPr sz="2000" spc="-10" dirty="0">
                <a:latin typeface="+mj-lt"/>
                <a:cs typeface="Carlito"/>
              </a:rPr>
              <a:t>working </a:t>
            </a:r>
            <a:r>
              <a:rPr sz="2000" spc="-40" dirty="0">
                <a:latin typeface="+mj-lt"/>
                <a:cs typeface="Carlito"/>
              </a:rPr>
              <a:t>towards </a:t>
            </a:r>
            <a:r>
              <a:rPr sz="2000" spc="-20" dirty="0">
                <a:latin typeface="+mj-lt"/>
                <a:cs typeface="Carlito"/>
              </a:rPr>
              <a:t>areas </a:t>
            </a:r>
            <a:r>
              <a:rPr sz="2000" dirty="0">
                <a:latin typeface="+mj-lt"/>
                <a:cs typeface="Carlito"/>
              </a:rPr>
              <a:t>of  </a:t>
            </a:r>
            <a:r>
              <a:rPr sz="2000" spc="-15" dirty="0">
                <a:latin typeface="+mj-lt"/>
                <a:cs typeface="Carlito"/>
              </a:rPr>
              <a:t>identified</a:t>
            </a:r>
            <a:r>
              <a:rPr lang="en-GB" sz="2000" spc="-15" dirty="0">
                <a:latin typeface="+mj-lt"/>
                <a:cs typeface="Carlito"/>
              </a:rPr>
              <a:t> </a:t>
            </a:r>
            <a:r>
              <a:rPr sz="2000" spc="-10" dirty="0">
                <a:latin typeface="+mj-lt"/>
                <a:cs typeface="Carlito"/>
              </a:rPr>
              <a:t>weakness</a:t>
            </a:r>
            <a:endParaRPr sz="2000" dirty="0">
              <a:latin typeface="+mj-lt"/>
              <a:cs typeface="Carlito"/>
            </a:endParaRPr>
          </a:p>
          <a:p>
            <a:pPr marL="355600" indent="-342900">
              <a:lnSpc>
                <a:spcPct val="100000"/>
              </a:lnSpc>
              <a:spcBef>
                <a:spcPts val="805"/>
              </a:spcBef>
              <a:buFont typeface="Arial"/>
              <a:buChar char="•"/>
              <a:tabLst>
                <a:tab pos="354965" algn="l"/>
                <a:tab pos="355600" algn="l"/>
              </a:tabLst>
            </a:pPr>
            <a:r>
              <a:rPr sz="2000" spc="-5" dirty="0">
                <a:latin typeface="+mj-lt"/>
                <a:cs typeface="Carlito"/>
              </a:rPr>
              <a:t>The sooner </a:t>
            </a:r>
            <a:r>
              <a:rPr sz="2000" spc="-20" dirty="0">
                <a:latin typeface="+mj-lt"/>
                <a:cs typeface="Carlito"/>
              </a:rPr>
              <a:t>problems </a:t>
            </a:r>
            <a:r>
              <a:rPr sz="2000" spc="-25" dirty="0">
                <a:latin typeface="+mj-lt"/>
                <a:cs typeface="Carlito"/>
              </a:rPr>
              <a:t>are </a:t>
            </a:r>
            <a:r>
              <a:rPr sz="2000" spc="-20" dirty="0">
                <a:latin typeface="+mj-lt"/>
                <a:cs typeface="Carlito"/>
              </a:rPr>
              <a:t>raised, </a:t>
            </a:r>
            <a:r>
              <a:rPr sz="2000" spc="-10" dirty="0">
                <a:latin typeface="+mj-lt"/>
                <a:cs typeface="Carlito"/>
              </a:rPr>
              <a:t>the</a:t>
            </a:r>
            <a:r>
              <a:rPr sz="2000" spc="-55" dirty="0">
                <a:latin typeface="+mj-lt"/>
                <a:cs typeface="Carlito"/>
              </a:rPr>
              <a:t> </a:t>
            </a:r>
            <a:r>
              <a:rPr sz="2000" spc="-40" dirty="0">
                <a:latin typeface="+mj-lt"/>
                <a:cs typeface="Carlito"/>
              </a:rPr>
              <a:t>better</a:t>
            </a:r>
            <a:endParaRPr sz="2000" dirty="0">
              <a:latin typeface="+mj-lt"/>
              <a:cs typeface="Carlito"/>
            </a:endParaRPr>
          </a:p>
          <a:p>
            <a:pPr marL="355600" marR="5080" indent="-342900">
              <a:lnSpc>
                <a:spcPct val="100000"/>
              </a:lnSpc>
              <a:spcBef>
                <a:spcPts val="810"/>
              </a:spcBef>
              <a:buFont typeface="Arial"/>
              <a:buChar char="•"/>
              <a:tabLst>
                <a:tab pos="354965" algn="l"/>
                <a:tab pos="355600" algn="l"/>
              </a:tabLst>
            </a:pPr>
            <a:r>
              <a:rPr sz="2000" spc="-5" dirty="0">
                <a:latin typeface="+mj-lt"/>
                <a:cs typeface="Carlito"/>
              </a:rPr>
              <a:t>Action </a:t>
            </a:r>
            <a:r>
              <a:rPr sz="2000" spc="-40" dirty="0">
                <a:latin typeface="+mj-lt"/>
                <a:cs typeface="Carlito"/>
              </a:rPr>
              <a:t>to </a:t>
            </a:r>
            <a:r>
              <a:rPr sz="2000" spc="-30" dirty="0">
                <a:latin typeface="+mj-lt"/>
                <a:cs typeface="Carlito"/>
              </a:rPr>
              <a:t>improve </a:t>
            </a:r>
            <a:r>
              <a:rPr sz="2000" spc="-5" dirty="0">
                <a:latin typeface="+mj-lt"/>
                <a:cs typeface="Carlito"/>
              </a:rPr>
              <a:t>should </a:t>
            </a:r>
            <a:r>
              <a:rPr sz="2000" dirty="0">
                <a:latin typeface="+mj-lt"/>
                <a:cs typeface="Carlito"/>
              </a:rPr>
              <a:t>not </a:t>
            </a:r>
            <a:r>
              <a:rPr sz="2000" spc="-5" dirty="0">
                <a:latin typeface="+mj-lt"/>
                <a:cs typeface="Carlito"/>
              </a:rPr>
              <a:t>be </a:t>
            </a:r>
            <a:r>
              <a:rPr sz="2000" spc="-30" dirty="0">
                <a:latin typeface="+mj-lt"/>
                <a:cs typeface="Carlito"/>
              </a:rPr>
              <a:t>delayed </a:t>
            </a:r>
            <a:r>
              <a:rPr sz="2000" spc="-20" dirty="0">
                <a:latin typeface="+mj-lt"/>
                <a:cs typeface="Carlito"/>
              </a:rPr>
              <a:t>until  </a:t>
            </a:r>
            <a:r>
              <a:rPr sz="2000" dirty="0">
                <a:latin typeface="+mj-lt"/>
                <a:cs typeface="Carlito"/>
              </a:rPr>
              <a:t>a </a:t>
            </a:r>
            <a:r>
              <a:rPr sz="2000" spc="-30" dirty="0">
                <a:latin typeface="+mj-lt"/>
                <a:cs typeface="Carlito"/>
              </a:rPr>
              <a:t>formal </a:t>
            </a:r>
            <a:r>
              <a:rPr sz="2000" spc="-10" dirty="0">
                <a:latin typeface="+mj-lt"/>
                <a:cs typeface="Carlito"/>
              </a:rPr>
              <a:t>assessment</a:t>
            </a:r>
            <a:r>
              <a:rPr sz="2000" dirty="0">
                <a:latin typeface="+mj-lt"/>
                <a:cs typeface="Carlito"/>
              </a:rPr>
              <a:t> </a:t>
            </a:r>
            <a:r>
              <a:rPr sz="2000" spc="-10" dirty="0">
                <a:latin typeface="+mj-lt"/>
                <a:cs typeface="Carlito"/>
              </a:rPr>
              <a:t>meeting</a:t>
            </a:r>
            <a:endParaRPr sz="2000" dirty="0">
              <a:latin typeface="+mj-lt"/>
              <a:cs typeface="Carlito"/>
            </a:endParaRPr>
          </a:p>
          <a:p>
            <a:pPr marL="355600" indent="-342900">
              <a:lnSpc>
                <a:spcPct val="100000"/>
              </a:lnSpc>
              <a:spcBef>
                <a:spcPts val="790"/>
              </a:spcBef>
              <a:buFont typeface="Arial"/>
              <a:buChar char="•"/>
              <a:tabLst>
                <a:tab pos="354965" algn="l"/>
                <a:tab pos="355600" algn="l"/>
              </a:tabLst>
            </a:pPr>
            <a:r>
              <a:rPr sz="2000" spc="-5" dirty="0">
                <a:latin typeface="+mj-lt"/>
                <a:cs typeface="Carlito"/>
              </a:rPr>
              <a:t>Induction </a:t>
            </a:r>
            <a:r>
              <a:rPr lang="en-US" sz="2000" spc="-10" dirty="0">
                <a:latin typeface="+mj-lt"/>
                <a:cs typeface="Carlito"/>
              </a:rPr>
              <a:t>Tutor</a:t>
            </a:r>
            <a:r>
              <a:rPr sz="2000" spc="-10" dirty="0">
                <a:latin typeface="+mj-lt"/>
                <a:cs typeface="Carlito"/>
              </a:rPr>
              <a:t> </a:t>
            </a:r>
            <a:r>
              <a:rPr sz="2000" spc="-40" dirty="0">
                <a:latin typeface="+mj-lt"/>
                <a:cs typeface="Carlito"/>
              </a:rPr>
              <a:t>inform </a:t>
            </a:r>
            <a:r>
              <a:rPr sz="2000" spc="-5" dirty="0">
                <a:latin typeface="+mj-lt"/>
                <a:cs typeface="Carlito"/>
              </a:rPr>
              <a:t>H</a:t>
            </a:r>
            <a:r>
              <a:rPr lang="en-US" sz="2000" spc="-5" dirty="0">
                <a:latin typeface="+mj-lt"/>
                <a:cs typeface="Carlito"/>
              </a:rPr>
              <a:t>ead</a:t>
            </a:r>
            <a:r>
              <a:rPr sz="2000" spc="120" dirty="0">
                <a:latin typeface="+mj-lt"/>
                <a:cs typeface="Carlito"/>
              </a:rPr>
              <a:t> </a:t>
            </a:r>
            <a:r>
              <a:rPr sz="2000" spc="-20" dirty="0">
                <a:latin typeface="+mj-lt"/>
                <a:cs typeface="Carlito"/>
              </a:rPr>
              <a:t>immediately</a:t>
            </a:r>
            <a:endParaRPr sz="2000" dirty="0">
              <a:latin typeface="+mj-lt"/>
              <a:cs typeface="Carlito"/>
            </a:endParaRPr>
          </a:p>
        </p:txBody>
      </p:sp>
      <p:sp>
        <p:nvSpPr>
          <p:cNvPr id="10" name="TextBox 9">
            <a:extLst>
              <a:ext uri="{FF2B5EF4-FFF2-40B4-BE49-F238E27FC236}">
                <a16:creationId xmlns:a16="http://schemas.microsoft.com/office/drawing/2014/main" id="{23ADB685-F700-FB43-0F6F-8E82D1AE1AAC}"/>
              </a:ext>
            </a:extLst>
          </p:cNvPr>
          <p:cNvSpPr txBox="1"/>
          <p:nvPr/>
        </p:nvSpPr>
        <p:spPr>
          <a:xfrm>
            <a:off x="228600" y="3875472"/>
            <a:ext cx="8686800" cy="1538883"/>
          </a:xfrm>
          <a:prstGeom prst="rect">
            <a:avLst/>
          </a:prstGeom>
          <a:solidFill>
            <a:schemeClr val="accent5">
              <a:lumMod val="20000"/>
              <a:lumOff val="80000"/>
            </a:schemeClr>
          </a:solidFill>
          <a:ln>
            <a:solidFill>
              <a:schemeClr val="tx1"/>
            </a:solidFill>
          </a:ln>
        </p:spPr>
        <p:txBody>
          <a:bodyPr wrap="square">
            <a:spAutoFit/>
          </a:bodyPr>
          <a:lstStyle/>
          <a:p>
            <a:pPr algn="ctr">
              <a:lnSpc>
                <a:spcPct val="100000"/>
              </a:lnSpc>
              <a:spcBef>
                <a:spcPts val="645"/>
              </a:spcBef>
            </a:pPr>
            <a:r>
              <a:rPr lang="en-US" sz="2000" spc="-15" dirty="0">
                <a:latin typeface="+mj-lt"/>
                <a:cs typeface="Carlito"/>
              </a:rPr>
              <a:t>Contact </a:t>
            </a:r>
            <a:r>
              <a:rPr lang="en-US" sz="2000" spc="-5" dirty="0">
                <a:latin typeface="+mj-lt"/>
                <a:cs typeface="Carlito"/>
              </a:rPr>
              <a:t>The </a:t>
            </a:r>
            <a:r>
              <a:rPr lang="en-US" sz="2000" spc="-20" dirty="0">
                <a:latin typeface="+mj-lt"/>
                <a:cs typeface="Carlito"/>
              </a:rPr>
              <a:t>Appropriate</a:t>
            </a:r>
            <a:r>
              <a:rPr lang="en-US" sz="2000" spc="35" dirty="0">
                <a:latin typeface="+mj-lt"/>
                <a:cs typeface="Carlito"/>
              </a:rPr>
              <a:t> </a:t>
            </a:r>
            <a:r>
              <a:rPr lang="en-US" sz="2000" dirty="0">
                <a:latin typeface="+mj-lt"/>
                <a:cs typeface="Carlito"/>
              </a:rPr>
              <a:t>Body</a:t>
            </a:r>
          </a:p>
          <a:p>
            <a:pPr marL="621665" marR="616585" indent="-1905" algn="ctr">
              <a:lnSpc>
                <a:spcPct val="110000"/>
              </a:lnSpc>
              <a:spcBef>
                <a:spcPts val="170"/>
              </a:spcBef>
            </a:pPr>
            <a:r>
              <a:rPr lang="en-US" sz="2000" dirty="0">
                <a:latin typeface="+mj-lt"/>
                <a:cs typeface="Carlito"/>
              </a:rPr>
              <a:t>as </a:t>
            </a:r>
            <a:r>
              <a:rPr lang="en-US" sz="2000" spc="-5" dirty="0">
                <a:latin typeface="+mj-lt"/>
                <a:cs typeface="Carlito"/>
              </a:rPr>
              <a:t>soon </a:t>
            </a:r>
            <a:r>
              <a:rPr lang="en-US" sz="2000" dirty="0">
                <a:latin typeface="+mj-lt"/>
                <a:cs typeface="Carlito"/>
              </a:rPr>
              <a:t>as </a:t>
            </a:r>
            <a:r>
              <a:rPr lang="en-US" sz="2000" spc="-20" dirty="0">
                <a:latin typeface="+mj-lt"/>
                <a:cs typeface="Carlito"/>
              </a:rPr>
              <a:t>any </a:t>
            </a:r>
            <a:r>
              <a:rPr lang="en-US" sz="2000" spc="-5" dirty="0">
                <a:latin typeface="+mj-lt"/>
                <a:cs typeface="Carlito"/>
              </a:rPr>
              <a:t>concerns </a:t>
            </a:r>
            <a:r>
              <a:rPr lang="en-US" sz="2000" spc="-15" dirty="0">
                <a:latin typeface="+mj-lt"/>
                <a:cs typeface="Carlito"/>
              </a:rPr>
              <a:t>are </a:t>
            </a:r>
            <a:r>
              <a:rPr lang="en-US" sz="2000" spc="-10" dirty="0">
                <a:latin typeface="+mj-lt"/>
                <a:cs typeface="Carlito"/>
              </a:rPr>
              <a:t>apparent.  </a:t>
            </a:r>
            <a:r>
              <a:rPr lang="en-US" sz="2000" b="1" dirty="0">
                <a:latin typeface="+mj-lt"/>
                <a:cs typeface="Carlito"/>
              </a:rPr>
              <a:t>DO </a:t>
            </a:r>
            <a:r>
              <a:rPr lang="en-US" sz="2000" b="1" spc="-30" dirty="0">
                <a:latin typeface="+mj-lt"/>
                <a:cs typeface="Carlito"/>
              </a:rPr>
              <a:t>NOT </a:t>
            </a:r>
            <a:r>
              <a:rPr lang="en-US" sz="2000" b="1" spc="-40" dirty="0">
                <a:latin typeface="+mj-lt"/>
                <a:cs typeface="Carlito"/>
              </a:rPr>
              <a:t>LEAVE </a:t>
            </a:r>
            <a:r>
              <a:rPr lang="en-US" sz="2000" b="1" spc="-5" dirty="0">
                <a:latin typeface="+mj-lt"/>
                <a:cs typeface="Carlito"/>
              </a:rPr>
              <a:t>UNTIL SUBMITTING </a:t>
            </a:r>
            <a:r>
              <a:rPr lang="en-US" sz="2000" b="1" dirty="0">
                <a:latin typeface="+mj-lt"/>
                <a:cs typeface="Carlito"/>
              </a:rPr>
              <a:t>AN  </a:t>
            </a:r>
            <a:r>
              <a:rPr lang="en-US" sz="2000" b="1" spc="-10" dirty="0">
                <a:latin typeface="+mj-lt"/>
                <a:cs typeface="Carlito"/>
              </a:rPr>
              <a:t>ASSESSMENT</a:t>
            </a:r>
            <a:r>
              <a:rPr lang="en-US" sz="2000" b="1" dirty="0">
                <a:latin typeface="+mj-lt"/>
                <a:cs typeface="Carlito"/>
              </a:rPr>
              <a:t> </a:t>
            </a:r>
            <a:r>
              <a:rPr lang="en-US" sz="2000" b="1" spc="-10" dirty="0">
                <a:latin typeface="+mj-lt"/>
                <a:cs typeface="Carlito"/>
              </a:rPr>
              <a:t>REPORT!!!</a:t>
            </a:r>
            <a:endParaRPr lang="en-US" sz="2000" dirty="0">
              <a:latin typeface="+mj-lt"/>
              <a:cs typeface="Carlito"/>
            </a:endParaRPr>
          </a:p>
          <a:p>
            <a:pPr marL="12700" marR="5080" algn="ctr">
              <a:lnSpc>
                <a:spcPct val="100000"/>
              </a:lnSpc>
              <a:spcBef>
                <a:spcPts val="1035"/>
              </a:spcBef>
            </a:pPr>
            <a:r>
              <a:rPr lang="en-US" sz="2000" spc="-10" dirty="0">
                <a:latin typeface="+mj-lt"/>
                <a:cs typeface="Carlito"/>
              </a:rPr>
              <a:t>There </a:t>
            </a:r>
            <a:r>
              <a:rPr lang="en-US" sz="2000" spc="-5" dirty="0">
                <a:latin typeface="+mj-lt"/>
                <a:cs typeface="Carlito"/>
              </a:rPr>
              <a:t>should be no surprises </a:t>
            </a:r>
            <a:r>
              <a:rPr lang="en-US" sz="2000" spc="-30" dirty="0">
                <a:latin typeface="+mj-lt"/>
                <a:cs typeface="Carlito"/>
              </a:rPr>
              <a:t>for </a:t>
            </a:r>
            <a:r>
              <a:rPr lang="en-US" sz="2000" spc="-20" dirty="0">
                <a:latin typeface="+mj-lt"/>
                <a:cs typeface="Carlito"/>
              </a:rPr>
              <a:t>anyone </a:t>
            </a:r>
            <a:r>
              <a:rPr lang="en-US" sz="2000" spc="-15" dirty="0">
                <a:latin typeface="+mj-lt"/>
                <a:cs typeface="Carlito"/>
              </a:rPr>
              <a:t>at </a:t>
            </a:r>
            <a:r>
              <a:rPr lang="en-US" sz="2000" dirty="0">
                <a:latin typeface="+mj-lt"/>
                <a:cs typeface="Carlito"/>
              </a:rPr>
              <a:t>the  end of each</a:t>
            </a:r>
            <a:r>
              <a:rPr lang="en-US" sz="2000" spc="-70" dirty="0">
                <a:latin typeface="+mj-lt"/>
                <a:cs typeface="Carlito"/>
              </a:rPr>
              <a:t> </a:t>
            </a:r>
            <a:r>
              <a:rPr lang="en-US" sz="2000" spc="-15" dirty="0">
                <a:latin typeface="+mj-lt"/>
                <a:cs typeface="Carlito"/>
              </a:rPr>
              <a:t>term!</a:t>
            </a:r>
            <a:endParaRPr lang="en-US" sz="20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103240"/>
    </mc:Choice>
    <mc:Fallback xmlns="">
      <p:transition spd="slow" advTm="10324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589905"/>
          </a:xfrm>
          <a:prstGeom prst="rect">
            <a:avLst/>
          </a:prstGeom>
          <a:solidFill>
            <a:srgbClr val="30859C"/>
          </a:solidFill>
        </p:spPr>
        <p:txBody>
          <a:bodyPr vert="horz" wrap="square" lIns="0" tIns="0" rIns="0" bIns="0" rtlCol="0">
            <a:spAutoFit/>
          </a:bodyPr>
          <a:lstStyle/>
          <a:p>
            <a:pPr marR="44450" algn="ctr">
              <a:lnSpc>
                <a:spcPts val="4570"/>
              </a:lnSpc>
            </a:pPr>
            <a:r>
              <a:rPr spc="-35" dirty="0">
                <a:latin typeface="+mj-lt"/>
              </a:rPr>
              <a:t>Extending</a:t>
            </a:r>
            <a:r>
              <a:rPr spc="30" dirty="0">
                <a:latin typeface="+mj-lt"/>
              </a:rPr>
              <a:t> </a:t>
            </a:r>
            <a:r>
              <a:rPr spc="-25" dirty="0">
                <a:latin typeface="+mj-lt"/>
              </a:rPr>
              <a:t>Induction</a:t>
            </a:r>
          </a:p>
        </p:txBody>
      </p:sp>
      <p:sp>
        <p:nvSpPr>
          <p:cNvPr id="3" name="object 3"/>
          <p:cNvSpPr txBox="1"/>
          <p:nvPr/>
        </p:nvSpPr>
        <p:spPr>
          <a:xfrm>
            <a:off x="488731" y="1440180"/>
            <a:ext cx="8229600" cy="2674620"/>
          </a:xfrm>
          <a:prstGeom prst="rect">
            <a:avLst/>
          </a:prstGeom>
          <a:solidFill>
            <a:schemeClr val="accent3">
              <a:lumMod val="20000"/>
              <a:lumOff val="80000"/>
            </a:schemeClr>
          </a:solidFill>
          <a:ln>
            <a:solidFill>
              <a:schemeClr val="tx1"/>
            </a:solidFill>
          </a:ln>
        </p:spPr>
        <p:txBody>
          <a:bodyPr vert="horz" wrap="square" lIns="0" tIns="12065" rIns="0" bIns="0" rtlCol="0">
            <a:spAutoFit/>
          </a:bodyPr>
          <a:lstStyle/>
          <a:p>
            <a:pPr marL="355600" marR="5080" indent="-343535" algn="just">
              <a:lnSpc>
                <a:spcPct val="100000"/>
              </a:lnSpc>
              <a:spcBef>
                <a:spcPts val="95"/>
              </a:spcBef>
              <a:buFont typeface="Arial"/>
              <a:buChar char="•"/>
              <a:tabLst>
                <a:tab pos="356235" algn="l"/>
              </a:tabLst>
            </a:pPr>
            <a:r>
              <a:rPr sz="2800" spc="-25" dirty="0">
                <a:latin typeface="+mj-lt"/>
                <a:cs typeface="Carlito"/>
              </a:rPr>
              <a:t>Extensions can </a:t>
            </a:r>
            <a:r>
              <a:rPr sz="2800" spc="-130" dirty="0">
                <a:latin typeface="+mj-lt"/>
                <a:cs typeface="Carlito"/>
              </a:rPr>
              <a:t>ONLY </a:t>
            </a:r>
            <a:r>
              <a:rPr sz="2800" spc="-20" dirty="0">
                <a:latin typeface="+mj-lt"/>
                <a:cs typeface="Carlito"/>
              </a:rPr>
              <a:t>be </a:t>
            </a:r>
            <a:r>
              <a:rPr sz="2800" spc="-35" dirty="0">
                <a:latin typeface="+mj-lt"/>
                <a:cs typeface="Carlito"/>
              </a:rPr>
              <a:t>approved </a:t>
            </a:r>
            <a:r>
              <a:rPr sz="2800" spc="-10" dirty="0">
                <a:latin typeface="+mj-lt"/>
                <a:cs typeface="Carlito"/>
              </a:rPr>
              <a:t>and </a:t>
            </a:r>
            <a:r>
              <a:rPr sz="2800" spc="-45" dirty="0">
                <a:latin typeface="+mj-lt"/>
                <a:cs typeface="Carlito"/>
              </a:rPr>
              <a:t>awarded </a:t>
            </a:r>
            <a:r>
              <a:rPr sz="2800" spc="-25" dirty="0">
                <a:latin typeface="+mj-lt"/>
                <a:cs typeface="Carlito"/>
              </a:rPr>
              <a:t>by  </a:t>
            </a:r>
            <a:r>
              <a:rPr sz="2800" spc="-15" dirty="0">
                <a:latin typeface="+mj-lt"/>
                <a:cs typeface="Carlito"/>
              </a:rPr>
              <a:t>the </a:t>
            </a:r>
            <a:r>
              <a:rPr sz="2800" spc="-40" dirty="0">
                <a:latin typeface="+mj-lt"/>
                <a:cs typeface="Carlito"/>
              </a:rPr>
              <a:t>Appropriate </a:t>
            </a:r>
            <a:r>
              <a:rPr sz="2800" spc="-15" dirty="0">
                <a:latin typeface="+mj-lt"/>
                <a:cs typeface="Carlito"/>
              </a:rPr>
              <a:t>Body </a:t>
            </a:r>
            <a:r>
              <a:rPr sz="2800" spc="-30" dirty="0">
                <a:latin typeface="+mj-lt"/>
                <a:cs typeface="Carlito"/>
              </a:rPr>
              <a:t>working </a:t>
            </a:r>
            <a:r>
              <a:rPr sz="2800" spc="-15" dirty="0">
                <a:latin typeface="+mj-lt"/>
                <a:cs typeface="Carlito"/>
              </a:rPr>
              <a:t>with the </a:t>
            </a:r>
            <a:r>
              <a:rPr sz="2800" spc="-20" dirty="0">
                <a:latin typeface="+mj-lt"/>
                <a:cs typeface="Carlito"/>
              </a:rPr>
              <a:t>school </a:t>
            </a:r>
            <a:r>
              <a:rPr sz="2800" spc="-5" dirty="0">
                <a:latin typeface="+mj-lt"/>
                <a:cs typeface="Carlito"/>
              </a:rPr>
              <a:t>– a  </a:t>
            </a:r>
            <a:r>
              <a:rPr sz="2800" spc="-25" dirty="0">
                <a:latin typeface="+mj-lt"/>
                <a:cs typeface="Carlito"/>
              </a:rPr>
              <a:t>school cannot </a:t>
            </a:r>
            <a:r>
              <a:rPr sz="2800" i="1" spc="-35" dirty="0">
                <a:latin typeface="+mj-lt"/>
                <a:cs typeface="Carlito"/>
              </a:rPr>
              <a:t>inform </a:t>
            </a:r>
            <a:r>
              <a:rPr sz="2800" spc="-15" dirty="0">
                <a:latin typeface="+mj-lt"/>
                <a:cs typeface="Carlito"/>
              </a:rPr>
              <a:t>the </a:t>
            </a:r>
            <a:r>
              <a:rPr sz="2800" spc="-35" dirty="0">
                <a:latin typeface="+mj-lt"/>
                <a:cs typeface="Carlito"/>
              </a:rPr>
              <a:t>ECT </a:t>
            </a:r>
            <a:r>
              <a:rPr sz="2800" spc="-5" dirty="0">
                <a:latin typeface="+mj-lt"/>
                <a:cs typeface="Carlito"/>
              </a:rPr>
              <a:t>/ </a:t>
            </a:r>
            <a:r>
              <a:rPr sz="2800" spc="-15" dirty="0">
                <a:latin typeface="+mj-lt"/>
                <a:cs typeface="Carlito"/>
              </a:rPr>
              <a:t>AB </a:t>
            </a:r>
            <a:r>
              <a:rPr sz="2800" spc="-10" dirty="0">
                <a:latin typeface="+mj-lt"/>
                <a:cs typeface="Carlito"/>
              </a:rPr>
              <a:t>of an</a:t>
            </a:r>
            <a:r>
              <a:rPr sz="2800" spc="160" dirty="0">
                <a:latin typeface="+mj-lt"/>
                <a:cs typeface="Carlito"/>
              </a:rPr>
              <a:t> </a:t>
            </a:r>
            <a:r>
              <a:rPr sz="2800" spc="-35" dirty="0">
                <a:latin typeface="+mj-lt"/>
                <a:cs typeface="Carlito"/>
              </a:rPr>
              <a:t>extension!</a:t>
            </a:r>
            <a:endParaRPr sz="2800" dirty="0">
              <a:latin typeface="+mj-lt"/>
              <a:cs typeface="Carlito"/>
            </a:endParaRPr>
          </a:p>
          <a:p>
            <a:pPr marL="355600" marR="299720" indent="-343535">
              <a:lnSpc>
                <a:spcPct val="100000"/>
              </a:lnSpc>
              <a:spcBef>
                <a:spcPts val="700"/>
              </a:spcBef>
              <a:buFont typeface="Arial"/>
              <a:buChar char="•"/>
              <a:tabLst>
                <a:tab pos="355600" algn="l"/>
                <a:tab pos="356235" algn="l"/>
              </a:tabLst>
            </a:pPr>
            <a:r>
              <a:rPr sz="2800" spc="-15" dirty="0">
                <a:latin typeface="+mj-lt"/>
                <a:cs typeface="Carlito"/>
              </a:rPr>
              <a:t>An </a:t>
            </a:r>
            <a:r>
              <a:rPr sz="2800" spc="-30" dirty="0">
                <a:latin typeface="+mj-lt"/>
                <a:cs typeface="Carlito"/>
              </a:rPr>
              <a:t>ECT </a:t>
            </a:r>
            <a:r>
              <a:rPr sz="2800" spc="-20" dirty="0">
                <a:latin typeface="+mj-lt"/>
                <a:cs typeface="Carlito"/>
              </a:rPr>
              <a:t>has </a:t>
            </a:r>
            <a:r>
              <a:rPr sz="2800" spc="-15" dirty="0">
                <a:latin typeface="+mj-lt"/>
                <a:cs typeface="Carlito"/>
              </a:rPr>
              <a:t>the </a:t>
            </a:r>
            <a:r>
              <a:rPr sz="2800" spc="-30" dirty="0">
                <a:latin typeface="+mj-lt"/>
                <a:cs typeface="Carlito"/>
              </a:rPr>
              <a:t>right </a:t>
            </a:r>
            <a:r>
              <a:rPr sz="2800" spc="-35" dirty="0">
                <a:latin typeface="+mj-lt"/>
                <a:cs typeface="Carlito"/>
              </a:rPr>
              <a:t>to </a:t>
            </a:r>
            <a:r>
              <a:rPr sz="2800" spc="-25" dirty="0">
                <a:latin typeface="+mj-lt"/>
                <a:cs typeface="Carlito"/>
              </a:rPr>
              <a:t>seek </a:t>
            </a:r>
            <a:r>
              <a:rPr sz="2800" spc="-40" dirty="0">
                <a:latin typeface="+mj-lt"/>
                <a:cs typeface="Carlito"/>
              </a:rPr>
              <a:t>representation </a:t>
            </a:r>
            <a:r>
              <a:rPr sz="2800" spc="-50" dirty="0">
                <a:latin typeface="+mj-lt"/>
                <a:cs typeface="Carlito"/>
              </a:rPr>
              <a:t>from  </a:t>
            </a:r>
            <a:r>
              <a:rPr sz="2800" spc="-20" dirty="0">
                <a:latin typeface="+mj-lt"/>
                <a:cs typeface="Carlito"/>
              </a:rPr>
              <a:t>their </a:t>
            </a:r>
            <a:r>
              <a:rPr sz="2800" spc="-45" dirty="0">
                <a:latin typeface="+mj-lt"/>
                <a:cs typeface="Carlito"/>
              </a:rPr>
              <a:t>Professional </a:t>
            </a:r>
            <a:r>
              <a:rPr sz="2800" spc="-20" dirty="0">
                <a:latin typeface="+mj-lt"/>
                <a:cs typeface="Carlito"/>
              </a:rPr>
              <a:t>Association </a:t>
            </a:r>
            <a:r>
              <a:rPr sz="2800" spc="-15" dirty="0">
                <a:latin typeface="+mj-lt"/>
                <a:cs typeface="Carlito"/>
              </a:rPr>
              <a:t>and </a:t>
            </a:r>
            <a:r>
              <a:rPr sz="2800" spc="-25" dirty="0">
                <a:latin typeface="+mj-lt"/>
                <a:cs typeface="Carlito"/>
              </a:rPr>
              <a:t>has </a:t>
            </a:r>
            <a:r>
              <a:rPr sz="2800" spc="-15" dirty="0">
                <a:latin typeface="+mj-lt"/>
                <a:cs typeface="Carlito"/>
              </a:rPr>
              <a:t>the </a:t>
            </a:r>
            <a:r>
              <a:rPr sz="2800" spc="-30" dirty="0">
                <a:latin typeface="+mj-lt"/>
                <a:cs typeface="Carlito"/>
              </a:rPr>
              <a:t>right </a:t>
            </a:r>
            <a:r>
              <a:rPr sz="2800" spc="-35" dirty="0">
                <a:latin typeface="+mj-lt"/>
                <a:cs typeface="Carlito"/>
              </a:rPr>
              <a:t>to  </a:t>
            </a:r>
            <a:r>
              <a:rPr sz="2800" spc="-15" dirty="0">
                <a:latin typeface="+mj-lt"/>
                <a:cs typeface="Carlito"/>
              </a:rPr>
              <a:t>appeal the</a:t>
            </a:r>
            <a:r>
              <a:rPr sz="2800" spc="-40" dirty="0">
                <a:latin typeface="+mj-lt"/>
                <a:cs typeface="Carlito"/>
              </a:rPr>
              <a:t> </a:t>
            </a:r>
            <a:r>
              <a:rPr sz="2800" spc="-30" dirty="0">
                <a:latin typeface="+mj-lt"/>
                <a:cs typeface="Carlito"/>
              </a:rPr>
              <a:t>decision</a:t>
            </a:r>
            <a:r>
              <a:rPr lang="en-GB" sz="2800" spc="-30" dirty="0">
                <a:latin typeface="+mj-lt"/>
                <a:cs typeface="Carlito"/>
              </a:rPr>
              <a:t>.</a:t>
            </a:r>
            <a:endParaRPr sz="2800" dirty="0">
              <a:latin typeface="+mj-lt"/>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20657"/>
    </mc:Choice>
    <mc:Fallback xmlns="">
      <p:transition spd="slow" advTm="2065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780" y="116147"/>
            <a:ext cx="8561420" cy="589905"/>
          </a:xfrm>
          <a:prstGeom prst="rect">
            <a:avLst/>
          </a:prstGeom>
          <a:solidFill>
            <a:srgbClr val="30859C"/>
          </a:solidFill>
        </p:spPr>
        <p:txBody>
          <a:bodyPr vert="horz" wrap="square" lIns="0" tIns="0" rIns="0" bIns="0" rtlCol="0">
            <a:spAutoFit/>
          </a:bodyPr>
          <a:lstStyle/>
          <a:p>
            <a:pPr marR="29209" algn="ctr">
              <a:lnSpc>
                <a:spcPts val="4570"/>
              </a:lnSpc>
            </a:pPr>
            <a:r>
              <a:rPr spc="-25" dirty="0">
                <a:latin typeface="+mj-lt"/>
              </a:rPr>
              <a:t>End </a:t>
            </a:r>
            <a:r>
              <a:rPr spc="-15" dirty="0">
                <a:latin typeface="+mj-lt"/>
              </a:rPr>
              <a:t>of</a:t>
            </a:r>
            <a:r>
              <a:rPr spc="-35" dirty="0">
                <a:latin typeface="+mj-lt"/>
              </a:rPr>
              <a:t> </a:t>
            </a:r>
            <a:r>
              <a:rPr spc="-25" dirty="0">
                <a:latin typeface="+mj-lt"/>
              </a:rPr>
              <a:t>Induction</a:t>
            </a:r>
          </a:p>
        </p:txBody>
      </p:sp>
      <p:sp>
        <p:nvSpPr>
          <p:cNvPr id="3" name="object 3"/>
          <p:cNvSpPr txBox="1"/>
          <p:nvPr/>
        </p:nvSpPr>
        <p:spPr>
          <a:xfrm>
            <a:off x="277780" y="892847"/>
            <a:ext cx="8561420" cy="2312813"/>
          </a:xfrm>
          <a:prstGeom prst="rect">
            <a:avLst/>
          </a:prstGeom>
          <a:solidFill>
            <a:schemeClr val="accent3">
              <a:lumMod val="20000"/>
              <a:lumOff val="80000"/>
            </a:schemeClr>
          </a:solidFill>
          <a:ln>
            <a:solidFill>
              <a:schemeClr val="tx1"/>
            </a:solidFill>
          </a:ln>
        </p:spPr>
        <p:txBody>
          <a:bodyPr vert="horz" wrap="square" lIns="0" tIns="12065" rIns="0" bIns="0" rtlCol="0">
            <a:spAutoFit/>
          </a:bodyPr>
          <a:lstStyle/>
          <a:p>
            <a:pPr marL="355600" marR="1126490" indent="-342900">
              <a:lnSpc>
                <a:spcPct val="100000"/>
              </a:lnSpc>
              <a:spcBef>
                <a:spcPts val="95"/>
              </a:spcBef>
              <a:buFont typeface="Arial"/>
              <a:buChar char="•"/>
              <a:tabLst>
                <a:tab pos="354965" algn="l"/>
                <a:tab pos="355600" algn="l"/>
              </a:tabLst>
            </a:pPr>
            <a:r>
              <a:rPr sz="2200" spc="-45" dirty="0">
                <a:latin typeface="+mj-lt"/>
                <a:cs typeface="Carlito"/>
              </a:rPr>
              <a:t>Review </a:t>
            </a:r>
            <a:r>
              <a:rPr sz="2200" spc="-35" dirty="0">
                <a:latin typeface="+mj-lt"/>
                <a:cs typeface="Carlito"/>
              </a:rPr>
              <a:t>professional development </a:t>
            </a:r>
            <a:r>
              <a:rPr sz="2200" spc="-20" dirty="0">
                <a:latin typeface="+mj-lt"/>
                <a:cs typeface="Carlito"/>
              </a:rPr>
              <a:t>during </a:t>
            </a:r>
            <a:r>
              <a:rPr sz="2200" spc="-40" dirty="0">
                <a:latin typeface="+mj-lt"/>
                <a:cs typeface="Carlito"/>
              </a:rPr>
              <a:t>entire </a:t>
            </a:r>
            <a:r>
              <a:rPr sz="2200" spc="-25" dirty="0">
                <a:latin typeface="+mj-lt"/>
                <a:cs typeface="Carlito"/>
              </a:rPr>
              <a:t>induction period </a:t>
            </a:r>
            <a:r>
              <a:rPr sz="2200" spc="-5" dirty="0">
                <a:latin typeface="+mj-lt"/>
                <a:cs typeface="Carlito"/>
              </a:rPr>
              <a:t>– </a:t>
            </a:r>
            <a:r>
              <a:rPr sz="2200" spc="-30" dirty="0">
                <a:latin typeface="+mj-lt"/>
                <a:cs typeface="Carlito"/>
              </a:rPr>
              <a:t>how </a:t>
            </a:r>
            <a:r>
              <a:rPr sz="2200" spc="-25" dirty="0">
                <a:latin typeface="+mj-lt"/>
                <a:cs typeface="Carlito"/>
              </a:rPr>
              <a:t>much</a:t>
            </a:r>
            <a:r>
              <a:rPr sz="2200" spc="229" dirty="0">
                <a:latin typeface="+mj-lt"/>
                <a:cs typeface="Carlito"/>
              </a:rPr>
              <a:t> </a:t>
            </a:r>
            <a:r>
              <a:rPr sz="2200" spc="-30" dirty="0">
                <a:latin typeface="+mj-lt"/>
                <a:cs typeface="Carlito"/>
              </a:rPr>
              <a:t>achieved!</a:t>
            </a:r>
            <a:endParaRPr sz="2200" dirty="0">
              <a:latin typeface="+mj-lt"/>
              <a:cs typeface="Carlito"/>
            </a:endParaRPr>
          </a:p>
          <a:p>
            <a:pPr marL="355600" marR="5080" indent="-342900">
              <a:lnSpc>
                <a:spcPct val="100000"/>
              </a:lnSpc>
              <a:spcBef>
                <a:spcPts val="700"/>
              </a:spcBef>
              <a:buFont typeface="Arial"/>
              <a:buChar char="•"/>
              <a:tabLst>
                <a:tab pos="354965" algn="l"/>
                <a:tab pos="355600" algn="l"/>
              </a:tabLst>
            </a:pPr>
            <a:r>
              <a:rPr lang="en-GB" sz="2200" spc="-25" dirty="0">
                <a:latin typeface="+mj-lt"/>
                <a:cs typeface="Carlito"/>
              </a:rPr>
              <a:t>Celebrate successes, </a:t>
            </a:r>
            <a:r>
              <a:rPr sz="2200" spc="-35" dirty="0">
                <a:latin typeface="+mj-lt"/>
                <a:cs typeface="Carlito"/>
              </a:rPr>
              <a:t>reflect </a:t>
            </a:r>
            <a:r>
              <a:rPr sz="2200" spc="-25" dirty="0">
                <a:latin typeface="+mj-lt"/>
                <a:cs typeface="Carlito"/>
              </a:rPr>
              <a:t>upon</a:t>
            </a:r>
            <a:r>
              <a:rPr lang="en-GB" sz="2200" spc="-25" dirty="0">
                <a:latin typeface="+mj-lt"/>
                <a:cs typeface="Carlito"/>
              </a:rPr>
              <a:t> </a:t>
            </a:r>
            <a:r>
              <a:rPr sz="2200" spc="-25" dirty="0">
                <a:latin typeface="+mj-lt"/>
                <a:cs typeface="Carlito"/>
              </a:rPr>
              <a:t>challenges </a:t>
            </a:r>
            <a:r>
              <a:rPr sz="2200" spc="-10" dirty="0">
                <a:latin typeface="+mj-lt"/>
                <a:cs typeface="Carlito"/>
              </a:rPr>
              <a:t>and </a:t>
            </a:r>
            <a:r>
              <a:rPr sz="2200" spc="-45" dirty="0">
                <a:latin typeface="+mj-lt"/>
                <a:cs typeface="Carlito"/>
              </a:rPr>
              <a:t>progress </a:t>
            </a:r>
            <a:r>
              <a:rPr sz="2200" spc="-25" dirty="0">
                <a:latin typeface="+mj-lt"/>
                <a:cs typeface="Carlito"/>
              </a:rPr>
              <a:t>during  </a:t>
            </a:r>
            <a:r>
              <a:rPr sz="2200" spc="-15" dirty="0">
                <a:latin typeface="+mj-lt"/>
                <a:cs typeface="Carlito"/>
              </a:rPr>
              <a:t>the</a:t>
            </a:r>
            <a:r>
              <a:rPr sz="2200" spc="-25" dirty="0">
                <a:latin typeface="+mj-lt"/>
                <a:cs typeface="Carlito"/>
              </a:rPr>
              <a:t> </a:t>
            </a:r>
            <a:r>
              <a:rPr sz="2200" spc="-35" dirty="0">
                <a:latin typeface="+mj-lt"/>
                <a:cs typeface="Carlito"/>
              </a:rPr>
              <a:t>year</a:t>
            </a:r>
            <a:endParaRPr sz="2200" dirty="0">
              <a:latin typeface="+mj-lt"/>
              <a:cs typeface="Carlito"/>
            </a:endParaRPr>
          </a:p>
          <a:p>
            <a:pPr marL="355600" indent="-342900">
              <a:lnSpc>
                <a:spcPct val="100000"/>
              </a:lnSpc>
              <a:spcBef>
                <a:spcPts val="705"/>
              </a:spcBef>
              <a:buFont typeface="Arial"/>
              <a:buChar char="•"/>
              <a:tabLst>
                <a:tab pos="354965" algn="l"/>
                <a:tab pos="355600" algn="l"/>
              </a:tabLst>
            </a:pPr>
            <a:r>
              <a:rPr sz="2200" spc="-60" dirty="0">
                <a:latin typeface="+mj-lt"/>
                <a:cs typeface="Carlito"/>
              </a:rPr>
              <a:t>Evaluate </a:t>
            </a:r>
            <a:r>
              <a:rPr sz="2200" spc="-15" dirty="0">
                <a:latin typeface="+mj-lt"/>
                <a:cs typeface="Carlito"/>
              </a:rPr>
              <a:t>the </a:t>
            </a:r>
            <a:r>
              <a:rPr sz="2200" spc="-25" dirty="0">
                <a:latin typeface="+mj-lt"/>
                <a:cs typeface="Carlito"/>
              </a:rPr>
              <a:t>induction</a:t>
            </a:r>
            <a:r>
              <a:rPr sz="2200" spc="85" dirty="0">
                <a:latin typeface="+mj-lt"/>
                <a:cs typeface="Carlito"/>
              </a:rPr>
              <a:t> </a:t>
            </a:r>
            <a:r>
              <a:rPr sz="2200" spc="-25" dirty="0">
                <a:latin typeface="+mj-lt"/>
                <a:cs typeface="Carlito"/>
              </a:rPr>
              <a:t>period</a:t>
            </a:r>
            <a:endParaRPr sz="2200" dirty="0">
              <a:latin typeface="+mj-lt"/>
              <a:cs typeface="Carlito"/>
            </a:endParaRPr>
          </a:p>
          <a:p>
            <a:pPr marL="355600" marR="565785" indent="-342900">
              <a:lnSpc>
                <a:spcPct val="100000"/>
              </a:lnSpc>
              <a:spcBef>
                <a:spcPts val="700"/>
              </a:spcBef>
              <a:buFont typeface="Arial"/>
              <a:buChar char="•"/>
              <a:tabLst>
                <a:tab pos="354965" algn="l"/>
                <a:tab pos="355600" algn="l"/>
              </a:tabLst>
            </a:pPr>
            <a:r>
              <a:rPr sz="2200" spc="-25" dirty="0">
                <a:latin typeface="+mj-lt"/>
                <a:cs typeface="Carlito"/>
              </a:rPr>
              <a:t>Identify </a:t>
            </a:r>
            <a:r>
              <a:rPr sz="2200" spc="-30" dirty="0">
                <a:latin typeface="+mj-lt"/>
                <a:cs typeface="Carlito"/>
              </a:rPr>
              <a:t>objectives </a:t>
            </a:r>
            <a:r>
              <a:rPr sz="2200" spc="-55" dirty="0">
                <a:latin typeface="+mj-lt"/>
                <a:cs typeface="Carlito"/>
              </a:rPr>
              <a:t>for </a:t>
            </a:r>
            <a:r>
              <a:rPr sz="2200" spc="-15" dirty="0">
                <a:latin typeface="+mj-lt"/>
                <a:cs typeface="Carlito"/>
              </a:rPr>
              <a:t>the </a:t>
            </a:r>
            <a:r>
              <a:rPr sz="2200" spc="-35" dirty="0">
                <a:latin typeface="+mj-lt"/>
                <a:cs typeface="Carlito"/>
              </a:rPr>
              <a:t>third year </a:t>
            </a:r>
            <a:r>
              <a:rPr sz="2200" spc="-5" dirty="0">
                <a:latin typeface="+mj-lt"/>
                <a:cs typeface="Carlito"/>
              </a:rPr>
              <a:t>– </a:t>
            </a:r>
            <a:r>
              <a:rPr sz="2200" spc="-40" dirty="0">
                <a:latin typeface="+mj-lt"/>
                <a:cs typeface="Carlito"/>
              </a:rPr>
              <a:t>performance  management</a:t>
            </a:r>
            <a:r>
              <a:rPr sz="2200" spc="20" dirty="0">
                <a:latin typeface="+mj-lt"/>
                <a:cs typeface="Carlito"/>
              </a:rPr>
              <a:t> </a:t>
            </a:r>
            <a:r>
              <a:rPr sz="2200" spc="-30" dirty="0">
                <a:latin typeface="+mj-lt"/>
                <a:cs typeface="Carlito"/>
              </a:rPr>
              <a:t>cycle</a:t>
            </a:r>
            <a:endParaRPr sz="2200" dirty="0">
              <a:latin typeface="+mj-lt"/>
              <a:cs typeface="Carlito"/>
            </a:endParaRPr>
          </a:p>
        </p:txBody>
      </p:sp>
      <p:sp>
        <p:nvSpPr>
          <p:cNvPr id="7" name="object 3">
            <a:extLst>
              <a:ext uri="{FF2B5EF4-FFF2-40B4-BE49-F238E27FC236}">
                <a16:creationId xmlns:a16="http://schemas.microsoft.com/office/drawing/2014/main" id="{3331EC29-9166-F156-974D-136038089737}"/>
              </a:ext>
            </a:extLst>
          </p:cNvPr>
          <p:cNvSpPr txBox="1"/>
          <p:nvPr/>
        </p:nvSpPr>
        <p:spPr>
          <a:xfrm>
            <a:off x="288290" y="3429000"/>
            <a:ext cx="8561420" cy="690574"/>
          </a:xfrm>
          <a:prstGeom prst="rect">
            <a:avLst/>
          </a:prstGeom>
          <a:solidFill>
            <a:schemeClr val="accent1">
              <a:lumMod val="20000"/>
              <a:lumOff val="80000"/>
            </a:schemeClr>
          </a:solidFill>
          <a:ln>
            <a:solidFill>
              <a:schemeClr val="tx1"/>
            </a:solidFill>
          </a:ln>
        </p:spPr>
        <p:txBody>
          <a:bodyPr vert="horz" wrap="square" lIns="0" tIns="13335" rIns="0" bIns="0" rtlCol="0">
            <a:spAutoFit/>
          </a:bodyPr>
          <a:lstStyle/>
          <a:p>
            <a:pPr marL="12700" marR="5080" algn="ctr">
              <a:lnSpc>
                <a:spcPct val="99900"/>
              </a:lnSpc>
              <a:spcBef>
                <a:spcPts val="105"/>
              </a:spcBef>
            </a:pPr>
            <a:r>
              <a:rPr sz="2200" spc="-5" dirty="0">
                <a:latin typeface="+mj-lt"/>
                <a:cs typeface="Carlito"/>
              </a:rPr>
              <a:t>The </a:t>
            </a:r>
            <a:r>
              <a:rPr sz="2200" spc="-10" dirty="0">
                <a:latin typeface="+mj-lt"/>
                <a:cs typeface="Carlito"/>
              </a:rPr>
              <a:t>final </a:t>
            </a:r>
            <a:r>
              <a:rPr sz="2200" spc="-5" dirty="0">
                <a:latin typeface="+mj-lt"/>
                <a:cs typeface="Carlito"/>
              </a:rPr>
              <a:t>decision </a:t>
            </a:r>
            <a:r>
              <a:rPr sz="2200" dirty="0">
                <a:latin typeface="+mj-lt"/>
                <a:cs typeface="Carlito"/>
              </a:rPr>
              <a:t>on the </a:t>
            </a:r>
            <a:r>
              <a:rPr sz="2200" spc="-20" dirty="0">
                <a:latin typeface="+mj-lt"/>
                <a:cs typeface="Carlito"/>
              </a:rPr>
              <a:t>satisfactory </a:t>
            </a:r>
            <a:r>
              <a:rPr sz="2200" spc="-10" dirty="0">
                <a:latin typeface="+mj-lt"/>
                <a:cs typeface="Carlito"/>
              </a:rPr>
              <a:t>completion  </a:t>
            </a:r>
            <a:r>
              <a:rPr sz="2200" dirty="0">
                <a:latin typeface="+mj-lt"/>
                <a:cs typeface="Carlito"/>
              </a:rPr>
              <a:t>of </a:t>
            </a:r>
            <a:r>
              <a:rPr sz="2200" spc="-5" dirty="0">
                <a:latin typeface="+mj-lt"/>
                <a:cs typeface="Carlito"/>
              </a:rPr>
              <a:t>induction is </a:t>
            </a:r>
            <a:r>
              <a:rPr sz="2200" dirty="0">
                <a:latin typeface="+mj-lt"/>
                <a:cs typeface="Carlito"/>
              </a:rPr>
              <a:t>made </a:t>
            </a:r>
            <a:r>
              <a:rPr sz="2200" spc="-10" dirty="0">
                <a:latin typeface="+mj-lt"/>
                <a:cs typeface="Carlito"/>
              </a:rPr>
              <a:t>by the </a:t>
            </a:r>
            <a:r>
              <a:rPr sz="2200" spc="-20" dirty="0">
                <a:latin typeface="+mj-lt"/>
                <a:cs typeface="Carlito"/>
              </a:rPr>
              <a:t>statutory  Appropriate </a:t>
            </a:r>
            <a:r>
              <a:rPr sz="2200" spc="-50" dirty="0">
                <a:latin typeface="+mj-lt"/>
                <a:cs typeface="Carlito"/>
              </a:rPr>
              <a:t>Body, </a:t>
            </a:r>
            <a:r>
              <a:rPr sz="2200" spc="-5" dirty="0">
                <a:latin typeface="+mj-lt"/>
                <a:cs typeface="Carlito"/>
              </a:rPr>
              <a:t>based </a:t>
            </a:r>
            <a:r>
              <a:rPr sz="2200" dirty="0">
                <a:latin typeface="+mj-lt"/>
                <a:cs typeface="Carlito"/>
              </a:rPr>
              <a:t>on </a:t>
            </a:r>
            <a:r>
              <a:rPr sz="2200" spc="-10" dirty="0">
                <a:latin typeface="+mj-lt"/>
                <a:cs typeface="Carlito"/>
              </a:rPr>
              <a:t>the </a:t>
            </a:r>
            <a:r>
              <a:rPr sz="2200" spc="-5" dirty="0">
                <a:latin typeface="+mj-lt"/>
                <a:cs typeface="Carlito"/>
              </a:rPr>
              <a:t>school's  </a:t>
            </a:r>
            <a:r>
              <a:rPr sz="2200" spc="-15" dirty="0">
                <a:latin typeface="+mj-lt"/>
                <a:cs typeface="Carlito"/>
              </a:rPr>
              <a:t>recommendation.</a:t>
            </a:r>
            <a:endParaRPr sz="2200" dirty="0">
              <a:latin typeface="+mj-lt"/>
              <a:cs typeface="Carlito"/>
            </a:endParaRPr>
          </a:p>
        </p:txBody>
      </p:sp>
      <p:sp>
        <p:nvSpPr>
          <p:cNvPr id="8" name="TextBox 7">
            <a:extLst>
              <a:ext uri="{FF2B5EF4-FFF2-40B4-BE49-F238E27FC236}">
                <a16:creationId xmlns:a16="http://schemas.microsoft.com/office/drawing/2014/main" id="{4EC9F341-3D44-210E-9868-9E94904FA0AE}"/>
              </a:ext>
            </a:extLst>
          </p:cNvPr>
          <p:cNvSpPr txBox="1"/>
          <p:nvPr/>
        </p:nvSpPr>
        <p:spPr>
          <a:xfrm>
            <a:off x="288290" y="4414985"/>
            <a:ext cx="6036310" cy="2226250"/>
          </a:xfrm>
          <a:prstGeom prst="rect">
            <a:avLst/>
          </a:prstGeom>
          <a:solidFill>
            <a:schemeClr val="accent5">
              <a:lumMod val="20000"/>
              <a:lumOff val="80000"/>
            </a:schemeClr>
          </a:solidFill>
          <a:ln>
            <a:solidFill>
              <a:schemeClr val="tx1"/>
            </a:solidFill>
          </a:ln>
        </p:spPr>
        <p:txBody>
          <a:bodyPr wrap="square">
            <a:spAutoFit/>
          </a:bodyPr>
          <a:lstStyle/>
          <a:p>
            <a:pPr marL="33020" marR="249554">
              <a:lnSpc>
                <a:spcPct val="99900"/>
              </a:lnSpc>
              <a:spcBef>
                <a:spcPts val="110"/>
              </a:spcBef>
            </a:pPr>
            <a:r>
              <a:rPr lang="en-US" sz="2200" spc="-5" dirty="0">
                <a:latin typeface="+mj-lt"/>
              </a:rPr>
              <a:t>Please </a:t>
            </a:r>
            <a:r>
              <a:rPr lang="en-US" sz="2200" spc="-10" dirty="0">
                <a:latin typeface="+mj-lt"/>
              </a:rPr>
              <a:t>remind your </a:t>
            </a:r>
            <a:r>
              <a:rPr lang="en-US" sz="2200" spc="-15" dirty="0">
                <a:latin typeface="+mj-lt"/>
              </a:rPr>
              <a:t>ECT </a:t>
            </a:r>
            <a:r>
              <a:rPr lang="en-US" sz="2200" spc="-25" dirty="0">
                <a:latin typeface="+mj-lt"/>
              </a:rPr>
              <a:t>to </a:t>
            </a:r>
            <a:r>
              <a:rPr lang="en-US" sz="2200" dirty="0">
                <a:latin typeface="+mj-lt"/>
              </a:rPr>
              <a:t>log on </a:t>
            </a:r>
            <a:r>
              <a:rPr lang="en-US" sz="2200" spc="-25" dirty="0">
                <a:latin typeface="+mj-lt"/>
              </a:rPr>
              <a:t>to </a:t>
            </a:r>
            <a:r>
              <a:rPr lang="en-US" sz="2200" dirty="0">
                <a:latin typeface="+mj-lt"/>
              </a:rPr>
              <a:t>the </a:t>
            </a:r>
            <a:r>
              <a:rPr lang="en-US" sz="2200" spc="-5" dirty="0">
                <a:latin typeface="+mj-lt"/>
              </a:rPr>
              <a:t>TRA  </a:t>
            </a:r>
            <a:r>
              <a:rPr lang="en-US" sz="2200" spc="-20" dirty="0">
                <a:latin typeface="+mj-lt"/>
              </a:rPr>
              <a:t>website </a:t>
            </a:r>
            <a:r>
              <a:rPr lang="en-US" sz="2200" dirty="0">
                <a:latin typeface="+mj-lt"/>
              </a:rPr>
              <a:t>and </a:t>
            </a:r>
            <a:r>
              <a:rPr lang="en-US" sz="2200" spc="-5" dirty="0">
                <a:latin typeface="+mj-lt"/>
              </a:rPr>
              <a:t>download their induction  </a:t>
            </a:r>
            <a:r>
              <a:rPr lang="en-US" sz="2200" spc="-15" dirty="0">
                <a:latin typeface="+mj-lt"/>
              </a:rPr>
              <a:t>certificate.</a:t>
            </a:r>
          </a:p>
          <a:p>
            <a:pPr marL="33020" marR="5080">
              <a:lnSpc>
                <a:spcPct val="100000"/>
              </a:lnSpc>
              <a:spcBef>
                <a:spcPts val="820"/>
              </a:spcBef>
            </a:pPr>
            <a:r>
              <a:rPr lang="en-US" sz="2200" spc="-5" dirty="0">
                <a:latin typeface="+mj-lt"/>
              </a:rPr>
              <a:t>These </a:t>
            </a:r>
            <a:r>
              <a:rPr lang="en-US" sz="2200" spc="-15" dirty="0">
                <a:latin typeface="+mj-lt"/>
              </a:rPr>
              <a:t>are </a:t>
            </a:r>
            <a:r>
              <a:rPr lang="en-US" sz="2200" spc="-5" dirty="0">
                <a:latin typeface="+mj-lt"/>
              </a:rPr>
              <a:t>no longer </a:t>
            </a:r>
            <a:r>
              <a:rPr lang="en-US" sz="2200" spc="-10" dirty="0">
                <a:latin typeface="+mj-lt"/>
              </a:rPr>
              <a:t>issued </a:t>
            </a:r>
            <a:r>
              <a:rPr lang="en-US" sz="2200" dirty="0">
                <a:latin typeface="+mj-lt"/>
              </a:rPr>
              <a:t>and </a:t>
            </a:r>
            <a:r>
              <a:rPr lang="en-US" sz="2200" spc="-5" dirty="0">
                <a:latin typeface="+mj-lt"/>
              </a:rPr>
              <a:t>do need </a:t>
            </a:r>
            <a:r>
              <a:rPr lang="en-US" sz="2200" spc="-25" dirty="0">
                <a:latin typeface="+mj-lt"/>
              </a:rPr>
              <a:t>to </a:t>
            </a:r>
            <a:r>
              <a:rPr lang="en-US" sz="2200" spc="-5" dirty="0">
                <a:latin typeface="+mj-lt"/>
              </a:rPr>
              <a:t>be  </a:t>
            </a:r>
            <a:r>
              <a:rPr lang="en-US" sz="2200" spc="-35" dirty="0">
                <a:latin typeface="+mj-lt"/>
              </a:rPr>
              <a:t>kept </a:t>
            </a:r>
            <a:r>
              <a:rPr lang="en-US" sz="2200" dirty="0">
                <a:latin typeface="+mj-lt"/>
              </a:rPr>
              <a:t>as </a:t>
            </a:r>
            <a:r>
              <a:rPr lang="en-US" sz="2200" spc="-5" dirty="0">
                <a:latin typeface="+mj-lt"/>
              </a:rPr>
              <a:t>evidence </a:t>
            </a:r>
            <a:r>
              <a:rPr lang="en-US" sz="2200" spc="-15" dirty="0">
                <a:latin typeface="+mj-lt"/>
              </a:rPr>
              <a:t>that </a:t>
            </a:r>
            <a:r>
              <a:rPr lang="en-US" sz="2200" spc="-5" dirty="0">
                <a:latin typeface="+mj-lt"/>
              </a:rPr>
              <a:t>induction </a:t>
            </a:r>
            <a:r>
              <a:rPr lang="en-US" sz="2200" dirty="0">
                <a:latin typeface="+mj-lt"/>
              </a:rPr>
              <a:t>has </a:t>
            </a:r>
            <a:r>
              <a:rPr lang="en-US" sz="2200" spc="-5" dirty="0">
                <a:latin typeface="+mj-lt"/>
              </a:rPr>
              <a:t>been  </a:t>
            </a:r>
            <a:r>
              <a:rPr lang="en-US" sz="2200" spc="-10" dirty="0">
                <a:latin typeface="+mj-lt"/>
              </a:rPr>
              <a:t>successfully</a:t>
            </a:r>
            <a:r>
              <a:rPr lang="en-US" sz="2200" spc="-20" dirty="0">
                <a:latin typeface="+mj-lt"/>
              </a:rPr>
              <a:t> </a:t>
            </a:r>
            <a:r>
              <a:rPr lang="en-US" sz="2200" spc="-15" dirty="0">
                <a:latin typeface="+mj-lt"/>
              </a:rPr>
              <a:t>completed.</a:t>
            </a:r>
          </a:p>
        </p:txBody>
      </p:sp>
    </p:spTree>
  </p:cSld>
  <p:clrMapOvr>
    <a:masterClrMapping/>
  </p:clrMapOvr>
  <mc:AlternateContent xmlns:mc="http://schemas.openxmlformats.org/markup-compatibility/2006" xmlns:p14="http://schemas.microsoft.com/office/powerpoint/2010/main">
    <mc:Choice Requires="p14">
      <p:transition spd="slow" p14:dur="2000" advTm="66469"/>
    </mc:Choice>
    <mc:Fallback xmlns="">
      <p:transition spd="slow" advTm="66469"/>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 y="140008"/>
            <a:ext cx="86868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sz="3450" spc="-25" dirty="0">
                <a:latin typeface="+mj-lt"/>
              </a:rPr>
              <a:t>Key</a:t>
            </a:r>
            <a:r>
              <a:rPr sz="3450" spc="-175" dirty="0">
                <a:latin typeface="+mj-lt"/>
              </a:rPr>
              <a:t> </a:t>
            </a:r>
            <a:r>
              <a:rPr sz="3450" dirty="0">
                <a:latin typeface="+mj-lt"/>
              </a:rPr>
              <a:t>actions</a:t>
            </a:r>
          </a:p>
        </p:txBody>
      </p:sp>
      <p:sp>
        <p:nvSpPr>
          <p:cNvPr id="4" name="object 4"/>
          <p:cNvSpPr txBox="1"/>
          <p:nvPr/>
        </p:nvSpPr>
        <p:spPr>
          <a:xfrm>
            <a:off x="228600" y="824949"/>
            <a:ext cx="8686800" cy="2836674"/>
          </a:xfrm>
          <a:prstGeom prst="rect">
            <a:avLst/>
          </a:prstGeom>
          <a:solidFill>
            <a:schemeClr val="accent3">
              <a:lumMod val="20000"/>
              <a:lumOff val="80000"/>
            </a:schemeClr>
          </a:solidFill>
          <a:ln>
            <a:solidFill>
              <a:schemeClr val="tx1"/>
            </a:solidFill>
          </a:ln>
        </p:spPr>
        <p:txBody>
          <a:bodyPr vert="horz" wrap="square" lIns="0" tIns="88900" rIns="0" bIns="0" rtlCol="0">
            <a:spAutoFit/>
          </a:bodyPr>
          <a:lstStyle/>
          <a:p>
            <a:pPr marL="227329" indent="-215265">
              <a:lnSpc>
                <a:spcPct val="100000"/>
              </a:lnSpc>
              <a:spcBef>
                <a:spcPts val="700"/>
              </a:spcBef>
              <a:buFont typeface="VL PGothic"/>
              <a:buChar char="✓"/>
              <a:tabLst>
                <a:tab pos="227965" algn="l"/>
              </a:tabLst>
            </a:pPr>
            <a:r>
              <a:rPr sz="1800" spc="-20" dirty="0">
                <a:latin typeface="Carlito"/>
                <a:cs typeface="Carlito"/>
              </a:rPr>
              <a:t>Allocate </a:t>
            </a:r>
            <a:r>
              <a:rPr sz="1800" spc="-55" dirty="0">
                <a:latin typeface="Carlito"/>
                <a:cs typeface="Carlito"/>
              </a:rPr>
              <a:t>key </a:t>
            </a:r>
            <a:r>
              <a:rPr sz="1800" spc="-20" dirty="0">
                <a:latin typeface="Carlito"/>
                <a:cs typeface="Carlito"/>
              </a:rPr>
              <a:t>roles </a:t>
            </a:r>
            <a:r>
              <a:rPr sz="1800" spc="-5" dirty="0">
                <a:latin typeface="Carlito"/>
                <a:cs typeface="Carlito"/>
              </a:rPr>
              <a:t>of </a:t>
            </a:r>
            <a:r>
              <a:rPr sz="1800" b="1" spc="-15" dirty="0">
                <a:latin typeface="Carlito"/>
                <a:cs typeface="Carlito"/>
              </a:rPr>
              <a:t>Induction </a:t>
            </a:r>
            <a:r>
              <a:rPr sz="1800" b="1" spc="-50" dirty="0">
                <a:latin typeface="Carlito"/>
                <a:cs typeface="Carlito"/>
              </a:rPr>
              <a:t>Tutor </a:t>
            </a:r>
            <a:r>
              <a:rPr sz="1800" dirty="0">
                <a:latin typeface="Carlito"/>
                <a:cs typeface="Carlito"/>
              </a:rPr>
              <a:t>and </a:t>
            </a:r>
            <a:r>
              <a:rPr sz="1800" b="1" spc="-20" dirty="0">
                <a:latin typeface="Carlito"/>
                <a:cs typeface="Carlito"/>
              </a:rPr>
              <a:t>Mentor </a:t>
            </a:r>
            <a:r>
              <a:rPr sz="1800" spc="-30" dirty="0">
                <a:latin typeface="Carlito"/>
                <a:cs typeface="Carlito"/>
              </a:rPr>
              <a:t>for </a:t>
            </a:r>
            <a:r>
              <a:rPr sz="1800" spc="-10" dirty="0">
                <a:latin typeface="Carlito"/>
                <a:cs typeface="Carlito"/>
              </a:rPr>
              <a:t>all</a:t>
            </a:r>
            <a:r>
              <a:rPr sz="1800" spc="-35" dirty="0">
                <a:latin typeface="Carlito"/>
                <a:cs typeface="Carlito"/>
              </a:rPr>
              <a:t> </a:t>
            </a:r>
            <a:r>
              <a:rPr sz="1800" spc="-65" dirty="0">
                <a:latin typeface="Carlito"/>
                <a:cs typeface="Carlito"/>
              </a:rPr>
              <a:t>ECTs.</a:t>
            </a:r>
            <a:endParaRPr sz="1800" dirty="0">
              <a:latin typeface="Carlito"/>
              <a:cs typeface="Carlito"/>
            </a:endParaRPr>
          </a:p>
          <a:p>
            <a:pPr marL="227329" indent="-215265">
              <a:lnSpc>
                <a:spcPct val="100000"/>
              </a:lnSpc>
              <a:spcBef>
                <a:spcPts val="600"/>
              </a:spcBef>
              <a:buFont typeface="VL PGothic"/>
              <a:buChar char="✓"/>
              <a:tabLst>
                <a:tab pos="227965" algn="l"/>
              </a:tabLst>
            </a:pPr>
            <a:r>
              <a:rPr sz="1800" spc="-15" dirty="0">
                <a:latin typeface="Carlito"/>
                <a:cs typeface="Carlito"/>
              </a:rPr>
              <a:t>Ensure </a:t>
            </a:r>
            <a:r>
              <a:rPr sz="1800" spc="-30" dirty="0">
                <a:latin typeface="Carlito"/>
                <a:cs typeface="Carlito"/>
              </a:rPr>
              <a:t>Mentors </a:t>
            </a:r>
            <a:r>
              <a:rPr sz="1800" spc="-25" dirty="0">
                <a:latin typeface="Carlito"/>
                <a:cs typeface="Carlito"/>
              </a:rPr>
              <a:t>have </a:t>
            </a:r>
            <a:r>
              <a:rPr sz="1800" i="1" spc="-15" dirty="0">
                <a:latin typeface="Carlito"/>
                <a:cs typeface="Carlito"/>
              </a:rPr>
              <a:t>adequate </a:t>
            </a:r>
            <a:r>
              <a:rPr sz="1800" spc="-15" dirty="0">
                <a:latin typeface="Carlito"/>
                <a:cs typeface="Carlito"/>
              </a:rPr>
              <a:t>timetabled </a:t>
            </a:r>
            <a:r>
              <a:rPr sz="1800" spc="-20" dirty="0">
                <a:latin typeface="Carlito"/>
                <a:cs typeface="Carlito"/>
              </a:rPr>
              <a:t>release </a:t>
            </a:r>
            <a:r>
              <a:rPr sz="1800" spc="-5" dirty="0">
                <a:latin typeface="Carlito"/>
                <a:cs typeface="Carlito"/>
              </a:rPr>
              <a:t>time </a:t>
            </a:r>
            <a:r>
              <a:rPr sz="1800" spc="-20" dirty="0">
                <a:latin typeface="Carlito"/>
                <a:cs typeface="Carlito"/>
              </a:rPr>
              <a:t>to </a:t>
            </a:r>
            <a:r>
              <a:rPr sz="1800" spc="-10" dirty="0">
                <a:latin typeface="Carlito"/>
                <a:cs typeface="Carlito"/>
              </a:rPr>
              <a:t>fulfill </a:t>
            </a:r>
            <a:r>
              <a:rPr sz="1800" spc="-5" dirty="0">
                <a:latin typeface="Carlito"/>
                <a:cs typeface="Carlito"/>
              </a:rPr>
              <a:t>their</a:t>
            </a:r>
            <a:r>
              <a:rPr sz="1800" spc="90" dirty="0">
                <a:latin typeface="Carlito"/>
                <a:cs typeface="Carlito"/>
              </a:rPr>
              <a:t> </a:t>
            </a:r>
            <a:r>
              <a:rPr sz="1800" spc="-20" dirty="0">
                <a:latin typeface="Carlito"/>
                <a:cs typeface="Carlito"/>
              </a:rPr>
              <a:t>role:</a:t>
            </a:r>
            <a:endParaRPr sz="1800" dirty="0">
              <a:latin typeface="Carlito"/>
              <a:cs typeface="Carlito"/>
            </a:endParaRPr>
          </a:p>
          <a:p>
            <a:pPr marL="469900" marR="205104" lvl="1" algn="just">
              <a:lnSpc>
                <a:spcPct val="80000"/>
              </a:lnSpc>
              <a:spcBef>
                <a:spcPts val="1045"/>
              </a:spcBef>
              <a:tabLst>
                <a:tab pos="241300" algn="l"/>
              </a:tabLst>
            </a:pPr>
            <a:r>
              <a:rPr sz="1500" i="1" spc="-5" dirty="0">
                <a:latin typeface="Carlito"/>
                <a:cs typeface="Carlito"/>
              </a:rPr>
              <a:t>Time </a:t>
            </a:r>
            <a:r>
              <a:rPr sz="1500" i="1" spc="-25" dirty="0">
                <a:latin typeface="Carlito"/>
                <a:cs typeface="Carlito"/>
              </a:rPr>
              <a:t>to </a:t>
            </a:r>
            <a:r>
              <a:rPr sz="1500" i="1" spc="-10" dirty="0">
                <a:latin typeface="Carlito"/>
                <a:cs typeface="Carlito"/>
              </a:rPr>
              <a:t>become </a:t>
            </a:r>
            <a:r>
              <a:rPr sz="1500" i="1" spc="-15" dirty="0">
                <a:latin typeface="Carlito"/>
                <a:cs typeface="Carlito"/>
              </a:rPr>
              <a:t>familiar </a:t>
            </a:r>
            <a:r>
              <a:rPr sz="1500" i="1" spc="-5" dirty="0">
                <a:latin typeface="Carlito"/>
                <a:cs typeface="Carlito"/>
              </a:rPr>
              <a:t>with </a:t>
            </a:r>
            <a:r>
              <a:rPr sz="1500" i="1" spc="-15" dirty="0">
                <a:latin typeface="Carlito"/>
                <a:cs typeface="Carlito"/>
              </a:rPr>
              <a:t>the Early </a:t>
            </a:r>
            <a:r>
              <a:rPr sz="1500" i="1" spc="-10" dirty="0">
                <a:latin typeface="Carlito"/>
                <a:cs typeface="Carlito"/>
              </a:rPr>
              <a:t>Career </a:t>
            </a:r>
            <a:r>
              <a:rPr sz="1500" i="1" spc="-25" dirty="0">
                <a:latin typeface="Carlito"/>
                <a:cs typeface="Carlito"/>
              </a:rPr>
              <a:t>Framework </a:t>
            </a:r>
            <a:r>
              <a:rPr sz="1500" i="1" spc="-10" dirty="0">
                <a:latin typeface="Carlito"/>
                <a:cs typeface="Carlito"/>
              </a:rPr>
              <a:t>professional development </a:t>
            </a:r>
            <a:r>
              <a:rPr sz="1500" i="1" spc="-5" dirty="0">
                <a:latin typeface="Carlito"/>
                <a:cs typeface="Carlito"/>
              </a:rPr>
              <a:t>programme  and associated </a:t>
            </a:r>
            <a:r>
              <a:rPr sz="1500" i="1" spc="-10" dirty="0">
                <a:latin typeface="Carlito"/>
                <a:cs typeface="Carlito"/>
              </a:rPr>
              <a:t>resources, attend </a:t>
            </a:r>
            <a:r>
              <a:rPr sz="1500" i="1" spc="-5" dirty="0">
                <a:latin typeface="Carlito"/>
                <a:cs typeface="Carlito"/>
              </a:rPr>
              <a:t>training and </a:t>
            </a:r>
            <a:r>
              <a:rPr sz="1500" i="1" spc="-15" dirty="0">
                <a:latin typeface="Carlito"/>
                <a:cs typeface="Carlito"/>
              </a:rPr>
              <a:t>work </a:t>
            </a:r>
            <a:r>
              <a:rPr sz="1500" i="1" spc="-5" dirty="0">
                <a:latin typeface="Carlito"/>
                <a:cs typeface="Carlito"/>
              </a:rPr>
              <a:t>with </a:t>
            </a:r>
            <a:r>
              <a:rPr sz="1500" i="1" spc="-15" dirty="0">
                <a:latin typeface="Carlito"/>
                <a:cs typeface="Carlito"/>
              </a:rPr>
              <a:t>the</a:t>
            </a:r>
            <a:r>
              <a:rPr sz="1500" i="1" spc="130" dirty="0">
                <a:latin typeface="Carlito"/>
                <a:cs typeface="Carlito"/>
              </a:rPr>
              <a:t> </a:t>
            </a:r>
            <a:r>
              <a:rPr sz="1500" i="1" spc="-85" dirty="0">
                <a:latin typeface="Carlito"/>
                <a:cs typeface="Carlito"/>
              </a:rPr>
              <a:t>ECT.</a:t>
            </a:r>
            <a:r>
              <a:rPr lang="en-GB" sz="1500" i="1" spc="-85" dirty="0">
                <a:latin typeface="Carlito"/>
                <a:cs typeface="Carlito"/>
              </a:rPr>
              <a:t> </a:t>
            </a:r>
            <a:r>
              <a:rPr sz="1500" i="1" spc="-65" dirty="0">
                <a:latin typeface="Carlito"/>
                <a:cs typeface="Carlito"/>
              </a:rPr>
              <a:t>We </a:t>
            </a:r>
            <a:r>
              <a:rPr sz="1500" i="1" spc="-5" dirty="0">
                <a:latin typeface="Carlito"/>
                <a:cs typeface="Carlito"/>
              </a:rPr>
              <a:t>suggest that </a:t>
            </a:r>
            <a:r>
              <a:rPr sz="1500" i="1" spc="-15" dirty="0">
                <a:latin typeface="Carlito"/>
                <a:cs typeface="Carlito"/>
              </a:rPr>
              <a:t>the </a:t>
            </a:r>
            <a:r>
              <a:rPr sz="1500" i="1" spc="-20" dirty="0">
                <a:latin typeface="Carlito"/>
                <a:cs typeface="Carlito"/>
              </a:rPr>
              <a:t>mentor </a:t>
            </a:r>
            <a:r>
              <a:rPr sz="1500" i="1" spc="-10" dirty="0">
                <a:latin typeface="Carlito"/>
                <a:cs typeface="Carlito"/>
              </a:rPr>
              <a:t>will need </a:t>
            </a:r>
            <a:r>
              <a:rPr sz="1500" i="1" spc="-5" dirty="0">
                <a:latin typeface="Carlito"/>
                <a:cs typeface="Carlito"/>
              </a:rPr>
              <a:t>at least </a:t>
            </a:r>
            <a:r>
              <a:rPr sz="1500" i="1" dirty="0">
                <a:latin typeface="Carlito"/>
                <a:cs typeface="Carlito"/>
              </a:rPr>
              <a:t>1 </a:t>
            </a:r>
            <a:r>
              <a:rPr sz="1500" i="1" spc="-5" dirty="0">
                <a:latin typeface="Carlito"/>
                <a:cs typeface="Carlito"/>
              </a:rPr>
              <a:t>hour of </a:t>
            </a:r>
            <a:r>
              <a:rPr sz="1500" i="1" spc="-20" dirty="0">
                <a:latin typeface="Carlito"/>
                <a:cs typeface="Carlito"/>
              </a:rPr>
              <a:t>protected </a:t>
            </a:r>
            <a:r>
              <a:rPr sz="1500" i="1" spc="-5" dirty="0">
                <a:latin typeface="Carlito"/>
                <a:cs typeface="Carlito"/>
              </a:rPr>
              <a:t>time </a:t>
            </a:r>
            <a:r>
              <a:rPr sz="1500" i="1" spc="-10" dirty="0">
                <a:latin typeface="Carlito"/>
                <a:cs typeface="Carlito"/>
              </a:rPr>
              <a:t>per week </a:t>
            </a:r>
            <a:r>
              <a:rPr sz="1500" i="1" spc="-25" dirty="0">
                <a:latin typeface="Carlito"/>
                <a:cs typeface="Carlito"/>
              </a:rPr>
              <a:t>to </a:t>
            </a:r>
            <a:r>
              <a:rPr sz="1500" i="1" spc="-15" dirty="0">
                <a:latin typeface="Carlito"/>
                <a:cs typeface="Carlito"/>
              </a:rPr>
              <a:t>meet </a:t>
            </a:r>
            <a:r>
              <a:rPr sz="1500" i="1" spc="-5" dirty="0">
                <a:latin typeface="Carlito"/>
                <a:cs typeface="Carlito"/>
              </a:rPr>
              <a:t>with </a:t>
            </a:r>
            <a:r>
              <a:rPr sz="1500" i="1" spc="-15" dirty="0">
                <a:latin typeface="Carlito"/>
                <a:cs typeface="Carlito"/>
              </a:rPr>
              <a:t>the  ECT </a:t>
            </a:r>
            <a:r>
              <a:rPr sz="1500" i="1" dirty="0">
                <a:latin typeface="Carlito"/>
                <a:cs typeface="Carlito"/>
              </a:rPr>
              <a:t>in </a:t>
            </a:r>
            <a:r>
              <a:rPr sz="1500" i="1" spc="-10" dirty="0">
                <a:latin typeface="Carlito"/>
                <a:cs typeface="Carlito"/>
              </a:rPr>
              <a:t>year </a:t>
            </a:r>
            <a:r>
              <a:rPr sz="1500" i="1" dirty="0">
                <a:latin typeface="Carlito"/>
                <a:cs typeface="Carlito"/>
              </a:rPr>
              <a:t>1 </a:t>
            </a:r>
            <a:r>
              <a:rPr sz="1500" i="1" spc="-5" dirty="0">
                <a:latin typeface="Carlito"/>
                <a:cs typeface="Carlito"/>
              </a:rPr>
              <a:t>and </a:t>
            </a:r>
            <a:r>
              <a:rPr sz="1500" i="1" spc="-15" dirty="0">
                <a:latin typeface="Carlito"/>
                <a:cs typeface="Carlito"/>
              </a:rPr>
              <a:t>one </a:t>
            </a:r>
            <a:r>
              <a:rPr sz="1500" i="1" spc="-5" dirty="0">
                <a:latin typeface="Carlito"/>
                <a:cs typeface="Carlito"/>
              </a:rPr>
              <a:t>hour </a:t>
            </a:r>
            <a:r>
              <a:rPr sz="1500" i="1" spc="-10" dirty="0">
                <a:latin typeface="Carlito"/>
                <a:cs typeface="Carlito"/>
              </a:rPr>
              <a:t>per </a:t>
            </a:r>
            <a:r>
              <a:rPr sz="1500" i="1" spc="-15" dirty="0">
                <a:latin typeface="Carlito"/>
                <a:cs typeface="Carlito"/>
              </a:rPr>
              <a:t>fortnight </a:t>
            </a:r>
            <a:r>
              <a:rPr sz="1500" i="1" dirty="0">
                <a:latin typeface="Carlito"/>
                <a:cs typeface="Carlito"/>
              </a:rPr>
              <a:t>in </a:t>
            </a:r>
            <a:r>
              <a:rPr sz="1500" i="1" spc="-10" dirty="0">
                <a:latin typeface="Carlito"/>
                <a:cs typeface="Carlito"/>
              </a:rPr>
              <a:t>year</a:t>
            </a:r>
            <a:r>
              <a:rPr sz="1500" i="1" spc="70" dirty="0">
                <a:latin typeface="Carlito"/>
                <a:cs typeface="Carlito"/>
              </a:rPr>
              <a:t> </a:t>
            </a:r>
            <a:r>
              <a:rPr sz="1500" i="1" spc="-5" dirty="0">
                <a:latin typeface="Carlito"/>
                <a:cs typeface="Carlito"/>
              </a:rPr>
              <a:t>2.</a:t>
            </a:r>
            <a:endParaRPr sz="1500" dirty="0">
              <a:latin typeface="Carlito"/>
              <a:cs typeface="Carlito"/>
            </a:endParaRPr>
          </a:p>
          <a:p>
            <a:pPr marL="241300" indent="-228600">
              <a:lnSpc>
                <a:spcPct val="100000"/>
              </a:lnSpc>
              <a:spcBef>
                <a:spcPts val="560"/>
              </a:spcBef>
              <a:buFont typeface="VL PGothic"/>
              <a:buChar char="✓"/>
              <a:tabLst>
                <a:tab pos="241300" algn="l"/>
              </a:tabLst>
            </a:pPr>
            <a:r>
              <a:rPr sz="1700" spc="-10" dirty="0">
                <a:latin typeface="Carlito"/>
                <a:cs typeface="Carlito"/>
              </a:rPr>
              <a:t>Ensure</a:t>
            </a:r>
            <a:r>
              <a:rPr sz="1700" spc="-70" dirty="0">
                <a:latin typeface="Carlito"/>
                <a:cs typeface="Carlito"/>
              </a:rPr>
              <a:t> </a:t>
            </a:r>
            <a:r>
              <a:rPr sz="1700" dirty="0">
                <a:latin typeface="Carlito"/>
                <a:cs typeface="Carlito"/>
              </a:rPr>
              <a:t>Induction</a:t>
            </a:r>
            <a:r>
              <a:rPr sz="1700" spc="-95" dirty="0">
                <a:latin typeface="Carlito"/>
                <a:cs typeface="Carlito"/>
              </a:rPr>
              <a:t> </a:t>
            </a:r>
            <a:r>
              <a:rPr sz="1700" spc="-45" dirty="0">
                <a:latin typeface="Carlito"/>
                <a:cs typeface="Carlito"/>
              </a:rPr>
              <a:t>Tutors</a:t>
            </a:r>
            <a:r>
              <a:rPr sz="1700" spc="-35" dirty="0">
                <a:latin typeface="Carlito"/>
                <a:cs typeface="Carlito"/>
              </a:rPr>
              <a:t> </a:t>
            </a:r>
            <a:r>
              <a:rPr sz="1700" spc="-25" dirty="0">
                <a:latin typeface="Carlito"/>
                <a:cs typeface="Carlito"/>
              </a:rPr>
              <a:t>have</a:t>
            </a:r>
            <a:r>
              <a:rPr sz="1700" spc="-105" dirty="0">
                <a:latin typeface="Carlito"/>
                <a:cs typeface="Carlito"/>
              </a:rPr>
              <a:t> </a:t>
            </a:r>
            <a:r>
              <a:rPr sz="1700" b="1" i="1" spc="-10" dirty="0">
                <a:latin typeface="Carlito"/>
                <a:cs typeface="Carlito"/>
              </a:rPr>
              <a:t>adequate</a:t>
            </a:r>
            <a:r>
              <a:rPr sz="1700" i="1" spc="-25" dirty="0">
                <a:latin typeface="Carlito"/>
                <a:cs typeface="Carlito"/>
              </a:rPr>
              <a:t> </a:t>
            </a:r>
            <a:r>
              <a:rPr sz="1700" spc="-5" dirty="0">
                <a:latin typeface="Carlito"/>
                <a:cs typeface="Carlito"/>
              </a:rPr>
              <a:t>timetabled</a:t>
            </a:r>
            <a:r>
              <a:rPr sz="1700" spc="-70" dirty="0">
                <a:latin typeface="Carlito"/>
                <a:cs typeface="Carlito"/>
              </a:rPr>
              <a:t> </a:t>
            </a:r>
            <a:r>
              <a:rPr sz="1700" spc="-5" dirty="0">
                <a:latin typeface="Carlito"/>
                <a:cs typeface="Carlito"/>
              </a:rPr>
              <a:t>release</a:t>
            </a:r>
            <a:r>
              <a:rPr sz="1700" spc="-60" dirty="0">
                <a:latin typeface="Carlito"/>
                <a:cs typeface="Carlito"/>
              </a:rPr>
              <a:t> </a:t>
            </a:r>
            <a:r>
              <a:rPr sz="1700" dirty="0">
                <a:latin typeface="Carlito"/>
                <a:cs typeface="Carlito"/>
              </a:rPr>
              <a:t>time</a:t>
            </a:r>
            <a:r>
              <a:rPr sz="1700" spc="5" dirty="0">
                <a:latin typeface="Carlito"/>
                <a:cs typeface="Carlito"/>
              </a:rPr>
              <a:t> </a:t>
            </a:r>
            <a:r>
              <a:rPr sz="1700" spc="-5" dirty="0">
                <a:latin typeface="Carlito"/>
                <a:cs typeface="Carlito"/>
              </a:rPr>
              <a:t>to</a:t>
            </a:r>
            <a:r>
              <a:rPr sz="1700" spc="-15" dirty="0">
                <a:latin typeface="Carlito"/>
                <a:cs typeface="Carlito"/>
              </a:rPr>
              <a:t> </a:t>
            </a:r>
            <a:r>
              <a:rPr sz="1700" dirty="0">
                <a:latin typeface="Carlito"/>
                <a:cs typeface="Carlito"/>
              </a:rPr>
              <a:t>fulfill</a:t>
            </a:r>
            <a:r>
              <a:rPr sz="1700" spc="-60" dirty="0">
                <a:latin typeface="Carlito"/>
                <a:cs typeface="Carlito"/>
              </a:rPr>
              <a:t> </a:t>
            </a:r>
            <a:r>
              <a:rPr sz="1700" dirty="0">
                <a:latin typeface="Carlito"/>
                <a:cs typeface="Carlito"/>
              </a:rPr>
              <a:t>their</a:t>
            </a:r>
            <a:r>
              <a:rPr sz="1700" spc="-50" dirty="0">
                <a:latin typeface="Carlito"/>
                <a:cs typeface="Carlito"/>
              </a:rPr>
              <a:t> </a:t>
            </a:r>
            <a:r>
              <a:rPr sz="1700" spc="-10" dirty="0">
                <a:latin typeface="Carlito"/>
                <a:cs typeface="Carlito"/>
              </a:rPr>
              <a:t>role:</a:t>
            </a:r>
            <a:endParaRPr sz="1700" dirty="0">
              <a:latin typeface="Carlito"/>
              <a:cs typeface="Carlito"/>
            </a:endParaRPr>
          </a:p>
          <a:p>
            <a:pPr marL="469900" marR="5080" lvl="1">
              <a:lnSpc>
                <a:spcPts val="1610"/>
              </a:lnSpc>
              <a:spcBef>
                <a:spcPts val="715"/>
              </a:spcBef>
              <a:tabLst>
                <a:tab pos="240665" algn="l"/>
                <a:tab pos="241300" algn="l"/>
              </a:tabLst>
            </a:pPr>
            <a:r>
              <a:rPr sz="1500" i="1" dirty="0">
                <a:latin typeface="Carlito"/>
                <a:cs typeface="Carlito"/>
              </a:rPr>
              <a:t>Time </a:t>
            </a:r>
            <a:r>
              <a:rPr sz="1500" i="1" spc="-25" dirty="0">
                <a:latin typeface="Carlito"/>
                <a:cs typeface="Carlito"/>
              </a:rPr>
              <a:t>to </a:t>
            </a:r>
            <a:r>
              <a:rPr sz="1500" i="1" spc="-10" dirty="0">
                <a:latin typeface="+mj-lt"/>
                <a:cs typeface="Carlito"/>
              </a:rPr>
              <a:t>meet</a:t>
            </a:r>
            <a:r>
              <a:rPr sz="1500" i="1" spc="-10" dirty="0">
                <a:latin typeface="Carlito"/>
                <a:cs typeface="Carlito"/>
              </a:rPr>
              <a:t> </a:t>
            </a:r>
            <a:r>
              <a:rPr sz="1500" i="1" spc="-5" dirty="0">
                <a:latin typeface="Carlito"/>
                <a:cs typeface="Carlito"/>
              </a:rPr>
              <a:t>with </a:t>
            </a:r>
            <a:r>
              <a:rPr sz="1500" i="1" dirty="0">
                <a:latin typeface="Carlito"/>
                <a:cs typeface="Carlito"/>
              </a:rPr>
              <a:t>the </a:t>
            </a:r>
            <a:r>
              <a:rPr sz="1500" i="1" spc="-20" dirty="0">
                <a:latin typeface="Carlito"/>
                <a:cs typeface="Carlito"/>
              </a:rPr>
              <a:t>ECT </a:t>
            </a:r>
            <a:r>
              <a:rPr sz="1500" i="1" spc="-5" dirty="0">
                <a:latin typeface="Carlito"/>
                <a:cs typeface="Carlito"/>
              </a:rPr>
              <a:t>at </a:t>
            </a:r>
            <a:r>
              <a:rPr sz="1500" i="1" dirty="0">
                <a:latin typeface="Carlito"/>
                <a:cs typeface="Carlito"/>
              </a:rPr>
              <a:t>the </a:t>
            </a:r>
            <a:r>
              <a:rPr sz="1500" i="1" spc="-15" dirty="0">
                <a:latin typeface="Carlito"/>
                <a:cs typeface="Carlito"/>
              </a:rPr>
              <a:t>start </a:t>
            </a:r>
            <a:r>
              <a:rPr sz="1500" i="1" spc="-5" dirty="0">
                <a:latin typeface="Carlito"/>
                <a:cs typeface="Carlito"/>
              </a:rPr>
              <a:t>of induction </a:t>
            </a:r>
            <a:r>
              <a:rPr sz="1500" i="1" spc="-25" dirty="0">
                <a:latin typeface="Carlito"/>
                <a:cs typeface="Carlito"/>
              </a:rPr>
              <a:t>to </a:t>
            </a:r>
            <a:r>
              <a:rPr sz="1500" i="1" dirty="0">
                <a:latin typeface="Carlito"/>
                <a:cs typeface="Carlito"/>
              </a:rPr>
              <a:t>discuss their </a:t>
            </a:r>
            <a:r>
              <a:rPr sz="1500" i="1" spc="-5" dirty="0">
                <a:latin typeface="Carlito"/>
                <a:cs typeface="Carlito"/>
              </a:rPr>
              <a:t>initial </a:t>
            </a:r>
            <a:r>
              <a:rPr sz="1500" i="1" spc="-15" dirty="0">
                <a:latin typeface="Carlito"/>
                <a:cs typeface="Carlito"/>
              </a:rPr>
              <a:t>targets </a:t>
            </a:r>
            <a:r>
              <a:rPr sz="1500" i="1" spc="-5" dirty="0">
                <a:latin typeface="Carlito"/>
                <a:cs typeface="Carlito"/>
              </a:rPr>
              <a:t>from </a:t>
            </a:r>
            <a:r>
              <a:rPr sz="1500" i="1" dirty="0">
                <a:latin typeface="Carlito"/>
                <a:cs typeface="Carlito"/>
              </a:rPr>
              <a:t>their </a:t>
            </a:r>
            <a:r>
              <a:rPr sz="1500" i="1" spc="-5" dirty="0">
                <a:latin typeface="Carlito"/>
                <a:cs typeface="Carlito"/>
              </a:rPr>
              <a:t>teacher  training and discuss </a:t>
            </a:r>
            <a:r>
              <a:rPr sz="1500" i="1" dirty="0">
                <a:latin typeface="Carlito"/>
                <a:cs typeface="Carlito"/>
              </a:rPr>
              <a:t>a </a:t>
            </a:r>
            <a:r>
              <a:rPr sz="1500" i="1" spc="-15" dirty="0">
                <a:latin typeface="Carlito"/>
                <a:cs typeface="Carlito"/>
              </a:rPr>
              <a:t>relevant </a:t>
            </a:r>
            <a:r>
              <a:rPr sz="1500" i="1" spc="-5" dirty="0">
                <a:latin typeface="Carlito"/>
                <a:cs typeface="Carlito"/>
              </a:rPr>
              <a:t>action</a:t>
            </a:r>
            <a:r>
              <a:rPr sz="1500" i="1" spc="80" dirty="0">
                <a:latin typeface="Carlito"/>
                <a:cs typeface="Carlito"/>
              </a:rPr>
              <a:t> </a:t>
            </a:r>
            <a:r>
              <a:rPr sz="1500" i="1" spc="-5" dirty="0">
                <a:latin typeface="Carlito"/>
                <a:cs typeface="Carlito"/>
              </a:rPr>
              <a:t>plan.</a:t>
            </a:r>
            <a:r>
              <a:rPr lang="en-GB" sz="1500" i="1" spc="-5" dirty="0">
                <a:latin typeface="Carlito"/>
                <a:cs typeface="Carlito"/>
              </a:rPr>
              <a:t> </a:t>
            </a:r>
            <a:r>
              <a:rPr sz="1500" i="1" spc="-65" dirty="0">
                <a:latin typeface="Carlito"/>
                <a:cs typeface="Carlito"/>
              </a:rPr>
              <a:t>We </a:t>
            </a:r>
            <a:r>
              <a:rPr sz="1500" i="1" spc="-10" dirty="0">
                <a:latin typeface="Carlito"/>
                <a:cs typeface="Carlito"/>
              </a:rPr>
              <a:t>suggest </a:t>
            </a:r>
            <a:r>
              <a:rPr sz="1500" i="1" spc="-5" dirty="0">
                <a:latin typeface="Carlito"/>
                <a:cs typeface="Carlito"/>
              </a:rPr>
              <a:t>good </a:t>
            </a:r>
            <a:r>
              <a:rPr sz="1500" i="1" spc="-10" dirty="0">
                <a:latin typeface="Carlito"/>
                <a:cs typeface="Carlito"/>
              </a:rPr>
              <a:t>practice </a:t>
            </a:r>
            <a:r>
              <a:rPr sz="1500" i="1" spc="-5" dirty="0">
                <a:latin typeface="Carlito"/>
                <a:cs typeface="Carlito"/>
              </a:rPr>
              <a:t>would </a:t>
            </a:r>
            <a:r>
              <a:rPr sz="1500" i="1" spc="-10" dirty="0">
                <a:latin typeface="Carlito"/>
                <a:cs typeface="Carlito"/>
              </a:rPr>
              <a:t>be </a:t>
            </a:r>
            <a:r>
              <a:rPr sz="1500" i="1" spc="-30" dirty="0">
                <a:latin typeface="Carlito"/>
                <a:cs typeface="Carlito"/>
              </a:rPr>
              <a:t>to </a:t>
            </a:r>
            <a:r>
              <a:rPr sz="1500" i="1" spc="-15" dirty="0">
                <a:latin typeface="Carlito"/>
                <a:cs typeface="Carlito"/>
              </a:rPr>
              <a:t>have </a:t>
            </a:r>
            <a:r>
              <a:rPr sz="1500" i="1" spc="-5" dirty="0">
                <a:latin typeface="Carlito"/>
                <a:cs typeface="Carlito"/>
              </a:rPr>
              <a:t>half </a:t>
            </a:r>
            <a:r>
              <a:rPr sz="1500" i="1" spc="-10" dirty="0">
                <a:latin typeface="Carlito"/>
                <a:cs typeface="Carlito"/>
              </a:rPr>
              <a:t>termly meetings </a:t>
            </a:r>
            <a:r>
              <a:rPr sz="1500" i="1" spc="-30" dirty="0">
                <a:latin typeface="Carlito"/>
                <a:cs typeface="Carlito"/>
              </a:rPr>
              <a:t>to </a:t>
            </a:r>
            <a:r>
              <a:rPr sz="1500" i="1" dirty="0">
                <a:latin typeface="Carlito"/>
                <a:cs typeface="Carlito"/>
              </a:rPr>
              <a:t>discuss </a:t>
            </a:r>
            <a:r>
              <a:rPr sz="1500" i="1" spc="-5" dirty="0">
                <a:latin typeface="Carlito"/>
                <a:cs typeface="Carlito"/>
              </a:rPr>
              <a:t>progress </a:t>
            </a:r>
            <a:r>
              <a:rPr sz="1500" i="1" spc="-10" dirty="0">
                <a:latin typeface="Carlito"/>
                <a:cs typeface="Carlito"/>
              </a:rPr>
              <a:t>against </a:t>
            </a:r>
            <a:r>
              <a:rPr sz="1500" i="1" spc="-15" dirty="0">
                <a:latin typeface="Carlito"/>
                <a:cs typeface="Carlito"/>
              </a:rPr>
              <a:t>the  </a:t>
            </a:r>
            <a:r>
              <a:rPr sz="1500" i="1" spc="-30" dirty="0">
                <a:latin typeface="Carlito"/>
                <a:cs typeface="Carlito"/>
              </a:rPr>
              <a:t>Teachers’ </a:t>
            </a:r>
            <a:r>
              <a:rPr sz="1500" i="1" spc="-5" dirty="0">
                <a:latin typeface="Carlito"/>
                <a:cs typeface="Carlito"/>
              </a:rPr>
              <a:t>Standards. </a:t>
            </a:r>
            <a:r>
              <a:rPr sz="1500" i="1" spc="-10" dirty="0">
                <a:latin typeface="Carlito"/>
                <a:cs typeface="Carlito"/>
              </a:rPr>
              <a:t>They </a:t>
            </a:r>
            <a:r>
              <a:rPr sz="1500" i="1" dirty="0">
                <a:latin typeface="Carlito"/>
                <a:cs typeface="Carlito"/>
              </a:rPr>
              <a:t>will also </a:t>
            </a:r>
            <a:r>
              <a:rPr sz="1500" i="1" spc="-5" dirty="0">
                <a:latin typeface="Carlito"/>
                <a:cs typeface="Carlito"/>
              </a:rPr>
              <a:t>need </a:t>
            </a:r>
            <a:r>
              <a:rPr sz="1500" i="1" dirty="0">
                <a:latin typeface="Carlito"/>
                <a:cs typeface="Carlito"/>
              </a:rPr>
              <a:t>time </a:t>
            </a:r>
            <a:r>
              <a:rPr sz="1500" i="1" spc="-25" dirty="0">
                <a:latin typeface="Carlito"/>
                <a:cs typeface="Carlito"/>
              </a:rPr>
              <a:t>to </a:t>
            </a:r>
            <a:r>
              <a:rPr sz="1500" i="1" dirty="0">
                <a:latin typeface="Carlito"/>
                <a:cs typeface="Carlito"/>
              </a:rPr>
              <a:t>carry out </a:t>
            </a:r>
            <a:r>
              <a:rPr sz="1500" i="1" spc="-5" dirty="0">
                <a:latin typeface="Carlito"/>
                <a:cs typeface="Carlito"/>
              </a:rPr>
              <a:t>observations </a:t>
            </a:r>
            <a:r>
              <a:rPr sz="1500" i="1" dirty="0">
                <a:latin typeface="Carlito"/>
                <a:cs typeface="Carlito"/>
              </a:rPr>
              <a:t>and </a:t>
            </a:r>
            <a:r>
              <a:rPr sz="1500" i="1" spc="-10" dirty="0">
                <a:latin typeface="Carlito"/>
                <a:cs typeface="Carlito"/>
              </a:rPr>
              <a:t>feedback </a:t>
            </a:r>
            <a:r>
              <a:rPr sz="1500" i="1" spc="-5" dirty="0">
                <a:latin typeface="Carlito"/>
                <a:cs typeface="Carlito"/>
              </a:rPr>
              <a:t>(suggested  </a:t>
            </a:r>
            <a:r>
              <a:rPr sz="1500" i="1" spc="-10" dirty="0">
                <a:latin typeface="Carlito"/>
                <a:cs typeface="Carlito"/>
              </a:rPr>
              <a:t>once per </a:t>
            </a:r>
            <a:r>
              <a:rPr sz="1500" i="1" spc="-5" dirty="0">
                <a:latin typeface="Carlito"/>
                <a:cs typeface="Carlito"/>
              </a:rPr>
              <a:t>half</a:t>
            </a:r>
            <a:r>
              <a:rPr sz="1500" i="1" spc="30" dirty="0">
                <a:latin typeface="Carlito"/>
                <a:cs typeface="Carlito"/>
              </a:rPr>
              <a:t> </a:t>
            </a:r>
            <a:r>
              <a:rPr sz="1500" i="1" spc="-10" dirty="0">
                <a:latin typeface="Carlito"/>
                <a:cs typeface="Carlito"/>
              </a:rPr>
              <a:t>term).</a:t>
            </a:r>
            <a:endParaRPr lang="en-GB" sz="1500" i="1" spc="-10" dirty="0">
              <a:latin typeface="Carlito"/>
              <a:cs typeface="Carlito"/>
            </a:endParaRPr>
          </a:p>
        </p:txBody>
      </p:sp>
      <p:sp>
        <p:nvSpPr>
          <p:cNvPr id="7" name="TextBox 6">
            <a:extLst>
              <a:ext uri="{FF2B5EF4-FFF2-40B4-BE49-F238E27FC236}">
                <a16:creationId xmlns:a16="http://schemas.microsoft.com/office/drawing/2014/main" id="{5967C925-C690-D8B7-9510-BBE670286497}"/>
              </a:ext>
            </a:extLst>
          </p:cNvPr>
          <p:cNvSpPr txBox="1"/>
          <p:nvPr/>
        </p:nvSpPr>
        <p:spPr>
          <a:xfrm>
            <a:off x="228600" y="3794115"/>
            <a:ext cx="6629400" cy="2967479"/>
          </a:xfrm>
          <a:prstGeom prst="rect">
            <a:avLst/>
          </a:prstGeom>
          <a:solidFill>
            <a:schemeClr val="accent1">
              <a:lumMod val="20000"/>
              <a:lumOff val="80000"/>
            </a:schemeClr>
          </a:solidFill>
          <a:ln>
            <a:solidFill>
              <a:schemeClr val="tx1"/>
            </a:solidFill>
          </a:ln>
        </p:spPr>
        <p:txBody>
          <a:bodyPr wrap="square">
            <a:spAutoFit/>
          </a:bodyPr>
          <a:lstStyle/>
          <a:p>
            <a:pPr marL="354965" marR="1245870" indent="-342900">
              <a:lnSpc>
                <a:spcPts val="2100"/>
              </a:lnSpc>
              <a:spcBef>
                <a:spcPts val="375"/>
              </a:spcBef>
              <a:buFont typeface="Wingdings"/>
              <a:buChar char=""/>
              <a:tabLst>
                <a:tab pos="354965" algn="l"/>
                <a:tab pos="355600" algn="l"/>
              </a:tabLst>
            </a:pPr>
            <a:r>
              <a:rPr lang="en-US" sz="1600" spc="-5" dirty="0">
                <a:latin typeface="Carlito"/>
                <a:cs typeface="Carlito"/>
              </a:rPr>
              <a:t>Download </a:t>
            </a:r>
            <a:r>
              <a:rPr lang="en-US" sz="1600" dirty="0">
                <a:latin typeface="Carlito"/>
                <a:cs typeface="Carlito"/>
              </a:rPr>
              <a:t>the Induction </a:t>
            </a:r>
            <a:r>
              <a:rPr lang="en-US" sz="1600" spc="-5" dirty="0">
                <a:latin typeface="Carlito"/>
                <a:cs typeface="Carlito"/>
              </a:rPr>
              <a:t>Handbook </a:t>
            </a:r>
            <a:r>
              <a:rPr lang="en-US" sz="1600" spc="-15" dirty="0">
                <a:latin typeface="Carlito"/>
                <a:cs typeface="Carlito"/>
              </a:rPr>
              <a:t>(resources </a:t>
            </a:r>
            <a:r>
              <a:rPr lang="en-US" sz="1600" dirty="0">
                <a:latin typeface="Carlito"/>
                <a:cs typeface="Carlito"/>
              </a:rPr>
              <a:t>section of</a:t>
            </a:r>
            <a:r>
              <a:rPr lang="en-US" sz="1600" spc="-254" dirty="0">
                <a:latin typeface="Carlito"/>
                <a:cs typeface="Carlito"/>
              </a:rPr>
              <a:t> </a:t>
            </a:r>
            <a:r>
              <a:rPr lang="en-US" sz="1600" spc="-5" dirty="0">
                <a:latin typeface="Carlito"/>
                <a:cs typeface="Carlito"/>
              </a:rPr>
              <a:t>ECT  </a:t>
            </a:r>
            <a:r>
              <a:rPr lang="en-US" sz="1600" dirty="0">
                <a:latin typeface="Carlito"/>
                <a:cs typeface="Carlito"/>
              </a:rPr>
              <a:t>Manager) and </a:t>
            </a:r>
            <a:r>
              <a:rPr lang="en-US" sz="1600" spc="-10" dirty="0">
                <a:latin typeface="Carlito"/>
                <a:cs typeface="Carlito"/>
              </a:rPr>
              <a:t>distribute </a:t>
            </a:r>
            <a:r>
              <a:rPr lang="en-US" sz="1600" spc="-20" dirty="0">
                <a:latin typeface="Carlito"/>
                <a:cs typeface="Carlito"/>
              </a:rPr>
              <a:t>to </a:t>
            </a:r>
            <a:r>
              <a:rPr lang="en-US" sz="1600" spc="-5" dirty="0">
                <a:latin typeface="Carlito"/>
                <a:cs typeface="Carlito"/>
              </a:rPr>
              <a:t>all </a:t>
            </a:r>
            <a:r>
              <a:rPr lang="en-US" sz="1600" spc="-15" dirty="0">
                <a:latin typeface="Carlito"/>
                <a:cs typeface="Carlito"/>
              </a:rPr>
              <a:t>involved </a:t>
            </a:r>
            <a:r>
              <a:rPr lang="en-US" sz="1600" spc="-5" dirty="0">
                <a:latin typeface="Carlito"/>
                <a:cs typeface="Carlito"/>
              </a:rPr>
              <a:t>in</a:t>
            </a:r>
            <a:r>
              <a:rPr lang="en-US" sz="1600" spc="-120" dirty="0">
                <a:latin typeface="Carlito"/>
                <a:cs typeface="Carlito"/>
              </a:rPr>
              <a:t> </a:t>
            </a:r>
            <a:r>
              <a:rPr lang="en-US" sz="1600" dirty="0">
                <a:latin typeface="Carlito"/>
                <a:cs typeface="Carlito"/>
              </a:rPr>
              <a:t>induction.</a:t>
            </a:r>
          </a:p>
          <a:p>
            <a:pPr marL="355600" indent="-342900">
              <a:lnSpc>
                <a:spcPts val="2220"/>
              </a:lnSpc>
              <a:spcBef>
                <a:spcPts val="725"/>
              </a:spcBef>
              <a:buFont typeface="Wingdings"/>
              <a:buChar char=""/>
              <a:tabLst>
                <a:tab pos="354965" algn="l"/>
                <a:tab pos="355600" algn="l"/>
              </a:tabLst>
            </a:pPr>
            <a:r>
              <a:rPr lang="en-US" sz="1600" spc="-5" dirty="0">
                <a:latin typeface="Carlito"/>
                <a:cs typeface="Carlito"/>
              </a:rPr>
              <a:t>Ensure </a:t>
            </a:r>
            <a:r>
              <a:rPr lang="en-US" sz="1600" dirty="0">
                <a:latin typeface="Carlito"/>
                <a:cs typeface="Carlito"/>
              </a:rPr>
              <a:t>an </a:t>
            </a:r>
            <a:r>
              <a:rPr lang="en-US" sz="1600" spc="-5" dirty="0">
                <a:latin typeface="Carlito"/>
                <a:cs typeface="Carlito"/>
              </a:rPr>
              <a:t>ECT </a:t>
            </a:r>
            <a:r>
              <a:rPr lang="en-US" sz="1600" dirty="0">
                <a:latin typeface="Carlito"/>
                <a:cs typeface="Carlito"/>
              </a:rPr>
              <a:t>Induction </a:t>
            </a:r>
            <a:r>
              <a:rPr lang="en-US" sz="1600" spc="-15" dirty="0">
                <a:latin typeface="Carlito"/>
                <a:cs typeface="Carlito"/>
              </a:rPr>
              <a:t>Policy </a:t>
            </a:r>
            <a:r>
              <a:rPr lang="en-US" sz="1600" spc="-5" dirty="0">
                <a:latin typeface="Carlito"/>
                <a:cs typeface="Carlito"/>
              </a:rPr>
              <a:t>is </a:t>
            </a:r>
            <a:r>
              <a:rPr lang="en-US" sz="1600" spc="-10" dirty="0">
                <a:latin typeface="Carlito"/>
                <a:cs typeface="Carlito"/>
              </a:rPr>
              <a:t>in </a:t>
            </a:r>
            <a:r>
              <a:rPr lang="en-US" sz="1600" dirty="0">
                <a:latin typeface="Carlito"/>
                <a:cs typeface="Carlito"/>
              </a:rPr>
              <a:t>place and available on your school or Trust website </a:t>
            </a:r>
            <a:r>
              <a:rPr lang="en-US" sz="1600" spc="-5" dirty="0">
                <a:latin typeface="Carlito"/>
                <a:cs typeface="Carlito"/>
              </a:rPr>
              <a:t>(see </a:t>
            </a:r>
            <a:r>
              <a:rPr lang="en-US" sz="1600" spc="-20" dirty="0">
                <a:latin typeface="Carlito"/>
                <a:cs typeface="Carlito"/>
              </a:rPr>
              <a:t>example </a:t>
            </a:r>
            <a:r>
              <a:rPr lang="en-US" sz="1600" spc="-5" dirty="0">
                <a:latin typeface="Carlito"/>
                <a:cs typeface="Carlito"/>
              </a:rPr>
              <a:t>in</a:t>
            </a:r>
            <a:r>
              <a:rPr lang="en-US" sz="1600" spc="-165" dirty="0">
                <a:latin typeface="Carlito"/>
                <a:cs typeface="Carlito"/>
              </a:rPr>
              <a:t> </a:t>
            </a:r>
            <a:r>
              <a:rPr lang="en-US" sz="1600" spc="-10" dirty="0">
                <a:latin typeface="Carlito"/>
                <a:cs typeface="Carlito"/>
              </a:rPr>
              <a:t>resources</a:t>
            </a:r>
            <a:endParaRPr lang="en-US" sz="1600" dirty="0">
              <a:latin typeface="Carlito"/>
              <a:cs typeface="Carlito"/>
            </a:endParaRPr>
          </a:p>
          <a:p>
            <a:pPr marL="354965">
              <a:lnSpc>
                <a:spcPts val="2220"/>
              </a:lnSpc>
            </a:pPr>
            <a:r>
              <a:rPr lang="en-US" sz="1600" dirty="0">
                <a:latin typeface="Carlito"/>
                <a:cs typeface="Carlito"/>
              </a:rPr>
              <a:t>section of </a:t>
            </a:r>
            <a:r>
              <a:rPr lang="en-US" sz="1600" spc="-5" dirty="0">
                <a:latin typeface="Carlito"/>
                <a:cs typeface="Carlito"/>
              </a:rPr>
              <a:t>ECT</a:t>
            </a:r>
            <a:r>
              <a:rPr lang="en-US" sz="1600" spc="-60" dirty="0">
                <a:latin typeface="Carlito"/>
                <a:cs typeface="Carlito"/>
              </a:rPr>
              <a:t> </a:t>
            </a:r>
            <a:r>
              <a:rPr lang="en-US" sz="1600" dirty="0">
                <a:latin typeface="Carlito"/>
                <a:cs typeface="Carlito"/>
              </a:rPr>
              <a:t>Manager)</a:t>
            </a:r>
          </a:p>
          <a:p>
            <a:pPr marL="354965" marR="5080" indent="-342900">
              <a:lnSpc>
                <a:spcPts val="2100"/>
              </a:lnSpc>
              <a:spcBef>
                <a:spcPts val="1025"/>
              </a:spcBef>
              <a:buFont typeface="Wingdings"/>
              <a:buChar char=""/>
              <a:tabLst>
                <a:tab pos="354965" algn="l"/>
                <a:tab pos="355600" algn="l"/>
              </a:tabLst>
            </a:pPr>
            <a:r>
              <a:rPr lang="en-US" sz="1600" spc="-5" dirty="0">
                <a:latin typeface="Carlito"/>
                <a:cs typeface="Carlito"/>
              </a:rPr>
              <a:t>Ensure </a:t>
            </a:r>
            <a:r>
              <a:rPr lang="en-US" sz="1600" spc="5" dirty="0">
                <a:latin typeface="Carlito"/>
                <a:cs typeface="Carlito"/>
              </a:rPr>
              <a:t>the </a:t>
            </a:r>
            <a:r>
              <a:rPr lang="en-US" sz="1600" spc="-5" dirty="0">
                <a:latin typeface="Carlito"/>
                <a:cs typeface="Carlito"/>
              </a:rPr>
              <a:t>ECT </a:t>
            </a:r>
            <a:r>
              <a:rPr lang="en-US" sz="1600" dirty="0">
                <a:latin typeface="Carlito"/>
                <a:cs typeface="Carlito"/>
              </a:rPr>
              <a:t>is </a:t>
            </a:r>
            <a:r>
              <a:rPr lang="en-US" sz="1600" spc="-10" dirty="0">
                <a:latin typeface="Carlito"/>
                <a:cs typeface="Carlito"/>
              </a:rPr>
              <a:t>registered </a:t>
            </a:r>
            <a:r>
              <a:rPr lang="en-US" sz="1600" dirty="0">
                <a:latin typeface="Carlito"/>
                <a:cs typeface="Carlito"/>
              </a:rPr>
              <a:t>with </a:t>
            </a:r>
            <a:r>
              <a:rPr lang="en-US" sz="1600" spc="5" dirty="0">
                <a:latin typeface="Carlito"/>
                <a:cs typeface="Carlito"/>
              </a:rPr>
              <a:t>the</a:t>
            </a:r>
            <a:r>
              <a:rPr lang="en-US" sz="1600" spc="-170" dirty="0">
                <a:latin typeface="Carlito"/>
                <a:cs typeface="Carlito"/>
              </a:rPr>
              <a:t> </a:t>
            </a:r>
            <a:r>
              <a:rPr lang="en-US" sz="1600" spc="-5" dirty="0">
                <a:latin typeface="Carlito"/>
                <a:cs typeface="Carlito"/>
              </a:rPr>
              <a:t>AB</a:t>
            </a:r>
          </a:p>
          <a:p>
            <a:pPr marL="354965" marR="5080" indent="-342900">
              <a:lnSpc>
                <a:spcPts val="2100"/>
              </a:lnSpc>
              <a:spcBef>
                <a:spcPts val="1025"/>
              </a:spcBef>
              <a:buFont typeface="Wingdings"/>
              <a:buChar char=""/>
              <a:tabLst>
                <a:tab pos="354965" algn="l"/>
                <a:tab pos="355600" algn="l"/>
              </a:tabLst>
            </a:pPr>
            <a:r>
              <a:rPr lang="en-US" sz="1600" spc="-5" dirty="0">
                <a:latin typeface="Carlito"/>
                <a:cs typeface="Carlito"/>
              </a:rPr>
              <a:t>Ensure your ECT is </a:t>
            </a:r>
            <a:r>
              <a:rPr lang="en-US" sz="1600" spc="-10" dirty="0">
                <a:latin typeface="Carlito"/>
                <a:cs typeface="Carlito"/>
              </a:rPr>
              <a:t>registered </a:t>
            </a:r>
            <a:r>
              <a:rPr lang="en-US" sz="1600" spc="-15" dirty="0">
                <a:latin typeface="Carlito"/>
                <a:cs typeface="Carlito"/>
              </a:rPr>
              <a:t>for </a:t>
            </a:r>
            <a:r>
              <a:rPr lang="en-US" sz="1600" dirty="0">
                <a:latin typeface="Carlito"/>
                <a:cs typeface="Carlito"/>
              </a:rPr>
              <a:t>the </a:t>
            </a:r>
            <a:r>
              <a:rPr lang="en-US" sz="1600" spc="-10" dirty="0">
                <a:latin typeface="Carlito"/>
                <a:cs typeface="Carlito"/>
              </a:rPr>
              <a:t>ECF </a:t>
            </a:r>
            <a:r>
              <a:rPr lang="en-US" sz="1600" dirty="0">
                <a:latin typeface="Carlito"/>
                <a:cs typeface="Carlito"/>
              </a:rPr>
              <a:t>via the </a:t>
            </a:r>
            <a:r>
              <a:rPr lang="en-US" sz="1600" spc="-20" dirty="0">
                <a:latin typeface="Carlito"/>
                <a:cs typeface="Carlito"/>
              </a:rPr>
              <a:t>DfE </a:t>
            </a:r>
            <a:r>
              <a:rPr lang="en-US" sz="1600" spc="-5" dirty="0">
                <a:latin typeface="Carlito"/>
                <a:cs typeface="Carlito"/>
              </a:rPr>
              <a:t>portal </a:t>
            </a:r>
            <a:r>
              <a:rPr lang="en-US" sz="1600" dirty="0">
                <a:latin typeface="Carlito"/>
                <a:cs typeface="Carlito"/>
              </a:rPr>
              <a:t>and with the correct </a:t>
            </a:r>
            <a:r>
              <a:rPr lang="en-US" sz="1600" spc="-5" dirty="0">
                <a:latin typeface="Carlito"/>
                <a:cs typeface="Carlito"/>
              </a:rPr>
              <a:t>provider</a:t>
            </a:r>
            <a:endParaRPr lang="en-US" sz="1600" dirty="0">
              <a:latin typeface="Carlito"/>
              <a:cs typeface="Carlito"/>
            </a:endParaRPr>
          </a:p>
          <a:p>
            <a:pPr marL="355600" indent="-342900">
              <a:lnSpc>
                <a:spcPct val="100000"/>
              </a:lnSpc>
              <a:spcBef>
                <a:spcPts val="730"/>
              </a:spcBef>
              <a:buFont typeface="Wingdings"/>
              <a:buChar char=""/>
              <a:tabLst>
                <a:tab pos="354965" algn="l"/>
                <a:tab pos="355600" algn="l"/>
              </a:tabLst>
            </a:pPr>
            <a:r>
              <a:rPr lang="en-US" sz="1600" spc="-5" dirty="0">
                <a:latin typeface="Carlito"/>
                <a:cs typeface="Carlito"/>
              </a:rPr>
              <a:t>Complete this form </a:t>
            </a:r>
            <a:r>
              <a:rPr lang="en-US" sz="1600" spc="-5" dirty="0">
                <a:latin typeface="Carlito"/>
                <a:cs typeface="Carlito"/>
                <a:hlinkClick r:id="rId3"/>
              </a:rPr>
              <a:t>https://forms.office.com/e/GW9GhMC1xi</a:t>
            </a:r>
            <a:r>
              <a:rPr lang="en-US" sz="1600" spc="-5" dirty="0">
                <a:latin typeface="Carlito"/>
                <a:cs typeface="Carlito"/>
              </a:rPr>
              <a:t> </a:t>
            </a:r>
            <a:endParaRPr lang="en-US" sz="1600" dirty="0">
              <a:latin typeface="Carlito"/>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178365"/>
    </mc:Choice>
    <mc:Fallback xmlns="">
      <p:transition spd="slow" advTm="17836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2B471-B394-FD59-33B5-58AC97FF4AC7}"/>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95F4664B-71AB-7F40-B40E-C60F4CA6A430}"/>
              </a:ext>
            </a:extLst>
          </p:cNvPr>
          <p:cNvSpPr txBox="1"/>
          <p:nvPr/>
        </p:nvSpPr>
        <p:spPr>
          <a:xfrm>
            <a:off x="422564" y="925570"/>
            <a:ext cx="8239760" cy="4664739"/>
          </a:xfrm>
          <a:prstGeom prst="rect">
            <a:avLst/>
          </a:prstGeom>
          <a:solidFill>
            <a:schemeClr val="accent3">
              <a:lumMod val="20000"/>
              <a:lumOff val="80000"/>
            </a:schemeClr>
          </a:solidFill>
          <a:ln>
            <a:solidFill>
              <a:schemeClr val="tx1"/>
            </a:solidFill>
          </a:ln>
        </p:spPr>
        <p:txBody>
          <a:bodyPr vert="horz" wrap="square" lIns="0" tIns="12065" rIns="0" bIns="0" rtlCol="0">
            <a:spAutoFit/>
          </a:bodyPr>
          <a:lstStyle/>
          <a:p>
            <a:pPr marL="469900" marR="1358265" lvl="1">
              <a:spcBef>
                <a:spcPts val="95"/>
              </a:spcBef>
            </a:pPr>
            <a:r>
              <a:rPr lang="en-GB" sz="3200" spc="-10" dirty="0">
                <a:solidFill>
                  <a:srgbClr val="232323"/>
                </a:solidFill>
                <a:latin typeface="Carlito"/>
                <a:cs typeface="Carlito"/>
              </a:rPr>
              <a:t>The newsletter is sent every week:  </a:t>
            </a:r>
          </a:p>
          <a:p>
            <a:pPr marL="469900" marR="1358265" lvl="1">
              <a:spcBef>
                <a:spcPts val="95"/>
              </a:spcBef>
            </a:pPr>
            <a:endParaRPr lang="en-GB" sz="1000" spc="-10" dirty="0">
              <a:solidFill>
                <a:srgbClr val="232323"/>
              </a:solidFill>
              <a:latin typeface="Carlito"/>
              <a:cs typeface="Carlito"/>
            </a:endParaRPr>
          </a:p>
          <a:p>
            <a:pPr marL="469900" marR="1358265" lvl="1">
              <a:spcBef>
                <a:spcPts val="95"/>
              </a:spcBef>
            </a:pPr>
            <a:r>
              <a:rPr lang="en-GB" sz="5400" b="1" spc="-10" dirty="0">
                <a:solidFill>
                  <a:srgbClr val="232323"/>
                </a:solidFill>
                <a:latin typeface="Carlito"/>
                <a:cs typeface="Carlito"/>
              </a:rPr>
              <a:t>Thursday 9am</a:t>
            </a:r>
          </a:p>
          <a:p>
            <a:pPr marL="469900" marR="1358265" lvl="1">
              <a:spcBef>
                <a:spcPts val="95"/>
              </a:spcBef>
            </a:pPr>
            <a:endParaRPr lang="en-GB" sz="800" spc="-10" dirty="0">
              <a:solidFill>
                <a:schemeClr val="accent4">
                  <a:lumMod val="75000"/>
                </a:schemeClr>
              </a:solidFill>
              <a:latin typeface="Carlito"/>
              <a:cs typeface="Carlito"/>
            </a:endParaRPr>
          </a:p>
          <a:p>
            <a:pPr marL="469900" marR="1358265" lvl="1">
              <a:spcBef>
                <a:spcPts val="95"/>
              </a:spcBef>
            </a:pPr>
            <a:r>
              <a:rPr lang="en-GB" sz="3200" spc="-10" dirty="0">
                <a:solidFill>
                  <a:srgbClr val="232323"/>
                </a:solidFill>
                <a:latin typeface="Carlito"/>
                <a:cs typeface="Carlito"/>
              </a:rPr>
              <a:t>This gives an update of the key things that are happening each week, including deadlines, and booking training. Please take a moment to read this each week, to keep yourselves updated.</a:t>
            </a:r>
          </a:p>
        </p:txBody>
      </p:sp>
      <p:sp>
        <p:nvSpPr>
          <p:cNvPr id="8" name="object 2">
            <a:extLst>
              <a:ext uri="{FF2B5EF4-FFF2-40B4-BE49-F238E27FC236}">
                <a16:creationId xmlns:a16="http://schemas.microsoft.com/office/drawing/2014/main" id="{84C4DC3C-389E-F8F8-8CC3-D642708EEC97}"/>
              </a:ext>
            </a:extLst>
          </p:cNvPr>
          <p:cNvSpPr txBox="1">
            <a:spLocks/>
          </p:cNvSpPr>
          <p:nvPr/>
        </p:nvSpPr>
        <p:spPr>
          <a:xfrm>
            <a:off x="457200" y="152400"/>
            <a:ext cx="8229600" cy="589905"/>
          </a:xfrm>
          <a:prstGeom prst="rect">
            <a:avLst/>
          </a:prstGeom>
          <a:solidFill>
            <a:srgbClr val="30859C"/>
          </a:solidFill>
          <a:ln>
            <a:solidFill>
              <a:schemeClr val="tx1"/>
            </a:solidFill>
          </a:ln>
        </p:spPr>
        <p:txBody>
          <a:bodyPr vert="horz" wrap="square" lIns="0" tIns="0" rIns="0" bIns="0" rtlCol="0">
            <a:spAutoFit/>
          </a:bodyPr>
          <a:lstStyle>
            <a:lvl1pPr>
              <a:defRPr sz="4000" b="1" i="0">
                <a:solidFill>
                  <a:schemeClr val="bg1"/>
                </a:solidFill>
                <a:latin typeface="Carlito"/>
                <a:ea typeface="+mj-ea"/>
                <a:cs typeface="Carlito"/>
              </a:defRPr>
            </a:lvl1pPr>
          </a:lstStyle>
          <a:p>
            <a:pPr marR="40640" algn="ctr">
              <a:lnSpc>
                <a:spcPts val="4570"/>
              </a:lnSpc>
            </a:pPr>
            <a:r>
              <a:rPr lang="en-GB" kern="0" spc="-70" dirty="0">
                <a:latin typeface="+mj-lt"/>
              </a:rPr>
              <a:t>Important …</a:t>
            </a:r>
            <a:endParaRPr lang="en-GB" kern="0" spc="-35" dirty="0">
              <a:latin typeface="+mj-lt"/>
            </a:endParaRPr>
          </a:p>
        </p:txBody>
      </p:sp>
      <p:sp>
        <p:nvSpPr>
          <p:cNvPr id="3" name="TextBox 2">
            <a:extLst>
              <a:ext uri="{FF2B5EF4-FFF2-40B4-BE49-F238E27FC236}">
                <a16:creationId xmlns:a16="http://schemas.microsoft.com/office/drawing/2014/main" id="{9C608390-4D08-A121-764B-B2E32EB82449}"/>
              </a:ext>
            </a:extLst>
          </p:cNvPr>
          <p:cNvSpPr txBox="1"/>
          <p:nvPr/>
        </p:nvSpPr>
        <p:spPr>
          <a:xfrm>
            <a:off x="422564" y="5735474"/>
            <a:ext cx="6283036" cy="769441"/>
          </a:xfrm>
          <a:prstGeom prst="rect">
            <a:avLst/>
          </a:prstGeom>
          <a:solidFill>
            <a:schemeClr val="accent1">
              <a:lumMod val="20000"/>
              <a:lumOff val="80000"/>
            </a:schemeClr>
          </a:solidFill>
          <a:ln>
            <a:solidFill>
              <a:schemeClr val="tx1"/>
            </a:solidFill>
          </a:ln>
        </p:spPr>
        <p:txBody>
          <a:bodyPr wrap="square">
            <a:spAutoFit/>
          </a:bodyPr>
          <a:lstStyle/>
          <a:p>
            <a:pPr marL="180000" marR="1358265" lvl="1" algn="ctr">
              <a:spcBef>
                <a:spcPts val="95"/>
              </a:spcBef>
            </a:pPr>
            <a:r>
              <a:rPr lang="en-GB" sz="2200" spc="-10" dirty="0">
                <a:solidFill>
                  <a:srgbClr val="232323"/>
                </a:solidFill>
                <a:latin typeface="Carlito"/>
                <a:cs typeface="Carlito"/>
              </a:rPr>
              <a:t>If you don’t receive it, let us know and we will add you to the mailing list </a:t>
            </a:r>
            <a:endParaRPr lang="en-GB" sz="2200" dirty="0">
              <a:latin typeface="Carlito"/>
              <a:cs typeface="Carlito"/>
            </a:endParaRPr>
          </a:p>
        </p:txBody>
      </p:sp>
    </p:spTree>
    <p:extLst>
      <p:ext uri="{BB962C8B-B14F-4D97-AF65-F5344CB8AC3E}">
        <p14:creationId xmlns:p14="http://schemas.microsoft.com/office/powerpoint/2010/main" val="3999024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723A9-1102-C4B8-3361-2302074EEFD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5C8F967-9182-2ACB-3392-1D179F4F019D}"/>
              </a:ext>
            </a:extLst>
          </p:cNvPr>
          <p:cNvSpPr txBox="1">
            <a:spLocks noGrp="1"/>
          </p:cNvSpPr>
          <p:nvPr>
            <p:ph type="title"/>
          </p:nvPr>
        </p:nvSpPr>
        <p:spPr>
          <a:xfrm>
            <a:off x="228600" y="140008"/>
            <a:ext cx="86868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lang="en-GB" sz="3450" spc="-25" dirty="0">
                <a:latin typeface="+mj-lt"/>
              </a:rPr>
              <a:t>Learning from QA visits</a:t>
            </a:r>
            <a:endParaRPr sz="3450" dirty="0">
              <a:latin typeface="+mj-lt"/>
            </a:endParaRPr>
          </a:p>
        </p:txBody>
      </p:sp>
      <p:sp>
        <p:nvSpPr>
          <p:cNvPr id="4" name="object 4">
            <a:extLst>
              <a:ext uri="{FF2B5EF4-FFF2-40B4-BE49-F238E27FC236}">
                <a16:creationId xmlns:a16="http://schemas.microsoft.com/office/drawing/2014/main" id="{6FB51951-919D-D135-D3B1-0B3D28FE1F6D}"/>
              </a:ext>
            </a:extLst>
          </p:cNvPr>
          <p:cNvSpPr txBox="1"/>
          <p:nvPr/>
        </p:nvSpPr>
        <p:spPr>
          <a:xfrm>
            <a:off x="204592" y="838200"/>
            <a:ext cx="8686800" cy="4680769"/>
          </a:xfrm>
          <a:prstGeom prst="rect">
            <a:avLst/>
          </a:prstGeom>
          <a:solidFill>
            <a:schemeClr val="accent3">
              <a:lumMod val="20000"/>
              <a:lumOff val="80000"/>
            </a:schemeClr>
          </a:solidFill>
          <a:ln>
            <a:solidFill>
              <a:schemeClr val="tx1"/>
            </a:solidFill>
          </a:ln>
        </p:spPr>
        <p:txBody>
          <a:bodyPr vert="horz" wrap="square" lIns="0" tIns="88900" rIns="0" bIns="0" rtlCol="0">
            <a:spAutoFit/>
          </a:bodyPr>
          <a:lstStyle/>
          <a:p>
            <a:pPr marL="12064">
              <a:lnSpc>
                <a:spcPct val="100000"/>
              </a:lnSpc>
              <a:spcBef>
                <a:spcPts val="700"/>
              </a:spcBef>
              <a:tabLst>
                <a:tab pos="227965" algn="l"/>
              </a:tabLst>
            </a:pPr>
            <a:r>
              <a:rPr lang="en-GB" sz="1500" i="1" spc="-10" dirty="0">
                <a:latin typeface="Carlito"/>
                <a:cs typeface="Carlito"/>
              </a:rPr>
              <a:t>It is more than just the entitlements though. It is the culture of the school that invests in professional development and utilises the ECF programme to upskill all staff and utilise ECTs to drive some of this training.</a:t>
            </a:r>
          </a:p>
          <a:p>
            <a:pPr marL="12064">
              <a:lnSpc>
                <a:spcPct val="100000"/>
              </a:lnSpc>
              <a:spcBef>
                <a:spcPts val="700"/>
              </a:spcBef>
              <a:tabLst>
                <a:tab pos="227965" algn="l"/>
              </a:tabLst>
            </a:pPr>
            <a:endParaRPr lang="en-GB" sz="1500" i="1" spc="-10" dirty="0">
              <a:latin typeface="Carlito"/>
              <a:cs typeface="Carlito"/>
            </a:endParaRPr>
          </a:p>
          <a:p>
            <a:pPr marL="12064">
              <a:lnSpc>
                <a:spcPct val="100000"/>
              </a:lnSpc>
              <a:spcBef>
                <a:spcPts val="700"/>
              </a:spcBef>
              <a:tabLst>
                <a:tab pos="227965" algn="l"/>
              </a:tabLst>
            </a:pPr>
            <a:r>
              <a:rPr lang="en-GB" sz="1500" i="1" spc="-10" dirty="0">
                <a:latin typeface="Carlito"/>
                <a:cs typeface="Carlito"/>
              </a:rPr>
              <a:t>Seeing the value in the ECTE and not just ticking a box to get through it</a:t>
            </a:r>
          </a:p>
          <a:p>
            <a:pPr marL="12064">
              <a:lnSpc>
                <a:spcPct val="100000"/>
              </a:lnSpc>
              <a:spcBef>
                <a:spcPts val="700"/>
              </a:spcBef>
              <a:tabLst>
                <a:tab pos="227965" algn="l"/>
              </a:tabLst>
            </a:pPr>
            <a:endParaRPr lang="en-GB" sz="1500" i="1" spc="-10" dirty="0">
              <a:latin typeface="Carlito"/>
              <a:cs typeface="Carlito"/>
            </a:endParaRPr>
          </a:p>
          <a:p>
            <a:pPr marL="12064">
              <a:lnSpc>
                <a:spcPct val="100000"/>
              </a:lnSpc>
              <a:spcBef>
                <a:spcPts val="700"/>
              </a:spcBef>
              <a:tabLst>
                <a:tab pos="227965" algn="l"/>
              </a:tabLst>
            </a:pPr>
            <a:r>
              <a:rPr lang="en-GB" sz="1500" i="1" spc="-10" dirty="0">
                <a:latin typeface="Carlito"/>
                <a:cs typeface="Carlito"/>
              </a:rPr>
              <a:t>Some smaller primaries utilising Trust support capacity.</a:t>
            </a:r>
          </a:p>
          <a:p>
            <a:pPr marL="12064">
              <a:lnSpc>
                <a:spcPct val="100000"/>
              </a:lnSpc>
              <a:spcBef>
                <a:spcPts val="700"/>
              </a:spcBef>
              <a:tabLst>
                <a:tab pos="227965" algn="l"/>
              </a:tabLst>
            </a:pPr>
            <a:endParaRPr lang="en-GB" sz="1500" i="1" spc="-10" dirty="0">
              <a:latin typeface="Carlito"/>
              <a:cs typeface="Carlito"/>
            </a:endParaRPr>
          </a:p>
          <a:p>
            <a:pPr marL="12064">
              <a:lnSpc>
                <a:spcPct val="100000"/>
              </a:lnSpc>
              <a:spcBef>
                <a:spcPts val="700"/>
              </a:spcBef>
              <a:tabLst>
                <a:tab pos="227965" algn="l"/>
              </a:tabLst>
            </a:pPr>
            <a:r>
              <a:rPr lang="en-GB" sz="1500" i="1" spc="-10" dirty="0">
                <a:latin typeface="Carlito"/>
                <a:cs typeface="Carlito"/>
              </a:rPr>
              <a:t>ECTs need to meet the Teachers’ Standards, but keep expectations measured … They don’t know how to do everything, if new to the school they won’t know people, places, policies so support them with that. Outline the calendar, explain how to prioritise. Cognitive overload happens in adults as well as children!</a:t>
            </a:r>
          </a:p>
          <a:p>
            <a:pPr marL="12064">
              <a:lnSpc>
                <a:spcPct val="100000"/>
              </a:lnSpc>
              <a:spcBef>
                <a:spcPts val="700"/>
              </a:spcBef>
              <a:tabLst>
                <a:tab pos="227965" algn="l"/>
              </a:tabLst>
            </a:pPr>
            <a:endParaRPr lang="en-GB" sz="1500" i="1" spc="-10" dirty="0">
              <a:latin typeface="Carlito"/>
              <a:cs typeface="Carlito"/>
            </a:endParaRPr>
          </a:p>
          <a:p>
            <a:pPr marL="12064">
              <a:lnSpc>
                <a:spcPct val="100000"/>
              </a:lnSpc>
              <a:spcBef>
                <a:spcPts val="700"/>
              </a:spcBef>
              <a:tabLst>
                <a:tab pos="227965" algn="l"/>
              </a:tabLst>
            </a:pPr>
            <a:r>
              <a:rPr lang="en-GB" sz="1500" i="1" spc="-10" dirty="0">
                <a:latin typeface="Carlito"/>
                <a:cs typeface="Carlito"/>
              </a:rPr>
              <a:t>If you have been at a school for a long time and not changed schools, ask new staff to tell you the biggest challenges they have faced and work out how to support that as well as talking to the ECTs.</a:t>
            </a:r>
          </a:p>
          <a:p>
            <a:pPr marL="12064">
              <a:lnSpc>
                <a:spcPct val="100000"/>
              </a:lnSpc>
              <a:spcBef>
                <a:spcPts val="700"/>
              </a:spcBef>
              <a:tabLst>
                <a:tab pos="227965" algn="l"/>
              </a:tabLst>
            </a:pPr>
            <a:endParaRPr lang="en-GB" sz="1500" i="1" spc="-10" dirty="0">
              <a:latin typeface="Carlito"/>
              <a:cs typeface="Carlito"/>
            </a:endParaRPr>
          </a:p>
          <a:p>
            <a:pPr marL="12064">
              <a:lnSpc>
                <a:spcPct val="100000"/>
              </a:lnSpc>
              <a:spcBef>
                <a:spcPts val="700"/>
              </a:spcBef>
              <a:tabLst>
                <a:tab pos="227965" algn="l"/>
              </a:tabLst>
            </a:pPr>
            <a:r>
              <a:rPr lang="en-GB" sz="1500" i="1" spc="-10" dirty="0">
                <a:latin typeface="Carlito"/>
                <a:cs typeface="Carlito"/>
              </a:rPr>
              <a:t>ECTs that feel valued and supported and feel able to make mistakes and make progress want to stay in the profession.</a:t>
            </a:r>
          </a:p>
        </p:txBody>
      </p:sp>
    </p:spTree>
    <p:extLst>
      <p:ext uri="{BB962C8B-B14F-4D97-AF65-F5344CB8AC3E}">
        <p14:creationId xmlns:p14="http://schemas.microsoft.com/office/powerpoint/2010/main" val="141819460"/>
      </p:ext>
    </p:extLst>
  </p:cSld>
  <p:clrMapOvr>
    <a:masterClrMapping/>
  </p:clrMapOvr>
  <mc:AlternateContent xmlns:mc="http://schemas.openxmlformats.org/markup-compatibility/2006" xmlns:p14="http://schemas.microsoft.com/office/powerpoint/2010/main">
    <mc:Choice Requires="p14">
      <p:transition spd="slow" p14:dur="2000" advTm="178365"/>
    </mc:Choice>
    <mc:Fallback xmlns="">
      <p:transition spd="slow" advTm="17836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8E21-2E23-631C-C443-A9116906D16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0B85369-C4BD-DEB2-07D4-CCB8A2916482}"/>
              </a:ext>
            </a:extLst>
          </p:cNvPr>
          <p:cNvSpPr txBox="1">
            <a:spLocks noGrp="1"/>
          </p:cNvSpPr>
          <p:nvPr>
            <p:ph type="title"/>
          </p:nvPr>
        </p:nvSpPr>
        <p:spPr>
          <a:xfrm>
            <a:off x="228600" y="140008"/>
            <a:ext cx="86868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lang="en-GB" sz="3450" spc="-25" dirty="0">
                <a:latin typeface="+mj-lt"/>
              </a:rPr>
              <a:t>Changes … Reduction requests</a:t>
            </a:r>
            <a:endParaRPr sz="3450" dirty="0">
              <a:latin typeface="+mj-lt"/>
            </a:endParaRPr>
          </a:p>
        </p:txBody>
      </p:sp>
      <p:sp>
        <p:nvSpPr>
          <p:cNvPr id="4" name="object 4">
            <a:extLst>
              <a:ext uri="{FF2B5EF4-FFF2-40B4-BE49-F238E27FC236}">
                <a16:creationId xmlns:a16="http://schemas.microsoft.com/office/drawing/2014/main" id="{181E94C2-E3AA-5E9C-52AD-C80FA7713D4A}"/>
              </a:ext>
            </a:extLst>
          </p:cNvPr>
          <p:cNvSpPr txBox="1"/>
          <p:nvPr/>
        </p:nvSpPr>
        <p:spPr>
          <a:xfrm>
            <a:off x="228600" y="914400"/>
            <a:ext cx="8686800" cy="3518912"/>
          </a:xfrm>
          <a:prstGeom prst="rect">
            <a:avLst/>
          </a:prstGeom>
          <a:solidFill>
            <a:schemeClr val="accent3">
              <a:lumMod val="20000"/>
              <a:lumOff val="80000"/>
            </a:schemeClr>
          </a:solidFill>
          <a:ln>
            <a:solidFill>
              <a:schemeClr val="tx1"/>
            </a:solidFill>
          </a:ln>
        </p:spPr>
        <p:txBody>
          <a:bodyPr vert="horz" wrap="square" lIns="0" tIns="88900" rIns="0" bIns="0" rtlCol="0">
            <a:spAutoFit/>
          </a:bodyPr>
          <a:lstStyle/>
          <a:p>
            <a:pPr marL="469264" lvl="1">
              <a:spcBef>
                <a:spcPts val="700"/>
              </a:spcBef>
              <a:tabLst>
                <a:tab pos="22796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We firmly believe that the induction process is a vital piece of positive framework which is in place to support and empower teachers to develop, grow and refine their teaching practice and pedagogy. Every ECT has the right to support, training and mentoring for two full years and we encourage all ECTs to take this opportunity. </a:t>
            </a:r>
          </a:p>
          <a:p>
            <a:pPr marL="469264" lvl="1">
              <a:spcBef>
                <a:spcPts val="700"/>
              </a:spcBef>
              <a:tabLst>
                <a:tab pos="22796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Before applying for a reduction, we ask that the reasons are reflected upon as to why the ECT might not feel the need to make use of the full 2-year support period and how this might affect their continued professional development &amp; mentor support. </a:t>
            </a:r>
          </a:p>
          <a:p>
            <a:pPr marL="469264" lvl="1">
              <a:spcBef>
                <a:spcPts val="700"/>
              </a:spcBef>
              <a:tabLst>
                <a:tab pos="227965" algn="l"/>
              </a:tabLst>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469264" lvl="1">
              <a:spcBef>
                <a:spcPts val="700"/>
              </a:spcBef>
              <a:tabLst>
                <a:tab pos="22796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However, in some situations, it may be the right course of action:</a:t>
            </a:r>
          </a:p>
          <a:p>
            <a:pPr marL="469264" lvl="1">
              <a:spcBef>
                <a:spcPts val="700"/>
              </a:spcBef>
              <a:tabLst>
                <a:tab pos="227965" algn="l"/>
              </a:tabLst>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755014" lvl="1" indent="-285750">
              <a:spcBef>
                <a:spcPts val="700"/>
              </a:spcBef>
              <a:buFont typeface="Arial" panose="020B0604020202020204" pitchFamily="34" charset="0"/>
              <a:buChar char="•"/>
              <a:tabLst>
                <a:tab pos="22796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ECT will meet with the AB team to discuss the reasons for applying for reduction. </a:t>
            </a:r>
          </a:p>
          <a:p>
            <a:pPr marL="755014" lvl="1" indent="-285750">
              <a:spcBef>
                <a:spcPts val="700"/>
              </a:spcBef>
              <a:buFont typeface="Arial" panose="020B0604020202020204" pitchFamily="34" charset="0"/>
              <a:buChar char="•"/>
              <a:tabLst>
                <a:tab pos="227965" algn="l"/>
              </a:tabLst>
            </a:pPr>
            <a:r>
              <a:rPr lang="en-GB" sz="1400" dirty="0">
                <a:latin typeface="Arial" panose="020B0604020202020204" pitchFamily="34" charset="0"/>
                <a:ea typeface="Times New Roman" panose="02020603050405020304" pitchFamily="18" charset="0"/>
                <a:cs typeface="Arial" panose="020B0604020202020204" pitchFamily="34" charset="0"/>
              </a:rPr>
              <a:t>ECT will complete an online form to request reduction</a:t>
            </a:r>
          </a:p>
          <a:p>
            <a:pPr marL="755014" lvl="1" indent="-285750">
              <a:spcBef>
                <a:spcPts val="700"/>
              </a:spcBef>
              <a:buFont typeface="Arial" panose="020B0604020202020204" pitchFamily="34" charset="0"/>
              <a:buChar char="•"/>
              <a:tabLst>
                <a:tab pos="22796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AB will send the reduction policy to IT/Head to complete</a:t>
            </a:r>
          </a:p>
        </p:txBody>
      </p:sp>
      <p:sp>
        <p:nvSpPr>
          <p:cNvPr id="7" name="TextBox 6">
            <a:extLst>
              <a:ext uri="{FF2B5EF4-FFF2-40B4-BE49-F238E27FC236}">
                <a16:creationId xmlns:a16="http://schemas.microsoft.com/office/drawing/2014/main" id="{6CEF5CEB-1919-981A-7665-607F34158F41}"/>
              </a:ext>
            </a:extLst>
          </p:cNvPr>
          <p:cNvSpPr txBox="1"/>
          <p:nvPr/>
        </p:nvSpPr>
        <p:spPr>
          <a:xfrm>
            <a:off x="228600" y="4800600"/>
            <a:ext cx="6400800" cy="1829796"/>
          </a:xfrm>
          <a:prstGeom prst="rect">
            <a:avLst/>
          </a:prstGeom>
          <a:solidFill>
            <a:schemeClr val="accent1">
              <a:lumMod val="20000"/>
              <a:lumOff val="80000"/>
            </a:schemeClr>
          </a:solidFill>
          <a:ln>
            <a:solidFill>
              <a:schemeClr val="tx1"/>
            </a:solidFill>
          </a:ln>
        </p:spPr>
        <p:txBody>
          <a:bodyPr wrap="square">
            <a:spAutoFit/>
          </a:bodyPr>
          <a:lstStyle/>
          <a:p>
            <a:pPr marL="12065" marR="1245870">
              <a:lnSpc>
                <a:spcPts val="2100"/>
              </a:lnSpc>
              <a:spcBef>
                <a:spcPts val="375"/>
              </a:spcBef>
              <a:tabLst>
                <a:tab pos="354965" algn="l"/>
                <a:tab pos="355600" algn="l"/>
              </a:tabLst>
            </a:pPr>
            <a:r>
              <a:rPr lang="en-US" sz="1200" dirty="0">
                <a:latin typeface="Arial" panose="020B0604020202020204" pitchFamily="34" charset="0"/>
                <a:cs typeface="Arial" panose="020B0604020202020204" pitchFamily="34" charset="0"/>
              </a:rPr>
              <a:t>There are three reasons that an ECT could reduce:</a:t>
            </a:r>
          </a:p>
          <a:p>
            <a:pPr marL="183515" marR="1245870" indent="-171450">
              <a:lnSpc>
                <a:spcPts val="2100"/>
              </a:lnSpc>
              <a:spcBef>
                <a:spcPts val="375"/>
              </a:spcBef>
              <a:buFont typeface="Arial" panose="020B0604020202020204" pitchFamily="34" charset="0"/>
              <a:buChar char="•"/>
              <a:tabLst>
                <a:tab pos="354965" algn="l"/>
                <a:tab pos="355600" algn="l"/>
              </a:tabLst>
            </a:pPr>
            <a:r>
              <a:rPr lang="en-US" sz="1200" dirty="0">
                <a:latin typeface="Arial" panose="020B0604020202020204" pitchFamily="34" charset="0"/>
                <a:cs typeface="Arial" panose="020B0604020202020204" pitchFamily="34" charset="0"/>
              </a:rPr>
              <a:t>Part-time – can be requested in term 5</a:t>
            </a:r>
          </a:p>
          <a:p>
            <a:pPr marL="183515" marR="1245870" indent="-171450">
              <a:lnSpc>
                <a:spcPts val="2100"/>
              </a:lnSpc>
              <a:spcBef>
                <a:spcPts val="375"/>
              </a:spcBef>
              <a:buFont typeface="Arial" panose="020B0604020202020204" pitchFamily="34" charset="0"/>
              <a:buChar char="•"/>
              <a:tabLst>
                <a:tab pos="354965" algn="l"/>
                <a:tab pos="355600" algn="l"/>
              </a:tabLst>
            </a:pPr>
            <a:r>
              <a:rPr lang="en-US" sz="1200" dirty="0">
                <a:latin typeface="Arial" panose="020B0604020202020204" pitchFamily="34" charset="0"/>
                <a:cs typeface="Arial" panose="020B0604020202020204" pitchFamily="34" charset="0"/>
              </a:rPr>
              <a:t>Previous experience – ECT has to have at least 2 years of unqualified teaching experience (in a teaching role not HLTA/TA)  that does not include training</a:t>
            </a:r>
          </a:p>
          <a:p>
            <a:pPr marL="183515" marR="1245870" indent="-171450">
              <a:lnSpc>
                <a:spcPts val="2100"/>
              </a:lnSpc>
              <a:spcBef>
                <a:spcPts val="375"/>
              </a:spcBef>
              <a:buFont typeface="Arial" panose="020B0604020202020204" pitchFamily="34" charset="0"/>
              <a:buChar char="•"/>
              <a:tabLst>
                <a:tab pos="354965" algn="l"/>
                <a:tab pos="355600" algn="l"/>
              </a:tabLst>
            </a:pPr>
            <a:r>
              <a:rPr lang="en-US" sz="1200" dirty="0">
                <a:latin typeface="Arial" panose="020B0604020202020204" pitchFamily="34" charset="0"/>
                <a:cs typeface="Arial" panose="020B0604020202020204" pitchFamily="34" charset="0"/>
              </a:rPr>
              <a:t>Administrative Error</a:t>
            </a:r>
          </a:p>
        </p:txBody>
      </p:sp>
    </p:spTree>
    <p:extLst>
      <p:ext uri="{BB962C8B-B14F-4D97-AF65-F5344CB8AC3E}">
        <p14:creationId xmlns:p14="http://schemas.microsoft.com/office/powerpoint/2010/main" val="664319796"/>
      </p:ext>
    </p:extLst>
  </p:cSld>
  <p:clrMapOvr>
    <a:masterClrMapping/>
  </p:clrMapOvr>
  <mc:AlternateContent xmlns:mc="http://schemas.openxmlformats.org/markup-compatibility/2006" xmlns:p14="http://schemas.microsoft.com/office/powerpoint/2010/main">
    <mc:Choice Requires="p14">
      <p:transition spd="slow" p14:dur="2000" advTm="178365"/>
    </mc:Choice>
    <mc:Fallback xmlns="">
      <p:transition spd="slow" advTm="1783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22E49-AAB8-A9A2-BD9E-7303E88D69BE}"/>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20E1DB10-9B63-4B61-F9B5-2473168843E8}"/>
              </a:ext>
            </a:extLst>
          </p:cNvPr>
          <p:cNvPicPr>
            <a:picLocks noChangeAspect="1"/>
          </p:cNvPicPr>
          <p:nvPr/>
        </p:nvPicPr>
        <p:blipFill>
          <a:blip r:embed="rId2"/>
          <a:stretch>
            <a:fillRect/>
          </a:stretch>
        </p:blipFill>
        <p:spPr>
          <a:xfrm>
            <a:off x="0" y="34687"/>
            <a:ext cx="9144000" cy="2750879"/>
          </a:xfrm>
          <a:prstGeom prst="rect">
            <a:avLst/>
          </a:prstGeom>
        </p:spPr>
      </p:pic>
      <p:pic>
        <p:nvPicPr>
          <p:cNvPr id="4" name="Picture 3">
            <a:extLst>
              <a:ext uri="{FF2B5EF4-FFF2-40B4-BE49-F238E27FC236}">
                <a16:creationId xmlns:a16="http://schemas.microsoft.com/office/drawing/2014/main" id="{F764CF70-EAB4-651D-C6BC-28960F2FC63D}"/>
              </a:ext>
            </a:extLst>
          </p:cNvPr>
          <p:cNvPicPr>
            <a:picLocks noChangeAspect="1"/>
          </p:cNvPicPr>
          <p:nvPr/>
        </p:nvPicPr>
        <p:blipFill rotWithShape="1">
          <a:blip r:embed="rId3"/>
          <a:srcRect b="4412"/>
          <a:stretch/>
        </p:blipFill>
        <p:spPr>
          <a:xfrm>
            <a:off x="1295400" y="2785566"/>
            <a:ext cx="6553200" cy="3357378"/>
          </a:xfrm>
          <a:prstGeom prst="rect">
            <a:avLst/>
          </a:prstGeom>
        </p:spPr>
      </p:pic>
      <p:pic>
        <p:nvPicPr>
          <p:cNvPr id="11" name="Picture 10">
            <a:extLst>
              <a:ext uri="{FF2B5EF4-FFF2-40B4-BE49-F238E27FC236}">
                <a16:creationId xmlns:a16="http://schemas.microsoft.com/office/drawing/2014/main" id="{C6ADA7B8-D597-146C-0AF5-5541C171610B}"/>
              </a:ext>
            </a:extLst>
          </p:cNvPr>
          <p:cNvPicPr>
            <a:picLocks noChangeAspect="1"/>
          </p:cNvPicPr>
          <p:nvPr/>
        </p:nvPicPr>
        <p:blipFill>
          <a:blip r:embed="rId4"/>
          <a:srcRect l="2646" t="7865"/>
          <a:stretch/>
        </p:blipFill>
        <p:spPr>
          <a:xfrm>
            <a:off x="6781800" y="5791200"/>
            <a:ext cx="2342478" cy="892645"/>
          </a:xfrm>
          <a:prstGeom prst="rect">
            <a:avLst/>
          </a:prstGeom>
        </p:spPr>
      </p:pic>
      <p:sp>
        <p:nvSpPr>
          <p:cNvPr id="5" name="object 2">
            <a:extLst>
              <a:ext uri="{FF2B5EF4-FFF2-40B4-BE49-F238E27FC236}">
                <a16:creationId xmlns:a16="http://schemas.microsoft.com/office/drawing/2014/main" id="{92B70355-242D-48D2-E904-7BB5E4570E07}"/>
              </a:ext>
            </a:extLst>
          </p:cNvPr>
          <p:cNvSpPr txBox="1">
            <a:spLocks noGrp="1"/>
          </p:cNvSpPr>
          <p:nvPr>
            <p:ph type="title"/>
          </p:nvPr>
        </p:nvSpPr>
        <p:spPr>
          <a:xfrm>
            <a:off x="272981" y="141826"/>
            <a:ext cx="4648200" cy="369332"/>
          </a:xfrm>
          <a:prstGeom prst="rect">
            <a:avLst/>
          </a:prstGeom>
          <a:noFill/>
        </p:spPr>
        <p:txBody>
          <a:bodyPr vert="horz" wrap="square" lIns="0" tIns="0" rIns="0" bIns="0" rtlCol="0">
            <a:spAutoFit/>
          </a:bodyPr>
          <a:lstStyle/>
          <a:p>
            <a:pPr marR="60325" algn="ctr"/>
            <a:r>
              <a:rPr lang="en-GB" sz="2400" u="sng" spc="-70" dirty="0">
                <a:solidFill>
                  <a:schemeClr val="bg2">
                    <a:lumMod val="50000"/>
                  </a:schemeClr>
                </a:solidFill>
                <a:latin typeface="Bookman Old Style" panose="02050604050505020204" pitchFamily="18" charset="0"/>
              </a:rPr>
              <a:t>The Golden Thread</a:t>
            </a:r>
            <a:endParaRPr lang="en-GB" sz="2400" u="sng" spc="-75" dirty="0">
              <a:solidFill>
                <a:schemeClr val="bg2">
                  <a:lumMod val="50000"/>
                </a:schemeClr>
              </a:solidFill>
              <a:latin typeface="Bookman Old Style" panose="02050604050505020204" pitchFamily="18" charset="0"/>
            </a:endParaRPr>
          </a:p>
        </p:txBody>
      </p:sp>
      <p:sp>
        <p:nvSpPr>
          <p:cNvPr id="17" name="TextBox 16">
            <a:extLst>
              <a:ext uri="{FF2B5EF4-FFF2-40B4-BE49-F238E27FC236}">
                <a16:creationId xmlns:a16="http://schemas.microsoft.com/office/drawing/2014/main" id="{5A2A14BF-05DD-10A1-68EB-5CB690FF4249}"/>
              </a:ext>
            </a:extLst>
          </p:cNvPr>
          <p:cNvSpPr txBox="1"/>
          <p:nvPr/>
        </p:nvSpPr>
        <p:spPr>
          <a:xfrm>
            <a:off x="5181600" y="3167390"/>
            <a:ext cx="1174819" cy="523220"/>
          </a:xfrm>
          <a:prstGeom prst="rect">
            <a:avLst/>
          </a:prstGeom>
          <a:solidFill>
            <a:schemeClr val="bg1"/>
          </a:solidFill>
        </p:spPr>
        <p:txBody>
          <a:bodyPr wrap="square" rtlCol="0">
            <a:spAutoFit/>
          </a:bodyPr>
          <a:lstStyle/>
          <a:p>
            <a:pPr algn="ctr"/>
            <a:r>
              <a:rPr lang="en-GB" sz="1400" b="1" dirty="0">
                <a:latin typeface="+mj-lt"/>
              </a:rPr>
              <a:t>ECTP</a:t>
            </a:r>
          </a:p>
          <a:p>
            <a:pPr algn="ctr"/>
            <a:r>
              <a:rPr lang="en-GB" sz="1400" b="1" dirty="0">
                <a:latin typeface="+mj-lt"/>
              </a:rPr>
              <a:t>(ITTECF)</a:t>
            </a:r>
          </a:p>
        </p:txBody>
      </p:sp>
    </p:spTree>
    <p:extLst>
      <p:ext uri="{BB962C8B-B14F-4D97-AF65-F5344CB8AC3E}">
        <p14:creationId xmlns:p14="http://schemas.microsoft.com/office/powerpoint/2010/main" val="34711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CE49-4D66-56C5-68C7-FDB9E475292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B57D5CC7-966A-D382-E882-E581B0537ADD}"/>
              </a:ext>
            </a:extLst>
          </p:cNvPr>
          <p:cNvSpPr txBox="1">
            <a:spLocks noGrp="1"/>
          </p:cNvSpPr>
          <p:nvPr>
            <p:ph type="title"/>
          </p:nvPr>
        </p:nvSpPr>
        <p:spPr>
          <a:xfrm>
            <a:off x="228600" y="140008"/>
            <a:ext cx="86868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lang="en-GB" sz="3450" spc="-25" dirty="0">
                <a:latin typeface="+mj-lt"/>
              </a:rPr>
              <a:t>Changes … Maternity leave</a:t>
            </a:r>
            <a:endParaRPr sz="3450" dirty="0">
              <a:latin typeface="+mj-lt"/>
            </a:endParaRPr>
          </a:p>
        </p:txBody>
      </p:sp>
      <p:sp>
        <p:nvSpPr>
          <p:cNvPr id="7" name="TextBox 6">
            <a:extLst>
              <a:ext uri="{FF2B5EF4-FFF2-40B4-BE49-F238E27FC236}">
                <a16:creationId xmlns:a16="http://schemas.microsoft.com/office/drawing/2014/main" id="{3A80D04C-453E-0E99-B299-2355204B667B}"/>
              </a:ext>
            </a:extLst>
          </p:cNvPr>
          <p:cNvSpPr txBox="1"/>
          <p:nvPr/>
        </p:nvSpPr>
        <p:spPr>
          <a:xfrm>
            <a:off x="228600" y="4800600"/>
            <a:ext cx="6477000" cy="1727204"/>
          </a:xfrm>
          <a:prstGeom prst="rect">
            <a:avLst/>
          </a:prstGeom>
          <a:solidFill>
            <a:schemeClr val="accent1">
              <a:lumMod val="20000"/>
              <a:lumOff val="80000"/>
            </a:schemeClr>
          </a:solidFill>
          <a:ln>
            <a:solidFill>
              <a:schemeClr val="tx1"/>
            </a:solidFill>
          </a:ln>
        </p:spPr>
        <p:txBody>
          <a:bodyPr wrap="square">
            <a:spAutoFit/>
          </a:bodyPr>
          <a:lstStyle/>
          <a:p>
            <a:pPr marL="12065" marR="1245870">
              <a:lnSpc>
                <a:spcPts val="2100"/>
              </a:lnSpc>
              <a:spcBef>
                <a:spcPts val="375"/>
              </a:spcBef>
              <a:tabLst>
                <a:tab pos="354965" algn="l"/>
                <a:tab pos="355600" algn="l"/>
              </a:tabLst>
            </a:pPr>
            <a:r>
              <a:rPr lang="en-US" sz="1200" dirty="0">
                <a:latin typeface="Arial" panose="020B0604020202020204" pitchFamily="34" charset="0"/>
                <a:cs typeface="Arial" panose="020B0604020202020204" pitchFamily="34" charset="0"/>
              </a:rPr>
              <a:t>Everyone is different, but returning after extended absence can be difficult, so having a dedicated mentor and access to the entitlements can really help the return.</a:t>
            </a:r>
            <a:endParaRPr lang="en-US" sz="300" dirty="0">
              <a:latin typeface="Arial" panose="020B0604020202020204" pitchFamily="34" charset="0"/>
              <a:cs typeface="Arial" panose="020B0604020202020204" pitchFamily="34" charset="0"/>
            </a:endParaRPr>
          </a:p>
          <a:p>
            <a:pPr marL="12065" marR="1245870">
              <a:lnSpc>
                <a:spcPts val="2100"/>
              </a:lnSpc>
              <a:spcBef>
                <a:spcPts val="375"/>
              </a:spcBef>
              <a:tabLst>
                <a:tab pos="354965" algn="l"/>
                <a:tab pos="355600" algn="l"/>
              </a:tabLst>
            </a:pPr>
            <a:r>
              <a:rPr lang="en-US" sz="1200" dirty="0">
                <a:latin typeface="Arial" panose="020B0604020202020204" pitchFamily="34" charset="0"/>
                <a:cs typeface="Arial" panose="020B0604020202020204" pitchFamily="34" charset="0"/>
              </a:rPr>
              <a:t>The ECTE is not something to get through or box tick, but actually to support teachers to be competent and confident in their job which benefits retention!</a:t>
            </a:r>
          </a:p>
        </p:txBody>
      </p:sp>
      <p:pic>
        <p:nvPicPr>
          <p:cNvPr id="8" name="Picture 7">
            <a:extLst>
              <a:ext uri="{FF2B5EF4-FFF2-40B4-BE49-F238E27FC236}">
                <a16:creationId xmlns:a16="http://schemas.microsoft.com/office/drawing/2014/main" id="{54679023-B120-9A93-3134-EA817B2A7482}"/>
              </a:ext>
            </a:extLst>
          </p:cNvPr>
          <p:cNvPicPr>
            <a:picLocks noChangeAspect="1"/>
          </p:cNvPicPr>
          <p:nvPr/>
        </p:nvPicPr>
        <p:blipFill>
          <a:blip r:embed="rId3"/>
          <a:stretch>
            <a:fillRect/>
          </a:stretch>
        </p:blipFill>
        <p:spPr>
          <a:xfrm>
            <a:off x="457200" y="908926"/>
            <a:ext cx="2476764" cy="3581400"/>
          </a:xfrm>
          <a:prstGeom prst="rect">
            <a:avLst/>
          </a:prstGeom>
        </p:spPr>
      </p:pic>
      <p:pic>
        <p:nvPicPr>
          <p:cNvPr id="11" name="Picture 10">
            <a:extLst>
              <a:ext uri="{FF2B5EF4-FFF2-40B4-BE49-F238E27FC236}">
                <a16:creationId xmlns:a16="http://schemas.microsoft.com/office/drawing/2014/main" id="{A0B2CADD-2DCC-5290-91A7-DE533F93F2DC}"/>
              </a:ext>
            </a:extLst>
          </p:cNvPr>
          <p:cNvPicPr>
            <a:picLocks noChangeAspect="1"/>
          </p:cNvPicPr>
          <p:nvPr/>
        </p:nvPicPr>
        <p:blipFill>
          <a:blip r:embed="rId4"/>
          <a:stretch>
            <a:fillRect/>
          </a:stretch>
        </p:blipFill>
        <p:spPr>
          <a:xfrm>
            <a:off x="388059" y="908926"/>
            <a:ext cx="2615045" cy="3736537"/>
          </a:xfrm>
          <a:prstGeom prst="rect">
            <a:avLst/>
          </a:prstGeom>
        </p:spPr>
      </p:pic>
      <p:sp>
        <p:nvSpPr>
          <p:cNvPr id="12" name="TextBox 11">
            <a:extLst>
              <a:ext uri="{FF2B5EF4-FFF2-40B4-BE49-F238E27FC236}">
                <a16:creationId xmlns:a16="http://schemas.microsoft.com/office/drawing/2014/main" id="{2A9CD587-0EEC-B2DA-EEB0-5A3F5CE87BD2}"/>
              </a:ext>
            </a:extLst>
          </p:cNvPr>
          <p:cNvSpPr txBox="1"/>
          <p:nvPr/>
        </p:nvSpPr>
        <p:spPr>
          <a:xfrm>
            <a:off x="3276600" y="867641"/>
            <a:ext cx="5638800" cy="461665"/>
          </a:xfrm>
          <a:prstGeom prst="rect">
            <a:avLst/>
          </a:prstGeom>
          <a:solidFill>
            <a:schemeClr val="accent3">
              <a:lumMod val="20000"/>
              <a:lumOff val="80000"/>
            </a:schemeClr>
          </a:solidFill>
          <a:ln w="9525">
            <a:solidFill>
              <a:schemeClr val="tx1"/>
            </a:solidFill>
          </a:ln>
        </p:spPr>
        <p:txBody>
          <a:bodyPr wrap="square" rtlCol="0">
            <a:spAutoFit/>
          </a:bodyPr>
          <a:lstStyle/>
          <a:p>
            <a:r>
              <a:rPr lang="en-GB" sz="1200" dirty="0">
                <a:latin typeface="Arial" panose="020B0604020202020204" pitchFamily="34" charset="0"/>
                <a:cs typeface="Arial" panose="020B0604020202020204" pitchFamily="34" charset="0"/>
              </a:rPr>
              <a:t>Before they go on maternity leave the ECT will be sent an email with information so that they can prepare. They will not make any decisions at this point.</a:t>
            </a:r>
          </a:p>
        </p:txBody>
      </p:sp>
      <p:sp>
        <p:nvSpPr>
          <p:cNvPr id="13" name="TextBox 12">
            <a:extLst>
              <a:ext uri="{FF2B5EF4-FFF2-40B4-BE49-F238E27FC236}">
                <a16:creationId xmlns:a16="http://schemas.microsoft.com/office/drawing/2014/main" id="{254B8A59-7C22-F863-7938-48E054B2C51E}"/>
              </a:ext>
            </a:extLst>
          </p:cNvPr>
          <p:cNvSpPr txBox="1"/>
          <p:nvPr/>
        </p:nvSpPr>
        <p:spPr>
          <a:xfrm>
            <a:off x="3321498" y="1577235"/>
            <a:ext cx="5638800" cy="830997"/>
          </a:xfrm>
          <a:prstGeom prst="rect">
            <a:avLst/>
          </a:prstGeom>
          <a:solidFill>
            <a:schemeClr val="accent1">
              <a:lumMod val="20000"/>
              <a:lumOff val="80000"/>
            </a:schemeClr>
          </a:solidFill>
          <a:ln w="9525">
            <a:solidFill>
              <a:schemeClr val="tx1"/>
            </a:solidFill>
          </a:ln>
        </p:spPr>
        <p:txBody>
          <a:bodyPr wrap="square" rtlCol="0">
            <a:spAutoFit/>
          </a:bodyPr>
          <a:lstStyle/>
          <a:p>
            <a:r>
              <a:rPr lang="en-GB" sz="1200" dirty="0">
                <a:latin typeface="Arial" panose="020B0604020202020204" pitchFamily="34" charset="0"/>
                <a:cs typeface="Arial" panose="020B0604020202020204" pitchFamily="34" charset="0"/>
              </a:rPr>
              <a:t>On return, the ECT will receive further communication outlining their options. However, they will not make any decisions until the next assessment point. This gives the school time to ensure that they are able to meet the Teachers’ Standards.</a:t>
            </a:r>
          </a:p>
        </p:txBody>
      </p:sp>
      <p:sp>
        <p:nvSpPr>
          <p:cNvPr id="14" name="TextBox 13">
            <a:extLst>
              <a:ext uri="{FF2B5EF4-FFF2-40B4-BE49-F238E27FC236}">
                <a16:creationId xmlns:a16="http://schemas.microsoft.com/office/drawing/2014/main" id="{4CF59446-6DF1-96FB-06DB-CFA4708B7DE3}"/>
              </a:ext>
            </a:extLst>
          </p:cNvPr>
          <p:cNvSpPr txBox="1"/>
          <p:nvPr/>
        </p:nvSpPr>
        <p:spPr>
          <a:xfrm>
            <a:off x="3276600" y="2823931"/>
            <a:ext cx="5638800" cy="276999"/>
          </a:xfrm>
          <a:prstGeom prst="rect">
            <a:avLst/>
          </a:prstGeom>
          <a:solidFill>
            <a:schemeClr val="accent5">
              <a:lumMod val="40000"/>
              <a:lumOff val="60000"/>
            </a:schemeClr>
          </a:solidFill>
          <a:ln w="9525">
            <a:solidFill>
              <a:schemeClr val="tx1"/>
            </a:solidFill>
          </a:ln>
        </p:spPr>
        <p:txBody>
          <a:bodyPr wrap="square" rtlCol="0">
            <a:spAutoFit/>
          </a:bodyPr>
          <a:lstStyle/>
          <a:p>
            <a:r>
              <a:rPr lang="en-GB" sz="1200" dirty="0">
                <a:latin typeface="Arial" panose="020B0604020202020204" pitchFamily="34" charset="0"/>
                <a:cs typeface="Arial" panose="020B0604020202020204" pitchFamily="34" charset="0"/>
              </a:rPr>
              <a:t>The ECT will complete an online form to confirm their options </a:t>
            </a:r>
          </a:p>
        </p:txBody>
      </p:sp>
      <p:sp>
        <p:nvSpPr>
          <p:cNvPr id="15" name="TextBox 14">
            <a:extLst>
              <a:ext uri="{FF2B5EF4-FFF2-40B4-BE49-F238E27FC236}">
                <a16:creationId xmlns:a16="http://schemas.microsoft.com/office/drawing/2014/main" id="{360AC2CB-0C3D-5006-B31F-EFFF00E18D25}"/>
              </a:ext>
            </a:extLst>
          </p:cNvPr>
          <p:cNvSpPr txBox="1"/>
          <p:nvPr/>
        </p:nvSpPr>
        <p:spPr>
          <a:xfrm>
            <a:off x="3256844" y="3444675"/>
            <a:ext cx="5638800" cy="276999"/>
          </a:xfrm>
          <a:prstGeom prst="rect">
            <a:avLst/>
          </a:prstGeom>
          <a:solidFill>
            <a:schemeClr val="accent3">
              <a:lumMod val="20000"/>
              <a:lumOff val="80000"/>
            </a:schemeClr>
          </a:solidFill>
          <a:ln w="9525">
            <a:solidFill>
              <a:schemeClr val="tx1"/>
            </a:solidFill>
          </a:ln>
        </p:spPr>
        <p:txBody>
          <a:bodyPr wrap="square" rtlCol="0">
            <a:spAutoFit/>
          </a:bodyPr>
          <a:lstStyle/>
          <a:p>
            <a:r>
              <a:rPr lang="en-GB" sz="1200" dirty="0">
                <a:latin typeface="Arial" panose="020B0604020202020204" pitchFamily="34" charset="0"/>
                <a:cs typeface="Arial" panose="020B0604020202020204" pitchFamily="34" charset="0"/>
              </a:rPr>
              <a:t>Their induction will be amended on ECT manager as necessary</a:t>
            </a:r>
          </a:p>
        </p:txBody>
      </p:sp>
    </p:spTree>
    <p:extLst>
      <p:ext uri="{BB962C8B-B14F-4D97-AF65-F5344CB8AC3E}">
        <p14:creationId xmlns:p14="http://schemas.microsoft.com/office/powerpoint/2010/main" val="263949768"/>
      </p:ext>
    </p:extLst>
  </p:cSld>
  <p:clrMapOvr>
    <a:masterClrMapping/>
  </p:clrMapOvr>
  <mc:AlternateContent xmlns:mc="http://schemas.openxmlformats.org/markup-compatibility/2006" xmlns:p14="http://schemas.microsoft.com/office/powerpoint/2010/main">
    <mc:Choice Requires="p14">
      <p:transition spd="slow" p14:dur="2000" advTm="178365"/>
    </mc:Choice>
    <mc:Fallback xmlns="">
      <p:transition spd="slow" advTm="1783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BDFF-AB13-7B86-733B-CDFB211ACD6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0BF44F3-583D-8F31-F377-C78E1D13D72B}"/>
              </a:ext>
            </a:extLst>
          </p:cNvPr>
          <p:cNvSpPr txBox="1">
            <a:spLocks noGrp="1"/>
          </p:cNvSpPr>
          <p:nvPr>
            <p:ph type="title"/>
          </p:nvPr>
        </p:nvSpPr>
        <p:spPr>
          <a:xfrm>
            <a:off x="228600" y="140008"/>
            <a:ext cx="8686800" cy="552450"/>
          </a:xfrm>
          <a:prstGeom prst="rect">
            <a:avLst/>
          </a:prstGeom>
          <a:solidFill>
            <a:schemeClr val="accent5">
              <a:lumMod val="75000"/>
            </a:schemeClr>
          </a:solidFill>
        </p:spPr>
        <p:txBody>
          <a:bodyPr vert="horz" wrap="square" lIns="0" tIns="13335" rIns="0" bIns="0" rtlCol="0">
            <a:spAutoFit/>
          </a:bodyPr>
          <a:lstStyle/>
          <a:p>
            <a:pPr marL="12700" algn="ctr">
              <a:lnSpc>
                <a:spcPct val="100000"/>
              </a:lnSpc>
              <a:spcBef>
                <a:spcPts val="105"/>
              </a:spcBef>
            </a:pPr>
            <a:r>
              <a:rPr lang="en-GB" sz="3450" spc="-25" dirty="0">
                <a:latin typeface="+mj-lt"/>
              </a:rPr>
              <a:t>Changes … Exit interviews</a:t>
            </a:r>
            <a:endParaRPr sz="3450" dirty="0">
              <a:latin typeface="+mj-lt"/>
            </a:endParaRPr>
          </a:p>
        </p:txBody>
      </p:sp>
      <p:sp>
        <p:nvSpPr>
          <p:cNvPr id="4" name="object 4">
            <a:extLst>
              <a:ext uri="{FF2B5EF4-FFF2-40B4-BE49-F238E27FC236}">
                <a16:creationId xmlns:a16="http://schemas.microsoft.com/office/drawing/2014/main" id="{25C5A835-48A2-920D-C115-C48B07B0F32F}"/>
              </a:ext>
            </a:extLst>
          </p:cNvPr>
          <p:cNvSpPr txBox="1"/>
          <p:nvPr/>
        </p:nvSpPr>
        <p:spPr>
          <a:xfrm>
            <a:off x="228600" y="1219200"/>
            <a:ext cx="8686800" cy="3308598"/>
          </a:xfrm>
          <a:prstGeom prst="rect">
            <a:avLst/>
          </a:prstGeom>
          <a:solidFill>
            <a:schemeClr val="accent3">
              <a:lumMod val="20000"/>
              <a:lumOff val="80000"/>
            </a:schemeClr>
          </a:solidFill>
          <a:ln>
            <a:solidFill>
              <a:schemeClr val="tx1"/>
            </a:solidFill>
          </a:ln>
        </p:spPr>
        <p:txBody>
          <a:bodyPr vert="horz" wrap="square" lIns="0" tIns="88900" rIns="0" bIns="0" rtlCol="0">
            <a:spAutoFit/>
          </a:bodyPr>
          <a:lstStyle/>
          <a:p>
            <a:pPr marL="469264" lvl="1">
              <a:spcBef>
                <a:spcPts val="700"/>
              </a:spcBef>
              <a:tabLst>
                <a:tab pos="227965"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As is always required, there will still be a leaver Form for the school to complete. However, we will also contact the ECT to ask them to complete an Exit interview for us.</a:t>
            </a:r>
          </a:p>
          <a:p>
            <a:pPr marL="469264" lvl="1">
              <a:spcBef>
                <a:spcPts val="700"/>
              </a:spcBef>
              <a:tabLst>
                <a:tab pos="227965"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469264" lvl="1">
              <a:spcBef>
                <a:spcPts val="700"/>
              </a:spcBef>
              <a:tabLst>
                <a:tab pos="227965"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This supports our intelligence gathering on movement in, around and out of the profession with some qualitative feedback.</a:t>
            </a:r>
          </a:p>
          <a:p>
            <a:pPr marL="469264" lvl="1">
              <a:spcBef>
                <a:spcPts val="700"/>
              </a:spcBef>
              <a:tabLst>
                <a:tab pos="227965"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469264" lvl="1">
              <a:spcBef>
                <a:spcPts val="700"/>
              </a:spcBef>
              <a:tabLst>
                <a:tab pos="227965"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This information will not be passed back to the school.</a:t>
            </a:r>
          </a:p>
          <a:p>
            <a:pPr marL="469264" lvl="1">
              <a:spcBef>
                <a:spcPts val="700"/>
              </a:spcBef>
              <a:tabLst>
                <a:tab pos="227965" algn="l"/>
              </a:tabLs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9073853"/>
      </p:ext>
    </p:extLst>
  </p:cSld>
  <p:clrMapOvr>
    <a:masterClrMapping/>
  </p:clrMapOvr>
  <mc:AlternateContent xmlns:mc="http://schemas.openxmlformats.org/markup-compatibility/2006" xmlns:p14="http://schemas.microsoft.com/office/powerpoint/2010/main">
    <mc:Choice Requires="p14">
      <p:transition spd="slow" p14:dur="2000" advTm="178365"/>
    </mc:Choice>
    <mc:Fallback xmlns="">
      <p:transition spd="slow" advTm="178365"/>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14095C-FF5D-413F-F68C-650E3A1421F7}"/>
              </a:ext>
            </a:extLst>
          </p:cNvPr>
          <p:cNvSpPr>
            <a:spLocks noGrp="1"/>
          </p:cNvSpPr>
          <p:nvPr>
            <p:ph type="body" idx="1"/>
          </p:nvPr>
        </p:nvSpPr>
        <p:spPr>
          <a:xfrm>
            <a:off x="568008" y="609600"/>
            <a:ext cx="8007984" cy="4924425"/>
          </a:xfrm>
          <a:solidFill>
            <a:schemeClr val="accent3">
              <a:lumMod val="20000"/>
              <a:lumOff val="80000"/>
            </a:schemeClr>
          </a:solidFill>
          <a:ln>
            <a:solidFill>
              <a:schemeClr val="tx1"/>
            </a:solidFill>
          </a:ln>
        </p:spPr>
        <p:txBody>
          <a:bodyPr/>
          <a:lstStyle/>
          <a:p>
            <a:r>
              <a:rPr lang="en-US" dirty="0"/>
              <a:t>For those that will be with the TSH for ECTP (Teach First) you will soon receive a form to complete/send on to your ECTs for the Welcome conferences. It will be a Microsoft Form.</a:t>
            </a:r>
          </a:p>
          <a:p>
            <a:endParaRPr lang="en-US" dirty="0"/>
          </a:p>
          <a:p>
            <a:r>
              <a:rPr lang="en-US" dirty="0"/>
              <a:t>We want to ensure that all ECTs are able to attend the ECTP conferences so to avoid missing any ECTs, we are asking Induction Tutors to help.</a:t>
            </a:r>
          </a:p>
        </p:txBody>
      </p:sp>
    </p:spTree>
    <p:extLst>
      <p:ext uri="{BB962C8B-B14F-4D97-AF65-F5344CB8AC3E}">
        <p14:creationId xmlns:p14="http://schemas.microsoft.com/office/powerpoint/2010/main" val="246363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4723994-366C-2808-085E-6600A804CFA3}"/>
              </a:ext>
            </a:extLst>
          </p:cNvPr>
          <p:cNvSpPr txBox="1"/>
          <p:nvPr/>
        </p:nvSpPr>
        <p:spPr>
          <a:xfrm>
            <a:off x="447040" y="1143000"/>
            <a:ext cx="4058919" cy="1133002"/>
          </a:xfrm>
          <a:prstGeom prst="rect">
            <a:avLst/>
          </a:prstGeom>
          <a:solidFill>
            <a:schemeClr val="accent3">
              <a:lumMod val="20000"/>
              <a:lumOff val="80000"/>
            </a:schemeClr>
          </a:solidFill>
        </p:spPr>
        <p:txBody>
          <a:bodyPr vert="horz" wrap="square" lIns="0" tIns="12065" rIns="0" bIns="0" rtlCol="0">
            <a:spAutoFit/>
          </a:bodyPr>
          <a:lstStyle/>
          <a:p>
            <a:pPr marL="469900" marR="1358265" lvl="1">
              <a:spcBef>
                <a:spcPts val="95"/>
              </a:spcBef>
            </a:pPr>
            <a:r>
              <a:rPr lang="en-GB" spc="-10" dirty="0">
                <a:solidFill>
                  <a:srgbClr val="232323"/>
                </a:solidFill>
                <a:latin typeface="Carlito"/>
                <a:cs typeface="Carlito"/>
              </a:rPr>
              <a:t>Helen </a:t>
            </a:r>
            <a:r>
              <a:rPr lang="en-GB" spc="-15" dirty="0">
                <a:solidFill>
                  <a:srgbClr val="232323"/>
                </a:solidFill>
                <a:latin typeface="Carlito"/>
                <a:cs typeface="Carlito"/>
              </a:rPr>
              <a:t>Thatcher  </a:t>
            </a:r>
          </a:p>
          <a:p>
            <a:pPr marL="469900" marR="1358265" lvl="1">
              <a:spcBef>
                <a:spcPts val="95"/>
              </a:spcBef>
            </a:pPr>
            <a:r>
              <a:rPr lang="en-GB" spc="-5" dirty="0">
                <a:solidFill>
                  <a:srgbClr val="232323"/>
                </a:solidFill>
                <a:latin typeface="Carlito"/>
                <a:cs typeface="Carlito"/>
              </a:rPr>
              <a:t>AB</a:t>
            </a:r>
            <a:r>
              <a:rPr lang="en-GB" spc="5" dirty="0">
                <a:solidFill>
                  <a:srgbClr val="232323"/>
                </a:solidFill>
                <a:latin typeface="Carlito"/>
                <a:cs typeface="Carlito"/>
              </a:rPr>
              <a:t> </a:t>
            </a:r>
            <a:r>
              <a:rPr lang="en-GB" spc="-10" dirty="0">
                <a:solidFill>
                  <a:srgbClr val="232323"/>
                </a:solidFill>
                <a:latin typeface="Carlito"/>
                <a:cs typeface="Carlito"/>
              </a:rPr>
              <a:t>Lead</a:t>
            </a:r>
            <a:endParaRPr lang="en-GB" dirty="0">
              <a:latin typeface="Carlito"/>
              <a:cs typeface="Carlito"/>
            </a:endParaRPr>
          </a:p>
          <a:p>
            <a:pPr marL="469900" marR="5080" lvl="1"/>
            <a:r>
              <a:rPr lang="en-GB" u="heavy" spc="-35" dirty="0">
                <a:solidFill>
                  <a:srgbClr val="0000FF"/>
                </a:solidFill>
                <a:uFill>
                  <a:solidFill>
                    <a:srgbClr val="0000FF"/>
                  </a:solidFill>
                </a:uFill>
                <a:latin typeface="Carlito"/>
                <a:cs typeface="Carlito"/>
                <a:hlinkClick r:id="rId2"/>
              </a:rPr>
              <a:t>h</a:t>
            </a:r>
            <a:r>
              <a:rPr lang="en-GB" u="heavy" spc="-5" dirty="0">
                <a:solidFill>
                  <a:srgbClr val="0000FF"/>
                </a:solidFill>
                <a:uFill>
                  <a:solidFill>
                    <a:srgbClr val="0000FF"/>
                  </a:solidFill>
                </a:uFill>
                <a:latin typeface="Carlito"/>
                <a:cs typeface="Carlito"/>
                <a:hlinkClick r:id="rId2"/>
              </a:rPr>
              <a:t>th</a:t>
            </a:r>
            <a:r>
              <a:rPr lang="en-GB" u="heavy" spc="-35" dirty="0">
                <a:solidFill>
                  <a:srgbClr val="0000FF"/>
                </a:solidFill>
                <a:uFill>
                  <a:solidFill>
                    <a:srgbClr val="0000FF"/>
                  </a:solidFill>
                </a:uFill>
                <a:latin typeface="Carlito"/>
                <a:cs typeface="Carlito"/>
                <a:hlinkClick r:id="rId2"/>
              </a:rPr>
              <a:t>a</a:t>
            </a:r>
            <a:r>
              <a:rPr lang="en-GB" u="heavy" spc="-45" dirty="0">
                <a:solidFill>
                  <a:srgbClr val="0000FF"/>
                </a:solidFill>
                <a:uFill>
                  <a:solidFill>
                    <a:srgbClr val="0000FF"/>
                  </a:solidFill>
                </a:uFill>
                <a:latin typeface="Carlito"/>
                <a:cs typeface="Carlito"/>
                <a:hlinkClick r:id="rId2"/>
              </a:rPr>
              <a:t>t</a:t>
            </a:r>
            <a:r>
              <a:rPr lang="en-GB" u="heavy" spc="-5" dirty="0">
                <a:solidFill>
                  <a:srgbClr val="0000FF"/>
                </a:solidFill>
                <a:uFill>
                  <a:solidFill>
                    <a:srgbClr val="0000FF"/>
                  </a:solidFill>
                </a:uFill>
                <a:latin typeface="Carlito"/>
                <a:cs typeface="Carlito"/>
                <a:hlinkClick r:id="rId2"/>
              </a:rPr>
              <a:t>cher</a:t>
            </a:r>
            <a:r>
              <a:rPr lang="en-GB" u="heavy" spc="-20" dirty="0">
                <a:solidFill>
                  <a:srgbClr val="0000FF"/>
                </a:solidFill>
                <a:uFill>
                  <a:solidFill>
                    <a:srgbClr val="0000FF"/>
                  </a:solidFill>
                </a:uFill>
                <a:latin typeface="Carlito"/>
                <a:cs typeface="Carlito"/>
                <a:hlinkClick r:id="rId2"/>
              </a:rPr>
              <a:t>@</a:t>
            </a:r>
            <a:r>
              <a:rPr lang="en-GB" u="heavy" spc="-5" dirty="0">
                <a:solidFill>
                  <a:srgbClr val="0000FF"/>
                </a:solidFill>
                <a:uFill>
                  <a:solidFill>
                    <a:srgbClr val="0000FF"/>
                  </a:solidFill>
                </a:uFill>
                <a:latin typeface="Carlito"/>
                <a:cs typeface="Carlito"/>
                <a:hlinkClick r:id="rId2"/>
              </a:rPr>
              <a:t>c</a:t>
            </a:r>
            <a:r>
              <a:rPr lang="en-GB" u="heavy" spc="-20" dirty="0">
                <a:solidFill>
                  <a:srgbClr val="0000FF"/>
                </a:solidFill>
                <a:uFill>
                  <a:solidFill>
                    <a:srgbClr val="0000FF"/>
                  </a:solidFill>
                </a:uFill>
                <a:latin typeface="Carlito"/>
                <a:cs typeface="Carlito"/>
                <a:hlinkClick r:id="rId2"/>
              </a:rPr>
              <a:t>p</a:t>
            </a:r>
            <a:r>
              <a:rPr lang="en-GB" u="heavy" spc="-5" dirty="0">
                <a:solidFill>
                  <a:srgbClr val="0000FF"/>
                </a:solidFill>
                <a:uFill>
                  <a:solidFill>
                    <a:srgbClr val="0000FF"/>
                  </a:solidFill>
                </a:uFill>
                <a:latin typeface="Carlito"/>
                <a:cs typeface="Carlito"/>
                <a:hlinkClick r:id="rId2"/>
              </a:rPr>
              <a:t>tshn.</a:t>
            </a:r>
            <a:r>
              <a:rPr lang="en-GB" u="heavy" spc="-25" dirty="0">
                <a:solidFill>
                  <a:srgbClr val="0000FF"/>
                </a:solidFill>
                <a:uFill>
                  <a:solidFill>
                    <a:srgbClr val="0000FF"/>
                  </a:solidFill>
                </a:uFill>
                <a:latin typeface="Carlito"/>
                <a:cs typeface="Carlito"/>
                <a:hlinkClick r:id="rId2"/>
              </a:rPr>
              <a:t>c</a:t>
            </a:r>
            <a:r>
              <a:rPr lang="en-GB" u="heavy" spc="5" dirty="0">
                <a:solidFill>
                  <a:srgbClr val="0000FF"/>
                </a:solidFill>
                <a:uFill>
                  <a:solidFill>
                    <a:srgbClr val="0000FF"/>
                  </a:solidFill>
                </a:uFill>
                <a:latin typeface="Carlito"/>
                <a:cs typeface="Carlito"/>
                <a:hlinkClick r:id="rId2"/>
              </a:rPr>
              <a:t>o.</a:t>
            </a:r>
            <a:r>
              <a:rPr lang="en-GB" u="heavy" spc="-10" dirty="0">
                <a:solidFill>
                  <a:srgbClr val="0000FF"/>
                </a:solidFill>
                <a:uFill>
                  <a:solidFill>
                    <a:srgbClr val="0000FF"/>
                  </a:solidFill>
                </a:uFill>
                <a:latin typeface="Carlito"/>
                <a:cs typeface="Carlito"/>
                <a:hlinkClick r:id="rId2"/>
              </a:rPr>
              <a:t>uk </a:t>
            </a:r>
            <a:r>
              <a:rPr lang="en-GB" spc="-10" dirty="0">
                <a:solidFill>
                  <a:srgbClr val="0000FF"/>
                </a:solidFill>
                <a:latin typeface="Carlito"/>
                <a:cs typeface="Carlito"/>
              </a:rPr>
              <a:t> </a:t>
            </a:r>
          </a:p>
          <a:p>
            <a:pPr marL="469900" marR="5080" lvl="1"/>
            <a:r>
              <a:rPr lang="en-GB" spc="-5" dirty="0">
                <a:solidFill>
                  <a:srgbClr val="232323"/>
                </a:solidFill>
                <a:latin typeface="Carlito"/>
                <a:cs typeface="Carlito"/>
              </a:rPr>
              <a:t>01223 491639</a:t>
            </a:r>
            <a:endParaRPr lang="en-GB" dirty="0">
              <a:latin typeface="Carlito"/>
              <a:cs typeface="Carlito"/>
            </a:endParaRPr>
          </a:p>
        </p:txBody>
      </p:sp>
      <p:sp>
        <p:nvSpPr>
          <p:cNvPr id="7" name="object 3">
            <a:extLst>
              <a:ext uri="{FF2B5EF4-FFF2-40B4-BE49-F238E27FC236}">
                <a16:creationId xmlns:a16="http://schemas.microsoft.com/office/drawing/2014/main" id="{2A37DFAB-EB06-A3BF-2F11-90BB2644AC8B}"/>
              </a:ext>
            </a:extLst>
          </p:cNvPr>
          <p:cNvSpPr txBox="1"/>
          <p:nvPr/>
        </p:nvSpPr>
        <p:spPr>
          <a:xfrm>
            <a:off x="4745420" y="2989740"/>
            <a:ext cx="3965884" cy="1120178"/>
          </a:xfrm>
          <a:prstGeom prst="rect">
            <a:avLst/>
          </a:prstGeom>
          <a:solidFill>
            <a:schemeClr val="accent3">
              <a:lumMod val="20000"/>
              <a:lumOff val="80000"/>
            </a:schemeClr>
          </a:solidFill>
        </p:spPr>
        <p:txBody>
          <a:bodyPr vert="horz" wrap="square" lIns="0" tIns="12065" rIns="0" bIns="0" rtlCol="0">
            <a:spAutoFit/>
          </a:bodyPr>
          <a:lstStyle/>
          <a:p>
            <a:pPr marL="469900" marR="5080" lvl="1">
              <a:spcBef>
                <a:spcPts val="5"/>
              </a:spcBef>
            </a:pPr>
            <a:r>
              <a:rPr lang="en-GB" spc="-20" dirty="0">
                <a:solidFill>
                  <a:srgbClr val="232323"/>
                </a:solidFill>
                <a:latin typeface="Carlito"/>
                <a:cs typeface="Carlito"/>
              </a:rPr>
              <a:t>Shannon Crowley</a:t>
            </a:r>
          </a:p>
          <a:p>
            <a:pPr marL="469900" marR="5080" lvl="1">
              <a:spcBef>
                <a:spcPts val="5"/>
              </a:spcBef>
            </a:pPr>
            <a:r>
              <a:rPr lang="en-GB" spc="-20" dirty="0">
                <a:solidFill>
                  <a:srgbClr val="232323"/>
                </a:solidFill>
                <a:latin typeface="Carlito"/>
                <a:cs typeface="Carlito"/>
              </a:rPr>
              <a:t>Senior Administrator</a:t>
            </a:r>
          </a:p>
          <a:p>
            <a:pPr marL="469900" marR="5080" lvl="1">
              <a:spcBef>
                <a:spcPts val="5"/>
              </a:spcBef>
            </a:pPr>
            <a:r>
              <a:rPr b="1" spc="-20" dirty="0">
                <a:solidFill>
                  <a:srgbClr val="232323"/>
                </a:solidFill>
                <a:latin typeface="Carlito"/>
                <a:cs typeface="Carlito"/>
              </a:rPr>
              <a:t>ECF</a:t>
            </a:r>
            <a:r>
              <a:rPr spc="-20" dirty="0">
                <a:solidFill>
                  <a:srgbClr val="232323"/>
                </a:solidFill>
                <a:latin typeface="Carlito"/>
                <a:cs typeface="Carlito"/>
              </a:rPr>
              <a:t> </a:t>
            </a:r>
            <a:r>
              <a:rPr spc="-5" dirty="0">
                <a:solidFill>
                  <a:srgbClr val="232323"/>
                </a:solidFill>
                <a:latin typeface="Carlito"/>
                <a:cs typeface="Carlito"/>
              </a:rPr>
              <a:t>Queries:  </a:t>
            </a:r>
            <a:endParaRPr lang="en-GB" spc="-5" dirty="0">
              <a:solidFill>
                <a:srgbClr val="232323"/>
              </a:solidFill>
              <a:latin typeface="Carlito"/>
              <a:cs typeface="Carlito"/>
            </a:endParaRPr>
          </a:p>
          <a:p>
            <a:pPr marL="469900" marR="5080" lvl="1">
              <a:spcBef>
                <a:spcPts val="5"/>
              </a:spcBef>
            </a:pPr>
            <a:r>
              <a:rPr u="heavy" spc="-15" dirty="0">
                <a:solidFill>
                  <a:srgbClr val="0000FF"/>
                </a:solidFill>
                <a:uFill>
                  <a:solidFill>
                    <a:srgbClr val="0000FF"/>
                  </a:solidFill>
                </a:uFill>
                <a:latin typeface="Carlito"/>
                <a:cs typeface="Carlito"/>
                <a:hlinkClick r:id="rId3"/>
              </a:rPr>
              <a:t>SCrowley@cptshn.co.uk</a:t>
            </a:r>
            <a:endParaRPr lang="en-GB" u="heavy" spc="-15" dirty="0">
              <a:solidFill>
                <a:srgbClr val="0000FF"/>
              </a:solidFill>
              <a:uFill>
                <a:solidFill>
                  <a:srgbClr val="0000FF"/>
                </a:solidFill>
              </a:uFill>
              <a:latin typeface="Carlito"/>
              <a:cs typeface="Carlito"/>
            </a:endParaRPr>
          </a:p>
        </p:txBody>
      </p:sp>
      <p:sp>
        <p:nvSpPr>
          <p:cNvPr id="8" name="object 2">
            <a:extLst>
              <a:ext uri="{FF2B5EF4-FFF2-40B4-BE49-F238E27FC236}">
                <a16:creationId xmlns:a16="http://schemas.microsoft.com/office/drawing/2014/main" id="{91B87870-03A1-0B83-C4AC-8A894D446E4F}"/>
              </a:ext>
            </a:extLst>
          </p:cNvPr>
          <p:cNvSpPr txBox="1">
            <a:spLocks/>
          </p:cNvSpPr>
          <p:nvPr/>
        </p:nvSpPr>
        <p:spPr>
          <a:xfrm>
            <a:off x="457200" y="274320"/>
            <a:ext cx="8229600" cy="589905"/>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40640" algn="ctr">
              <a:lnSpc>
                <a:spcPts val="4570"/>
              </a:lnSpc>
            </a:pPr>
            <a:r>
              <a:rPr lang="en-GB" kern="0" spc="-70" dirty="0">
                <a:latin typeface="+mj-lt"/>
              </a:rPr>
              <a:t>Key Contacts</a:t>
            </a:r>
            <a:endParaRPr lang="en-GB" kern="0" spc="-35" dirty="0">
              <a:latin typeface="+mj-lt"/>
            </a:endParaRPr>
          </a:p>
        </p:txBody>
      </p:sp>
      <p:sp>
        <p:nvSpPr>
          <p:cNvPr id="5" name="object 3">
            <a:extLst>
              <a:ext uri="{FF2B5EF4-FFF2-40B4-BE49-F238E27FC236}">
                <a16:creationId xmlns:a16="http://schemas.microsoft.com/office/drawing/2014/main" id="{3E29E8EA-0334-3E9B-A0C4-2279486E5A43}"/>
              </a:ext>
            </a:extLst>
          </p:cNvPr>
          <p:cNvSpPr txBox="1"/>
          <p:nvPr/>
        </p:nvSpPr>
        <p:spPr>
          <a:xfrm>
            <a:off x="4745420" y="1153160"/>
            <a:ext cx="3941380" cy="1145826"/>
          </a:xfrm>
          <a:prstGeom prst="rect">
            <a:avLst/>
          </a:prstGeom>
          <a:solidFill>
            <a:schemeClr val="accent3">
              <a:lumMod val="20000"/>
              <a:lumOff val="80000"/>
            </a:schemeClr>
          </a:solidFill>
        </p:spPr>
        <p:txBody>
          <a:bodyPr vert="horz" wrap="square" lIns="0" tIns="12065" rIns="0" bIns="0" rtlCol="0">
            <a:spAutoFit/>
          </a:bodyPr>
          <a:lstStyle/>
          <a:p>
            <a:pPr marL="469900" marR="1358265" lvl="1">
              <a:spcBef>
                <a:spcPts val="95"/>
              </a:spcBef>
            </a:pPr>
            <a:r>
              <a:rPr lang="en-GB" spc="-10" dirty="0">
                <a:solidFill>
                  <a:srgbClr val="232323"/>
                </a:solidFill>
                <a:latin typeface="Carlito"/>
                <a:cs typeface="Carlito"/>
              </a:rPr>
              <a:t>Emma Barnes</a:t>
            </a:r>
          </a:p>
          <a:p>
            <a:pPr marL="469900" marR="1358265" lvl="1">
              <a:spcBef>
                <a:spcPts val="95"/>
              </a:spcBef>
            </a:pPr>
            <a:r>
              <a:rPr lang="en-GB" spc="-5" dirty="0">
                <a:solidFill>
                  <a:srgbClr val="232323"/>
                </a:solidFill>
                <a:latin typeface="Carlito"/>
                <a:cs typeface="Carlito"/>
              </a:rPr>
              <a:t>AB</a:t>
            </a:r>
            <a:r>
              <a:rPr lang="en-GB" spc="5" dirty="0">
                <a:solidFill>
                  <a:srgbClr val="232323"/>
                </a:solidFill>
                <a:latin typeface="Carlito"/>
                <a:cs typeface="Carlito"/>
              </a:rPr>
              <a:t> administrator</a:t>
            </a:r>
          </a:p>
          <a:p>
            <a:pPr marL="469900" marR="1358265" lvl="1">
              <a:spcBef>
                <a:spcPts val="95"/>
              </a:spcBef>
            </a:pPr>
            <a:r>
              <a:rPr lang="en-GB" u="heavy" spc="-35" dirty="0">
                <a:solidFill>
                  <a:srgbClr val="0000FF"/>
                </a:solidFill>
                <a:uFill>
                  <a:solidFill>
                    <a:srgbClr val="0000FF"/>
                  </a:solidFill>
                </a:uFill>
                <a:latin typeface="Carlito"/>
                <a:cs typeface="Carlito"/>
                <a:hlinkClick r:id="rId2"/>
              </a:rPr>
              <a:t>EBa</a:t>
            </a:r>
            <a:r>
              <a:rPr lang="en-GB" u="heavy" spc="-5" dirty="0">
                <a:solidFill>
                  <a:srgbClr val="0000FF"/>
                </a:solidFill>
                <a:uFill>
                  <a:solidFill>
                    <a:srgbClr val="0000FF"/>
                  </a:solidFill>
                </a:uFill>
                <a:latin typeface="Carlito"/>
                <a:cs typeface="Carlito"/>
                <a:hlinkClick r:id="rId2"/>
              </a:rPr>
              <a:t>rnes</a:t>
            </a:r>
            <a:r>
              <a:rPr lang="en-GB" u="heavy" spc="-20" dirty="0">
                <a:solidFill>
                  <a:srgbClr val="0000FF"/>
                </a:solidFill>
                <a:uFill>
                  <a:solidFill>
                    <a:srgbClr val="0000FF"/>
                  </a:solidFill>
                </a:uFill>
                <a:latin typeface="Carlito"/>
                <a:cs typeface="Carlito"/>
                <a:hlinkClick r:id="rId2"/>
              </a:rPr>
              <a:t>@</a:t>
            </a:r>
            <a:r>
              <a:rPr lang="en-GB" u="heavy" spc="-5" dirty="0">
                <a:solidFill>
                  <a:srgbClr val="0000FF"/>
                </a:solidFill>
                <a:uFill>
                  <a:solidFill>
                    <a:srgbClr val="0000FF"/>
                  </a:solidFill>
                </a:uFill>
                <a:latin typeface="Carlito"/>
                <a:cs typeface="Carlito"/>
                <a:hlinkClick r:id="rId2"/>
              </a:rPr>
              <a:t>c</a:t>
            </a:r>
            <a:r>
              <a:rPr lang="en-GB" u="heavy" spc="-20" dirty="0">
                <a:solidFill>
                  <a:srgbClr val="0000FF"/>
                </a:solidFill>
                <a:uFill>
                  <a:solidFill>
                    <a:srgbClr val="0000FF"/>
                  </a:solidFill>
                </a:uFill>
                <a:latin typeface="Carlito"/>
                <a:cs typeface="Carlito"/>
                <a:hlinkClick r:id="rId2"/>
              </a:rPr>
              <a:t>p</a:t>
            </a:r>
            <a:r>
              <a:rPr lang="en-GB" u="heavy" spc="-5" dirty="0">
                <a:solidFill>
                  <a:srgbClr val="0000FF"/>
                </a:solidFill>
                <a:uFill>
                  <a:solidFill>
                    <a:srgbClr val="0000FF"/>
                  </a:solidFill>
                </a:uFill>
                <a:latin typeface="Carlito"/>
                <a:cs typeface="Carlito"/>
                <a:hlinkClick r:id="rId2"/>
              </a:rPr>
              <a:t>tshn.</a:t>
            </a:r>
            <a:r>
              <a:rPr lang="en-GB" u="heavy" spc="-25" dirty="0">
                <a:solidFill>
                  <a:srgbClr val="0000FF"/>
                </a:solidFill>
                <a:uFill>
                  <a:solidFill>
                    <a:srgbClr val="0000FF"/>
                  </a:solidFill>
                </a:uFill>
                <a:latin typeface="Carlito"/>
                <a:cs typeface="Carlito"/>
                <a:hlinkClick r:id="rId2"/>
              </a:rPr>
              <a:t>c</a:t>
            </a:r>
            <a:r>
              <a:rPr lang="en-GB" u="heavy" spc="5" dirty="0">
                <a:solidFill>
                  <a:srgbClr val="0000FF"/>
                </a:solidFill>
                <a:uFill>
                  <a:solidFill>
                    <a:srgbClr val="0000FF"/>
                  </a:solidFill>
                </a:uFill>
                <a:latin typeface="Carlito"/>
                <a:cs typeface="Carlito"/>
                <a:hlinkClick r:id="rId2"/>
              </a:rPr>
              <a:t>o.</a:t>
            </a:r>
            <a:r>
              <a:rPr lang="en-GB" u="heavy" spc="-10" dirty="0">
                <a:solidFill>
                  <a:srgbClr val="0000FF"/>
                </a:solidFill>
                <a:uFill>
                  <a:solidFill>
                    <a:srgbClr val="0000FF"/>
                  </a:solidFill>
                </a:uFill>
                <a:latin typeface="Carlito"/>
                <a:cs typeface="Carlito"/>
                <a:hlinkClick r:id="rId2"/>
              </a:rPr>
              <a:t>uk </a:t>
            </a:r>
            <a:r>
              <a:rPr lang="en-GB" spc="-10" dirty="0">
                <a:solidFill>
                  <a:srgbClr val="0000FF"/>
                </a:solidFill>
                <a:latin typeface="Carlito"/>
                <a:cs typeface="Carlito"/>
              </a:rPr>
              <a:t> </a:t>
            </a:r>
          </a:p>
          <a:p>
            <a:pPr marL="469900" marR="5080" lvl="1"/>
            <a:r>
              <a:rPr lang="en-GB" sz="1800" dirty="0">
                <a:solidFill>
                  <a:srgbClr val="222222"/>
                </a:solidFill>
                <a:effectLst/>
                <a:latin typeface="Calibri" panose="020F0502020204030204" pitchFamily="34" charset="0"/>
                <a:ea typeface="Calibri" panose="020F0502020204030204" pitchFamily="34" charset="0"/>
              </a:rPr>
              <a:t>01223 491674</a:t>
            </a:r>
            <a:endParaRPr dirty="0">
              <a:latin typeface="Carlito"/>
              <a:cs typeface="Carlito"/>
            </a:endParaRPr>
          </a:p>
        </p:txBody>
      </p:sp>
      <p:sp>
        <p:nvSpPr>
          <p:cNvPr id="6" name="object 3">
            <a:extLst>
              <a:ext uri="{FF2B5EF4-FFF2-40B4-BE49-F238E27FC236}">
                <a16:creationId xmlns:a16="http://schemas.microsoft.com/office/drawing/2014/main" id="{251E2D47-A963-AC56-C966-D76D39957D87}"/>
              </a:ext>
            </a:extLst>
          </p:cNvPr>
          <p:cNvSpPr txBox="1"/>
          <p:nvPr/>
        </p:nvSpPr>
        <p:spPr>
          <a:xfrm>
            <a:off x="483198" y="4724400"/>
            <a:ext cx="4020072" cy="1674176"/>
          </a:xfrm>
          <a:prstGeom prst="rect">
            <a:avLst/>
          </a:prstGeom>
          <a:solidFill>
            <a:schemeClr val="accent3">
              <a:lumMod val="20000"/>
              <a:lumOff val="80000"/>
            </a:schemeClr>
          </a:solidFill>
        </p:spPr>
        <p:txBody>
          <a:bodyPr vert="horz" wrap="square" lIns="0" tIns="12065" rIns="0" bIns="0" rtlCol="0">
            <a:spAutoFit/>
          </a:bodyPr>
          <a:lstStyle/>
          <a:p>
            <a:pPr marL="469900" marR="5080" lvl="1">
              <a:spcBef>
                <a:spcPts val="5"/>
              </a:spcBef>
            </a:pPr>
            <a:r>
              <a:rPr lang="en-GB" b="1" u="sng" spc="-20" dirty="0">
                <a:solidFill>
                  <a:srgbClr val="232323"/>
                </a:solidFill>
                <a:latin typeface="Carlito"/>
                <a:cs typeface="Carlito"/>
              </a:rPr>
              <a:t>Additional:</a:t>
            </a:r>
          </a:p>
          <a:p>
            <a:pPr marL="469900" marR="5080" lvl="1">
              <a:spcBef>
                <a:spcPts val="5"/>
              </a:spcBef>
            </a:pPr>
            <a:r>
              <a:rPr lang="en-GB" spc="-20" dirty="0">
                <a:solidFill>
                  <a:srgbClr val="232323"/>
                </a:solidFill>
                <a:latin typeface="Carlito"/>
                <a:cs typeface="Carlito"/>
              </a:rPr>
              <a:t>Named contact:</a:t>
            </a:r>
          </a:p>
          <a:p>
            <a:pPr marL="469900" marR="5080" lvl="1">
              <a:spcBef>
                <a:spcPts val="5"/>
              </a:spcBef>
            </a:pPr>
            <a:r>
              <a:rPr lang="en-GB" spc="-20" dirty="0">
                <a:solidFill>
                  <a:srgbClr val="232323"/>
                </a:solidFill>
                <a:latin typeface="Carlito"/>
                <a:cs typeface="Carlito"/>
                <a:hlinkClick r:id="rId4"/>
              </a:rPr>
              <a:t>CentralHR@meridiantrust.co.uk</a:t>
            </a:r>
            <a:endParaRPr lang="en-GB" spc="-20" dirty="0">
              <a:solidFill>
                <a:srgbClr val="232323"/>
              </a:solidFill>
              <a:latin typeface="Carlito"/>
              <a:cs typeface="Carlito"/>
            </a:endParaRPr>
          </a:p>
          <a:p>
            <a:pPr marL="469900" marR="5080" lvl="1">
              <a:spcBef>
                <a:spcPts val="5"/>
              </a:spcBef>
            </a:pPr>
            <a:endParaRPr lang="en-GB" spc="-20" dirty="0">
              <a:solidFill>
                <a:srgbClr val="232323"/>
              </a:solidFill>
              <a:latin typeface="Carlito"/>
              <a:cs typeface="Carlito"/>
            </a:endParaRPr>
          </a:p>
          <a:p>
            <a:pPr marL="469900" marR="5080" lvl="1">
              <a:spcBef>
                <a:spcPts val="5"/>
              </a:spcBef>
            </a:pPr>
            <a:r>
              <a:rPr lang="en-GB" spc="-20" dirty="0">
                <a:solidFill>
                  <a:srgbClr val="232323"/>
                </a:solidFill>
                <a:latin typeface="Carlito"/>
                <a:cs typeface="Carlito"/>
              </a:rPr>
              <a:t>Appropriate Body inbox:</a:t>
            </a:r>
          </a:p>
          <a:p>
            <a:pPr marL="469900" marR="5080" lvl="1">
              <a:spcBef>
                <a:spcPts val="5"/>
              </a:spcBef>
            </a:pPr>
            <a:r>
              <a:rPr lang="en-GB" spc="-20" dirty="0">
                <a:solidFill>
                  <a:srgbClr val="232323"/>
                </a:solidFill>
                <a:latin typeface="Carlito"/>
                <a:cs typeface="Carlito"/>
                <a:hlinkClick r:id="rId5"/>
              </a:rPr>
              <a:t>AB@cptshn.co.uk</a:t>
            </a:r>
            <a:r>
              <a:rPr lang="en-GB" spc="-20" dirty="0">
                <a:solidFill>
                  <a:srgbClr val="232323"/>
                </a:solidFill>
                <a:latin typeface="Carlito"/>
                <a:cs typeface="Carlito"/>
              </a:rPr>
              <a:t> </a:t>
            </a:r>
            <a:endParaRPr lang="en-GB" spc="-5" dirty="0">
              <a:solidFill>
                <a:srgbClr val="232323"/>
              </a:solidFill>
              <a:latin typeface="Carlito"/>
              <a:cs typeface="Carlito"/>
            </a:endParaRPr>
          </a:p>
        </p:txBody>
      </p:sp>
      <p:sp>
        <p:nvSpPr>
          <p:cNvPr id="2" name="object 3">
            <a:extLst>
              <a:ext uri="{FF2B5EF4-FFF2-40B4-BE49-F238E27FC236}">
                <a16:creationId xmlns:a16="http://schemas.microsoft.com/office/drawing/2014/main" id="{06153ABB-638C-0A12-0046-9E235605619F}"/>
              </a:ext>
            </a:extLst>
          </p:cNvPr>
          <p:cNvSpPr txBox="1"/>
          <p:nvPr/>
        </p:nvSpPr>
        <p:spPr>
          <a:xfrm>
            <a:off x="444351" y="2989740"/>
            <a:ext cx="4058919" cy="1120178"/>
          </a:xfrm>
          <a:prstGeom prst="rect">
            <a:avLst/>
          </a:prstGeom>
          <a:solidFill>
            <a:schemeClr val="accent3">
              <a:lumMod val="20000"/>
              <a:lumOff val="80000"/>
            </a:schemeClr>
          </a:solidFill>
        </p:spPr>
        <p:txBody>
          <a:bodyPr vert="horz" wrap="square" lIns="0" tIns="12065" rIns="0" bIns="0" rtlCol="0">
            <a:spAutoFit/>
          </a:bodyPr>
          <a:lstStyle/>
          <a:p>
            <a:pPr marL="469900" marR="5080" lvl="1">
              <a:spcBef>
                <a:spcPts val="5"/>
              </a:spcBef>
            </a:pPr>
            <a:r>
              <a:rPr lang="en-GB" spc="-20" dirty="0">
                <a:solidFill>
                  <a:srgbClr val="232323"/>
                </a:solidFill>
                <a:latin typeface="Carlito"/>
                <a:cs typeface="Carlito"/>
              </a:rPr>
              <a:t>Julie McBrearty</a:t>
            </a:r>
          </a:p>
          <a:p>
            <a:pPr marL="469900" marR="5080" lvl="1">
              <a:spcBef>
                <a:spcPts val="5"/>
              </a:spcBef>
            </a:pPr>
            <a:r>
              <a:rPr lang="en-GB" spc="-20" dirty="0">
                <a:solidFill>
                  <a:srgbClr val="232323"/>
                </a:solidFill>
                <a:latin typeface="Carlito"/>
                <a:cs typeface="Carlito"/>
              </a:rPr>
              <a:t>ECT Project Manager</a:t>
            </a:r>
          </a:p>
          <a:p>
            <a:pPr marL="469900" marR="5080" lvl="1">
              <a:spcBef>
                <a:spcPts val="5"/>
              </a:spcBef>
            </a:pPr>
            <a:r>
              <a:rPr b="1" spc="-20" dirty="0">
                <a:solidFill>
                  <a:srgbClr val="232323"/>
                </a:solidFill>
                <a:latin typeface="Carlito"/>
                <a:cs typeface="Carlito"/>
              </a:rPr>
              <a:t>ECF</a:t>
            </a:r>
            <a:r>
              <a:rPr spc="-20" dirty="0">
                <a:solidFill>
                  <a:srgbClr val="232323"/>
                </a:solidFill>
                <a:latin typeface="Carlito"/>
                <a:cs typeface="Carlito"/>
              </a:rPr>
              <a:t> </a:t>
            </a:r>
            <a:r>
              <a:rPr spc="-5" dirty="0">
                <a:solidFill>
                  <a:srgbClr val="232323"/>
                </a:solidFill>
                <a:latin typeface="Carlito"/>
                <a:cs typeface="Carlito"/>
              </a:rPr>
              <a:t>Queries:  </a:t>
            </a:r>
            <a:endParaRPr lang="en-GB" spc="-5" dirty="0">
              <a:solidFill>
                <a:srgbClr val="232323"/>
              </a:solidFill>
              <a:latin typeface="Carlito"/>
              <a:cs typeface="Carlito"/>
            </a:endParaRPr>
          </a:p>
          <a:p>
            <a:pPr marL="469900" marR="5080" lvl="1">
              <a:spcBef>
                <a:spcPts val="5"/>
              </a:spcBef>
            </a:pPr>
            <a:r>
              <a:rPr u="heavy" spc="-15" dirty="0">
                <a:solidFill>
                  <a:srgbClr val="0000FF"/>
                </a:solidFill>
                <a:uFill>
                  <a:solidFill>
                    <a:srgbClr val="0000FF"/>
                  </a:solidFill>
                </a:uFill>
                <a:latin typeface="Carlito"/>
                <a:cs typeface="Carlito"/>
                <a:hlinkClick r:id="rId3"/>
              </a:rPr>
              <a:t>SCrowley@cptshn.co.uk</a:t>
            </a:r>
            <a:endParaRPr lang="en-GB" u="heavy" spc="-15" dirty="0">
              <a:solidFill>
                <a:srgbClr val="0000FF"/>
              </a:solidFill>
              <a:uFill>
                <a:solidFill>
                  <a:srgbClr val="0000FF"/>
                </a:solidFill>
              </a:uFill>
              <a:latin typeface="Carlito"/>
              <a:cs typeface="Carlito"/>
            </a:endParaRPr>
          </a:p>
        </p:txBody>
      </p:sp>
    </p:spTree>
    <p:extLst>
      <p:ext uri="{BB962C8B-B14F-4D97-AF65-F5344CB8AC3E}">
        <p14:creationId xmlns:p14="http://schemas.microsoft.com/office/powerpoint/2010/main" val="1290448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greeting cards. Free download all images.">
            <a:extLst>
              <a:ext uri="{FF2B5EF4-FFF2-40B4-BE49-F238E27FC236}">
                <a16:creationId xmlns:a16="http://schemas.microsoft.com/office/drawing/2014/main" id="{B47AEDBE-DBA7-A72E-41B2-CB66203D0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219700" cy="3468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65EFB5-9F64-BAAD-0889-68DE7DB7DA6D}"/>
              </a:ext>
            </a:extLst>
          </p:cNvPr>
          <p:cNvSpPr txBox="1"/>
          <p:nvPr/>
        </p:nvSpPr>
        <p:spPr>
          <a:xfrm>
            <a:off x="1219200" y="4147870"/>
            <a:ext cx="7391400" cy="369332"/>
          </a:xfrm>
          <a:prstGeom prst="rect">
            <a:avLst/>
          </a:prstGeom>
          <a:noFill/>
        </p:spPr>
        <p:txBody>
          <a:bodyPr wrap="square" rtlCol="0">
            <a:spAutoFit/>
          </a:bodyPr>
          <a:lstStyle/>
          <a:p>
            <a:pPr algn="ctr"/>
            <a:r>
              <a:rPr lang="en-GB" dirty="0"/>
              <a:t>ANY QUESTIONS?</a:t>
            </a:r>
          </a:p>
        </p:txBody>
      </p:sp>
    </p:spTree>
  </p:cSld>
  <p:clrMapOvr>
    <a:masterClrMapping/>
  </p:clrMapOvr>
  <mc:AlternateContent xmlns:mc="http://schemas.openxmlformats.org/markup-compatibility/2006" xmlns:p14="http://schemas.microsoft.com/office/powerpoint/2010/main">
    <mc:Choice Requires="p14">
      <p:transition spd="slow" p14:dur="2000" advTm="14201"/>
    </mc:Choice>
    <mc:Fallback xmlns="">
      <p:transition spd="slow" advTm="142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797" y="727595"/>
            <a:ext cx="8534401" cy="1882567"/>
          </a:xfrm>
          <a:prstGeom prst="rect">
            <a:avLst/>
          </a:prstGeom>
          <a:solidFill>
            <a:schemeClr val="accent3">
              <a:lumMod val="20000"/>
              <a:lumOff val="80000"/>
            </a:schemeClr>
          </a:solidFill>
          <a:ln>
            <a:solidFill>
              <a:schemeClr val="tx1"/>
            </a:solidFill>
          </a:ln>
        </p:spPr>
        <p:txBody>
          <a:bodyPr vert="horz" wrap="square" lIns="0" tIns="101600" rIns="0" bIns="0" rtlCol="0">
            <a:spAutoFit/>
          </a:bodyPr>
          <a:lstStyle/>
          <a:p>
            <a:pPr marL="12700">
              <a:lnSpc>
                <a:spcPct val="100000"/>
              </a:lnSpc>
              <a:spcBef>
                <a:spcPts val="800"/>
              </a:spcBef>
            </a:pPr>
            <a:r>
              <a:rPr sz="2400" b="1" spc="-25" dirty="0">
                <a:latin typeface="+mj-lt"/>
                <a:cs typeface="Carlito"/>
              </a:rPr>
              <a:t>Monitoring </a:t>
            </a:r>
            <a:r>
              <a:rPr sz="2400" b="1" spc="-15" dirty="0">
                <a:latin typeface="+mj-lt"/>
                <a:cs typeface="Carlito"/>
              </a:rPr>
              <a:t>of</a:t>
            </a:r>
            <a:r>
              <a:rPr sz="2400" b="1" spc="5" dirty="0">
                <a:latin typeface="+mj-lt"/>
                <a:cs typeface="Carlito"/>
              </a:rPr>
              <a:t> </a:t>
            </a:r>
            <a:r>
              <a:rPr sz="2400" b="1" spc="-15" dirty="0">
                <a:latin typeface="+mj-lt"/>
                <a:cs typeface="Carlito"/>
              </a:rPr>
              <a:t>Support:</a:t>
            </a:r>
            <a:endParaRPr sz="2400" dirty="0">
              <a:latin typeface="+mj-lt"/>
              <a:cs typeface="Carlito"/>
            </a:endParaRPr>
          </a:p>
          <a:p>
            <a:pPr marL="355600" marR="5080" indent="-342900">
              <a:lnSpc>
                <a:spcPct val="99800"/>
              </a:lnSpc>
              <a:spcBef>
                <a:spcPts val="705"/>
              </a:spcBef>
              <a:buFont typeface="Arial" panose="020B0604020202020204" pitchFamily="34" charset="0"/>
              <a:buChar char="•"/>
              <a:tabLst>
                <a:tab pos="469265" algn="l"/>
                <a:tab pos="469900" algn="l"/>
              </a:tabLst>
            </a:pPr>
            <a:r>
              <a:rPr sz="2000" spc="-20" dirty="0">
                <a:latin typeface="+mj-lt"/>
                <a:cs typeface="Carlito"/>
              </a:rPr>
              <a:t>Checking </a:t>
            </a:r>
            <a:r>
              <a:rPr sz="2000" spc="-125" dirty="0">
                <a:latin typeface="+mj-lt"/>
                <a:cs typeface="Carlito"/>
              </a:rPr>
              <a:t>ECTs </a:t>
            </a:r>
            <a:r>
              <a:rPr sz="2000" spc="-40" dirty="0">
                <a:latin typeface="+mj-lt"/>
                <a:cs typeface="Carlito"/>
              </a:rPr>
              <a:t>are </a:t>
            </a:r>
            <a:r>
              <a:rPr sz="2000" spc="-30" dirty="0">
                <a:latin typeface="+mj-lt"/>
                <a:cs typeface="Carlito"/>
              </a:rPr>
              <a:t>receiving </a:t>
            </a:r>
            <a:r>
              <a:rPr sz="2000" spc="-20" dirty="0">
                <a:latin typeface="+mj-lt"/>
                <a:cs typeface="Carlito"/>
              </a:rPr>
              <a:t>their </a:t>
            </a:r>
            <a:r>
              <a:rPr sz="2000" spc="-45" dirty="0">
                <a:latin typeface="+mj-lt"/>
                <a:cs typeface="Carlito"/>
              </a:rPr>
              <a:t>statutory  </a:t>
            </a:r>
            <a:r>
              <a:rPr sz="2000" spc="-30" dirty="0">
                <a:latin typeface="+mj-lt"/>
                <a:cs typeface="Carlito"/>
              </a:rPr>
              <a:t>entitlements, </a:t>
            </a:r>
            <a:r>
              <a:rPr sz="2000" spc="-15" dirty="0">
                <a:latin typeface="+mj-lt"/>
                <a:cs typeface="Carlito"/>
              </a:rPr>
              <a:t>and </a:t>
            </a:r>
            <a:r>
              <a:rPr sz="2000" spc="-30" dirty="0">
                <a:latin typeface="+mj-lt"/>
                <a:cs typeface="Carlito"/>
              </a:rPr>
              <a:t>that </a:t>
            </a:r>
            <a:r>
              <a:rPr sz="2000" spc="-55" dirty="0">
                <a:latin typeface="+mj-lt"/>
                <a:cs typeface="Carlito"/>
              </a:rPr>
              <a:t>regard </a:t>
            </a:r>
            <a:r>
              <a:rPr sz="2000" spc="-10" dirty="0">
                <a:latin typeface="+mj-lt"/>
                <a:cs typeface="Carlito"/>
              </a:rPr>
              <a:t>is </a:t>
            </a:r>
            <a:r>
              <a:rPr sz="2000" spc="-20" dirty="0">
                <a:latin typeface="+mj-lt"/>
                <a:cs typeface="Carlito"/>
              </a:rPr>
              <a:t>had </a:t>
            </a:r>
            <a:r>
              <a:rPr sz="2000" spc="-35" dirty="0">
                <a:latin typeface="+mj-lt"/>
                <a:cs typeface="Carlito"/>
              </a:rPr>
              <a:t>to </a:t>
            </a:r>
            <a:r>
              <a:rPr sz="2000" spc="-15" dirty="0">
                <a:latin typeface="+mj-lt"/>
                <a:cs typeface="Carlito"/>
              </a:rPr>
              <a:t>the </a:t>
            </a:r>
            <a:r>
              <a:rPr sz="2000" spc="-45" dirty="0">
                <a:latin typeface="+mj-lt"/>
                <a:cs typeface="Carlito"/>
              </a:rPr>
              <a:t>statutory  </a:t>
            </a:r>
            <a:r>
              <a:rPr sz="2000" spc="-20" dirty="0">
                <a:latin typeface="+mj-lt"/>
                <a:cs typeface="Carlito"/>
              </a:rPr>
              <a:t>guidance</a:t>
            </a:r>
            <a:endParaRPr sz="2000" dirty="0">
              <a:latin typeface="+mj-lt"/>
              <a:cs typeface="Carlito"/>
            </a:endParaRPr>
          </a:p>
          <a:p>
            <a:pPr marL="469900" marR="1005205" indent="-457200">
              <a:lnSpc>
                <a:spcPct val="99700"/>
              </a:lnSpc>
              <a:spcBef>
                <a:spcPts val="735"/>
              </a:spcBef>
              <a:buFont typeface="Arial" panose="020B0604020202020204" pitchFamily="34" charset="0"/>
              <a:buChar char="•"/>
              <a:tabLst>
                <a:tab pos="469265" algn="l"/>
                <a:tab pos="469900" algn="l"/>
              </a:tabLst>
            </a:pPr>
            <a:r>
              <a:rPr sz="2000" spc="-40" dirty="0">
                <a:latin typeface="+mj-lt"/>
                <a:cs typeface="Carlito"/>
              </a:rPr>
              <a:t>Provide </a:t>
            </a:r>
            <a:r>
              <a:rPr sz="2000" spc="-20" dirty="0">
                <a:latin typeface="+mj-lt"/>
                <a:cs typeface="Carlito"/>
              </a:rPr>
              <a:t>fidelity </a:t>
            </a:r>
            <a:r>
              <a:rPr sz="2000" spc="-30" dirty="0">
                <a:latin typeface="+mj-lt"/>
                <a:cs typeface="Carlito"/>
              </a:rPr>
              <a:t>checks, </a:t>
            </a:r>
            <a:r>
              <a:rPr sz="2000" spc="-25" dirty="0">
                <a:latin typeface="+mj-lt"/>
                <a:cs typeface="Carlito"/>
              </a:rPr>
              <a:t>ensuring </a:t>
            </a:r>
            <a:r>
              <a:rPr sz="2000" spc="-5" dirty="0">
                <a:latin typeface="+mj-lt"/>
                <a:cs typeface="Carlito"/>
              </a:rPr>
              <a:t>schools </a:t>
            </a:r>
            <a:r>
              <a:rPr sz="2000" spc="-40" dirty="0">
                <a:latin typeface="+mj-lt"/>
                <a:cs typeface="Carlito"/>
              </a:rPr>
              <a:t>are  </a:t>
            </a:r>
            <a:r>
              <a:rPr sz="2000" spc="-30" dirty="0">
                <a:latin typeface="+mj-lt"/>
                <a:cs typeface="Carlito"/>
              </a:rPr>
              <a:t>supported </a:t>
            </a:r>
            <a:r>
              <a:rPr sz="2000" spc="-35" dirty="0">
                <a:latin typeface="+mj-lt"/>
                <a:cs typeface="Carlito"/>
              </a:rPr>
              <a:t>to </a:t>
            </a:r>
            <a:r>
              <a:rPr sz="2000" spc="-40" dirty="0">
                <a:latin typeface="+mj-lt"/>
                <a:cs typeface="Carlito"/>
              </a:rPr>
              <a:t>provide </a:t>
            </a:r>
            <a:r>
              <a:rPr sz="2000" spc="-130" dirty="0">
                <a:latin typeface="+mj-lt"/>
                <a:cs typeface="Carlito"/>
              </a:rPr>
              <a:t>ECTs </a:t>
            </a:r>
            <a:r>
              <a:rPr sz="2000" spc="-15" dirty="0">
                <a:latin typeface="+mj-lt"/>
                <a:cs typeface="Carlito"/>
              </a:rPr>
              <a:t>with </a:t>
            </a:r>
            <a:r>
              <a:rPr sz="2000" spc="-10" dirty="0">
                <a:latin typeface="+mj-lt"/>
                <a:cs typeface="Carlito"/>
              </a:rPr>
              <a:t>an </a:t>
            </a:r>
            <a:r>
              <a:rPr sz="2000" spc="-35" dirty="0">
                <a:latin typeface="+mj-lt"/>
                <a:cs typeface="Carlito"/>
              </a:rPr>
              <a:t>ECF-based  </a:t>
            </a:r>
            <a:r>
              <a:rPr sz="2000" spc="-25" dirty="0">
                <a:latin typeface="+mj-lt"/>
                <a:cs typeface="Carlito"/>
              </a:rPr>
              <a:t>induction</a:t>
            </a:r>
            <a:endParaRPr sz="2000" dirty="0">
              <a:latin typeface="+mj-lt"/>
              <a:cs typeface="Carlito"/>
            </a:endParaRPr>
          </a:p>
        </p:txBody>
      </p:sp>
      <p:sp>
        <p:nvSpPr>
          <p:cNvPr id="7" name="TextBox 6">
            <a:extLst>
              <a:ext uri="{FF2B5EF4-FFF2-40B4-BE49-F238E27FC236}">
                <a16:creationId xmlns:a16="http://schemas.microsoft.com/office/drawing/2014/main" id="{E2948681-52BC-8EBD-0D37-2D6D46AF1663}"/>
              </a:ext>
            </a:extLst>
          </p:cNvPr>
          <p:cNvSpPr txBox="1"/>
          <p:nvPr/>
        </p:nvSpPr>
        <p:spPr>
          <a:xfrm>
            <a:off x="304797" y="2895600"/>
            <a:ext cx="8534401" cy="2529923"/>
          </a:xfrm>
          <a:prstGeom prst="rect">
            <a:avLst/>
          </a:prstGeom>
          <a:solidFill>
            <a:schemeClr val="accent1">
              <a:lumMod val="20000"/>
              <a:lumOff val="80000"/>
            </a:schemeClr>
          </a:solidFill>
          <a:ln>
            <a:solidFill>
              <a:schemeClr val="tx1"/>
            </a:solidFill>
          </a:ln>
        </p:spPr>
        <p:txBody>
          <a:bodyPr wrap="square">
            <a:spAutoFit/>
          </a:bodyPr>
          <a:lstStyle/>
          <a:p>
            <a:pPr marL="12700">
              <a:lnSpc>
                <a:spcPct val="100000"/>
              </a:lnSpc>
              <a:spcBef>
                <a:spcPts val="790"/>
              </a:spcBef>
            </a:pPr>
            <a:r>
              <a:rPr lang="en-US" sz="2400" b="1" spc="-25" dirty="0">
                <a:latin typeface="+mj-lt"/>
                <a:cs typeface="Carlito"/>
              </a:rPr>
              <a:t>Monitoring </a:t>
            </a:r>
            <a:r>
              <a:rPr lang="en-US" sz="2400" b="1" spc="-15" dirty="0">
                <a:latin typeface="+mj-lt"/>
                <a:cs typeface="Carlito"/>
              </a:rPr>
              <a:t>of</a:t>
            </a:r>
            <a:r>
              <a:rPr lang="en-US" sz="2400" b="1" spc="10" dirty="0">
                <a:latin typeface="+mj-lt"/>
                <a:cs typeface="Carlito"/>
              </a:rPr>
              <a:t> </a:t>
            </a:r>
            <a:r>
              <a:rPr lang="en-US" sz="2400" b="1" spc="-25" dirty="0">
                <a:latin typeface="+mj-lt"/>
                <a:cs typeface="Carlito"/>
              </a:rPr>
              <a:t>Assessment:</a:t>
            </a:r>
            <a:endParaRPr lang="en-US" sz="2400" dirty="0">
              <a:latin typeface="+mj-lt"/>
              <a:cs typeface="Carlito"/>
            </a:endParaRPr>
          </a:p>
          <a:p>
            <a:pPr marL="469900" indent="-457200">
              <a:lnSpc>
                <a:spcPct val="100000"/>
              </a:lnSpc>
              <a:spcBef>
                <a:spcPts val="700"/>
              </a:spcBef>
              <a:buFont typeface="Arial" panose="020B0604020202020204" pitchFamily="34" charset="0"/>
              <a:buChar char="•"/>
              <a:tabLst>
                <a:tab pos="469265" algn="l"/>
                <a:tab pos="469900" algn="l"/>
              </a:tabLst>
            </a:pPr>
            <a:r>
              <a:rPr lang="en-US" sz="2000" spc="-20" dirty="0">
                <a:latin typeface="+mj-lt"/>
                <a:cs typeface="Carlito"/>
              </a:rPr>
              <a:t>Quality </a:t>
            </a:r>
            <a:r>
              <a:rPr lang="en-US" sz="2000" spc="-30" dirty="0">
                <a:latin typeface="+mj-lt"/>
                <a:cs typeface="Carlito"/>
              </a:rPr>
              <a:t>Assurance </a:t>
            </a:r>
            <a:r>
              <a:rPr lang="en-US" sz="2000" spc="-15" dirty="0">
                <a:latin typeface="+mj-lt"/>
                <a:cs typeface="Carlito"/>
              </a:rPr>
              <a:t>of </a:t>
            </a:r>
            <a:r>
              <a:rPr lang="en-US" sz="2000" spc="-45" dirty="0">
                <a:latin typeface="+mj-lt"/>
                <a:cs typeface="Carlito"/>
              </a:rPr>
              <a:t>statutory</a:t>
            </a:r>
            <a:r>
              <a:rPr lang="en-US" sz="2000" spc="100" dirty="0">
                <a:latin typeface="+mj-lt"/>
                <a:cs typeface="Carlito"/>
              </a:rPr>
              <a:t> </a:t>
            </a:r>
            <a:r>
              <a:rPr lang="en-US" sz="2000" spc="-25" dirty="0">
                <a:latin typeface="+mj-lt"/>
                <a:cs typeface="Carlito"/>
              </a:rPr>
              <a:t>induction</a:t>
            </a:r>
            <a:endParaRPr lang="en-US" sz="2000" dirty="0">
              <a:latin typeface="+mj-lt"/>
              <a:cs typeface="Carlito"/>
            </a:endParaRPr>
          </a:p>
          <a:p>
            <a:pPr marL="355600" marR="27305" indent="-342900">
              <a:lnSpc>
                <a:spcPct val="100000"/>
              </a:lnSpc>
              <a:spcBef>
                <a:spcPts val="710"/>
              </a:spcBef>
              <a:buFont typeface="Arial" panose="020B0604020202020204" pitchFamily="34" charset="0"/>
              <a:buChar char="•"/>
              <a:tabLst>
                <a:tab pos="469265" algn="l"/>
                <a:tab pos="469900" algn="l"/>
              </a:tabLst>
            </a:pPr>
            <a:r>
              <a:rPr lang="en-US" sz="2000" dirty="0">
                <a:latin typeface="+mj-lt"/>
              </a:rPr>
              <a:t>	</a:t>
            </a:r>
            <a:r>
              <a:rPr lang="en-US" sz="2000" spc="-20" dirty="0">
                <a:latin typeface="+mj-lt"/>
                <a:cs typeface="Carlito"/>
              </a:rPr>
              <a:t>Supporting </a:t>
            </a:r>
            <a:r>
              <a:rPr lang="en-US" sz="2000" spc="-10" dirty="0">
                <a:latin typeface="+mj-lt"/>
                <a:cs typeface="Carlito"/>
              </a:rPr>
              <a:t>schools; </a:t>
            </a:r>
            <a:r>
              <a:rPr lang="en-US" sz="2000" spc="-15" dirty="0">
                <a:latin typeface="+mj-lt"/>
                <a:cs typeface="Carlito"/>
              </a:rPr>
              <a:t>especially </a:t>
            </a:r>
            <a:r>
              <a:rPr lang="en-US" sz="2000" spc="-40" dirty="0">
                <a:latin typeface="+mj-lt"/>
                <a:cs typeface="Carlito"/>
              </a:rPr>
              <a:t>where </a:t>
            </a:r>
            <a:r>
              <a:rPr lang="en-US" sz="2000" spc="-10" dirty="0">
                <a:latin typeface="+mj-lt"/>
                <a:cs typeface="Carlito"/>
              </a:rPr>
              <a:t>an </a:t>
            </a:r>
            <a:r>
              <a:rPr lang="en-US" sz="2000" spc="-30" dirty="0">
                <a:latin typeface="+mj-lt"/>
                <a:cs typeface="Carlito"/>
              </a:rPr>
              <a:t>ECT </a:t>
            </a:r>
            <a:r>
              <a:rPr lang="en-US" sz="2000" spc="-10" dirty="0">
                <a:latin typeface="+mj-lt"/>
                <a:cs typeface="Carlito"/>
              </a:rPr>
              <a:t>is  </a:t>
            </a:r>
            <a:r>
              <a:rPr lang="en-US" sz="2000" spc="-25" dirty="0">
                <a:latin typeface="+mj-lt"/>
                <a:cs typeface="Carlito"/>
              </a:rPr>
              <a:t>causing</a:t>
            </a:r>
            <a:r>
              <a:rPr lang="en-US" sz="2000" spc="15" dirty="0">
                <a:latin typeface="+mj-lt"/>
                <a:cs typeface="Carlito"/>
              </a:rPr>
              <a:t> </a:t>
            </a:r>
            <a:r>
              <a:rPr lang="en-US" sz="2000" spc="-30" dirty="0">
                <a:latin typeface="+mj-lt"/>
                <a:cs typeface="Carlito"/>
              </a:rPr>
              <a:t>concern</a:t>
            </a:r>
            <a:endParaRPr lang="en-US" sz="2000" dirty="0">
              <a:latin typeface="+mj-lt"/>
              <a:cs typeface="Carlito"/>
            </a:endParaRPr>
          </a:p>
          <a:p>
            <a:pPr marL="355600" marR="5080" indent="-342900">
              <a:lnSpc>
                <a:spcPct val="100000"/>
              </a:lnSpc>
              <a:spcBef>
                <a:spcPts val="695"/>
              </a:spcBef>
              <a:buFont typeface="Arial" panose="020B0604020202020204" pitchFamily="34" charset="0"/>
              <a:buChar char="•"/>
              <a:tabLst>
                <a:tab pos="469265" algn="l"/>
                <a:tab pos="469900" algn="l"/>
              </a:tabLst>
            </a:pPr>
            <a:r>
              <a:rPr lang="en-US" sz="2000" dirty="0">
                <a:latin typeface="+mj-lt"/>
              </a:rPr>
              <a:t>	</a:t>
            </a:r>
            <a:r>
              <a:rPr lang="en-US" sz="2000" spc="-35" dirty="0">
                <a:latin typeface="+mj-lt"/>
                <a:cs typeface="Carlito"/>
              </a:rPr>
              <a:t>Reviewing </a:t>
            </a:r>
            <a:r>
              <a:rPr lang="en-US" sz="2000" spc="-15" dirty="0">
                <a:latin typeface="+mj-lt"/>
                <a:cs typeface="Carlito"/>
              </a:rPr>
              <a:t>and </a:t>
            </a:r>
            <a:r>
              <a:rPr lang="en-US" sz="2000" spc="-35" dirty="0">
                <a:latin typeface="+mj-lt"/>
                <a:cs typeface="Carlito"/>
              </a:rPr>
              <a:t>approving </a:t>
            </a:r>
            <a:r>
              <a:rPr lang="en-US" sz="2000" spc="-15" dirty="0">
                <a:latin typeface="+mj-lt"/>
                <a:cs typeface="Carlito"/>
              </a:rPr>
              <a:t>all </a:t>
            </a:r>
            <a:r>
              <a:rPr lang="en-US" sz="2000" spc="-45" dirty="0">
                <a:latin typeface="+mj-lt"/>
                <a:cs typeface="Carlito"/>
              </a:rPr>
              <a:t>progress reviews </a:t>
            </a:r>
            <a:r>
              <a:rPr lang="en-US" sz="2000" spc="-5" dirty="0">
                <a:latin typeface="+mj-lt"/>
                <a:cs typeface="Carlito"/>
              </a:rPr>
              <a:t>/  </a:t>
            </a:r>
            <a:r>
              <a:rPr lang="en-US" sz="2000" spc="-25" dirty="0">
                <a:latin typeface="+mj-lt"/>
                <a:cs typeface="Carlito"/>
              </a:rPr>
              <a:t>assessment</a:t>
            </a:r>
            <a:r>
              <a:rPr lang="en-US" sz="2000" spc="20" dirty="0">
                <a:latin typeface="+mj-lt"/>
                <a:cs typeface="Carlito"/>
              </a:rPr>
              <a:t> </a:t>
            </a:r>
            <a:r>
              <a:rPr lang="en-US" sz="2000" spc="-35" dirty="0">
                <a:latin typeface="+mj-lt"/>
                <a:cs typeface="Carlito"/>
              </a:rPr>
              <a:t>reports</a:t>
            </a:r>
            <a:endParaRPr lang="en-US" sz="2000" dirty="0">
              <a:latin typeface="+mj-lt"/>
              <a:cs typeface="Carlito"/>
            </a:endParaRPr>
          </a:p>
          <a:p>
            <a:pPr marL="469900" indent="-457200">
              <a:lnSpc>
                <a:spcPct val="100000"/>
              </a:lnSpc>
              <a:spcBef>
                <a:spcPts val="700"/>
              </a:spcBef>
              <a:buFont typeface="Arial" panose="020B0604020202020204" pitchFamily="34" charset="0"/>
              <a:buChar char="•"/>
              <a:tabLst>
                <a:tab pos="469265" algn="l"/>
                <a:tab pos="469900" algn="l"/>
              </a:tabLst>
            </a:pPr>
            <a:r>
              <a:rPr lang="en-US" sz="2000" spc="-40" dirty="0">
                <a:latin typeface="+mj-lt"/>
                <a:cs typeface="Carlito"/>
              </a:rPr>
              <a:t>Providing </a:t>
            </a:r>
            <a:r>
              <a:rPr lang="en-US" sz="2000" spc="-30" dirty="0">
                <a:latin typeface="+mj-lt"/>
                <a:cs typeface="Carlito"/>
              </a:rPr>
              <a:t>support </a:t>
            </a:r>
            <a:r>
              <a:rPr lang="en-US" sz="2000" spc="-35" dirty="0">
                <a:latin typeface="+mj-lt"/>
                <a:cs typeface="Carlito"/>
              </a:rPr>
              <a:t>to </a:t>
            </a:r>
            <a:r>
              <a:rPr lang="en-US" sz="2000" spc="-25" dirty="0">
                <a:latin typeface="+mj-lt"/>
                <a:cs typeface="Carlito"/>
              </a:rPr>
              <a:t>Induction</a:t>
            </a:r>
            <a:r>
              <a:rPr lang="en-US" sz="2000" spc="300" dirty="0">
                <a:latin typeface="+mj-lt"/>
                <a:cs typeface="Carlito"/>
              </a:rPr>
              <a:t> </a:t>
            </a:r>
            <a:r>
              <a:rPr lang="en-US" sz="2000" spc="-100" dirty="0">
                <a:latin typeface="+mj-lt"/>
                <a:cs typeface="Carlito"/>
              </a:rPr>
              <a:t>Tutors</a:t>
            </a:r>
            <a:endParaRPr lang="en-US" sz="2000" dirty="0">
              <a:latin typeface="+mj-lt"/>
              <a:cs typeface="Carlito"/>
            </a:endParaRPr>
          </a:p>
          <a:p>
            <a:pPr marL="469900" marR="363855" indent="-457200">
              <a:lnSpc>
                <a:spcPts val="4000"/>
              </a:lnSpc>
              <a:spcBef>
                <a:spcPts val="165"/>
              </a:spcBef>
              <a:buFont typeface="Arial" panose="020B0604020202020204" pitchFamily="34" charset="0"/>
              <a:buChar char="•"/>
              <a:tabLst>
                <a:tab pos="469265" algn="l"/>
                <a:tab pos="469900" algn="l"/>
              </a:tabLst>
            </a:pPr>
            <a:r>
              <a:rPr lang="en-US" sz="2000" spc="-20" dirty="0">
                <a:latin typeface="+mj-lt"/>
                <a:cs typeface="Carlito"/>
              </a:rPr>
              <a:t>Making </a:t>
            </a:r>
            <a:r>
              <a:rPr lang="en-US" sz="2000" spc="-15" dirty="0">
                <a:latin typeface="+mj-lt"/>
                <a:cs typeface="Carlito"/>
              </a:rPr>
              <a:t>the </a:t>
            </a:r>
            <a:r>
              <a:rPr lang="en-US" sz="2000" spc="-20" dirty="0">
                <a:latin typeface="+mj-lt"/>
                <a:cs typeface="Carlito"/>
              </a:rPr>
              <a:t>final </a:t>
            </a:r>
            <a:r>
              <a:rPr lang="en-US" sz="2000" spc="-25" dirty="0">
                <a:latin typeface="+mj-lt"/>
                <a:cs typeface="Carlito"/>
              </a:rPr>
              <a:t>decision </a:t>
            </a:r>
            <a:r>
              <a:rPr lang="en-US" sz="2000" spc="-15" dirty="0">
                <a:latin typeface="+mj-lt"/>
                <a:cs typeface="Carlito"/>
              </a:rPr>
              <a:t>on the </a:t>
            </a:r>
            <a:r>
              <a:rPr lang="en-US" sz="2000" spc="-30" dirty="0">
                <a:latin typeface="+mj-lt"/>
                <a:cs typeface="Carlito"/>
              </a:rPr>
              <a:t>completion  </a:t>
            </a:r>
            <a:r>
              <a:rPr lang="en-US" sz="2000" spc="-15" dirty="0">
                <a:latin typeface="+mj-lt"/>
                <a:cs typeface="Carlito"/>
              </a:rPr>
              <a:t>of</a:t>
            </a:r>
            <a:r>
              <a:rPr lang="en-US" sz="2000" spc="20" dirty="0">
                <a:latin typeface="+mj-lt"/>
                <a:cs typeface="Carlito"/>
              </a:rPr>
              <a:t> </a:t>
            </a:r>
            <a:r>
              <a:rPr lang="en-US" sz="2000" spc="-25" dirty="0">
                <a:latin typeface="+mj-lt"/>
                <a:cs typeface="Carlito"/>
              </a:rPr>
              <a:t>induction</a:t>
            </a:r>
            <a:endParaRPr lang="en-US" sz="2000" dirty="0">
              <a:latin typeface="+mj-lt"/>
              <a:cs typeface="Carlito"/>
            </a:endParaRPr>
          </a:p>
        </p:txBody>
      </p:sp>
      <p:sp>
        <p:nvSpPr>
          <p:cNvPr id="10" name="object 2">
            <a:extLst>
              <a:ext uri="{FF2B5EF4-FFF2-40B4-BE49-F238E27FC236}">
                <a16:creationId xmlns:a16="http://schemas.microsoft.com/office/drawing/2014/main" id="{DFFFE3C7-52B3-BF93-651D-08159736CF32}"/>
              </a:ext>
            </a:extLst>
          </p:cNvPr>
          <p:cNvSpPr txBox="1">
            <a:spLocks/>
          </p:cNvSpPr>
          <p:nvPr/>
        </p:nvSpPr>
        <p:spPr>
          <a:xfrm>
            <a:off x="304799" y="162590"/>
            <a:ext cx="8534401" cy="338554"/>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80010" algn="ctr"/>
            <a:r>
              <a:rPr lang="en-US" sz="2200" kern="0" spc="-65" dirty="0">
                <a:latin typeface="+mj-lt"/>
              </a:rPr>
              <a:t>Role </a:t>
            </a:r>
            <a:r>
              <a:rPr lang="en-US" sz="2200" kern="0" spc="-15" dirty="0">
                <a:latin typeface="+mj-lt"/>
              </a:rPr>
              <a:t>of </a:t>
            </a:r>
            <a:r>
              <a:rPr lang="en-US" sz="2200" kern="0" spc="-25" dirty="0">
                <a:latin typeface="+mj-lt"/>
              </a:rPr>
              <a:t>the </a:t>
            </a:r>
            <a:r>
              <a:rPr lang="en-US" sz="2200" kern="0" spc="-50" dirty="0">
                <a:latin typeface="+mj-lt"/>
              </a:rPr>
              <a:t>Appropriate</a:t>
            </a:r>
            <a:r>
              <a:rPr lang="en-US" sz="2200" kern="0" spc="120" dirty="0">
                <a:latin typeface="+mj-lt"/>
              </a:rPr>
              <a:t> </a:t>
            </a:r>
            <a:r>
              <a:rPr lang="en-US" sz="2200" kern="0" spc="-20" dirty="0">
                <a:latin typeface="+mj-lt"/>
              </a:rPr>
              <a:t>Body</a:t>
            </a:r>
          </a:p>
        </p:txBody>
      </p:sp>
    </p:spTree>
  </p:cSld>
  <p:clrMapOvr>
    <a:masterClrMapping/>
  </p:clrMapOvr>
  <mc:AlternateContent xmlns:mc="http://schemas.openxmlformats.org/markup-compatibility/2006" xmlns:p14="http://schemas.microsoft.com/office/powerpoint/2010/main">
    <mc:Choice Requires="p14">
      <p:transition spd="slow" p14:dur="2000" advTm="44199"/>
    </mc:Choice>
    <mc:Fallback xmlns="">
      <p:transition spd="slow" advTm="4419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799" y="162590"/>
            <a:ext cx="8534401" cy="430887"/>
          </a:xfrm>
          <a:prstGeom prst="rect">
            <a:avLst/>
          </a:prstGeom>
          <a:solidFill>
            <a:srgbClr val="30859C"/>
          </a:solidFill>
        </p:spPr>
        <p:txBody>
          <a:bodyPr vert="horz" wrap="square" lIns="0" tIns="0" rIns="0" bIns="0" rtlCol="0">
            <a:spAutoFit/>
          </a:bodyPr>
          <a:lstStyle/>
          <a:p>
            <a:pPr marR="80010" algn="ctr"/>
            <a:r>
              <a:rPr sz="2800" spc="-65" dirty="0">
                <a:latin typeface="+mj-lt"/>
              </a:rPr>
              <a:t>Role </a:t>
            </a:r>
            <a:r>
              <a:rPr sz="2800" spc="-15" dirty="0">
                <a:latin typeface="+mj-lt"/>
              </a:rPr>
              <a:t>of </a:t>
            </a:r>
            <a:r>
              <a:rPr sz="2800" spc="-25" dirty="0">
                <a:latin typeface="+mj-lt"/>
              </a:rPr>
              <a:t>the </a:t>
            </a:r>
            <a:r>
              <a:rPr sz="2800" spc="-50" dirty="0">
                <a:latin typeface="+mj-lt"/>
              </a:rPr>
              <a:t>Appropriate</a:t>
            </a:r>
            <a:r>
              <a:rPr sz="2800" spc="120" dirty="0">
                <a:latin typeface="+mj-lt"/>
              </a:rPr>
              <a:t> </a:t>
            </a:r>
            <a:r>
              <a:rPr sz="2800" spc="-20" dirty="0">
                <a:latin typeface="+mj-lt"/>
              </a:rPr>
              <a:t>Body</a:t>
            </a:r>
          </a:p>
        </p:txBody>
      </p:sp>
      <p:sp>
        <p:nvSpPr>
          <p:cNvPr id="3" name="object 3"/>
          <p:cNvSpPr txBox="1"/>
          <p:nvPr/>
        </p:nvSpPr>
        <p:spPr>
          <a:xfrm>
            <a:off x="304799" y="1048910"/>
            <a:ext cx="8534401" cy="1983235"/>
          </a:xfrm>
          <a:prstGeom prst="rect">
            <a:avLst/>
          </a:prstGeom>
          <a:solidFill>
            <a:schemeClr val="accent3">
              <a:lumMod val="20000"/>
              <a:lumOff val="80000"/>
            </a:schemeClr>
          </a:solidFill>
          <a:ln>
            <a:solidFill>
              <a:schemeClr val="tx1"/>
            </a:solidFill>
          </a:ln>
        </p:spPr>
        <p:txBody>
          <a:bodyPr vert="horz" wrap="square" lIns="0" tIns="13335" rIns="0" bIns="0" rtlCol="0">
            <a:spAutoFit/>
          </a:bodyPr>
          <a:lstStyle/>
          <a:p>
            <a:pPr marL="12700" marR="134620" algn="just">
              <a:lnSpc>
                <a:spcPct val="99700"/>
              </a:lnSpc>
              <a:spcBef>
                <a:spcPts val="105"/>
              </a:spcBef>
            </a:pPr>
            <a:r>
              <a:rPr sz="2800" spc="-15" dirty="0">
                <a:latin typeface="+mj-lt"/>
                <a:cs typeface="Carlito"/>
              </a:rPr>
              <a:t>All </a:t>
            </a:r>
            <a:r>
              <a:rPr sz="2800" spc="-130" dirty="0">
                <a:latin typeface="+mj-lt"/>
                <a:cs typeface="Carlito"/>
              </a:rPr>
              <a:t>ECTs </a:t>
            </a:r>
            <a:r>
              <a:rPr sz="2800" spc="-45" dirty="0">
                <a:latin typeface="+mj-lt"/>
                <a:cs typeface="Carlito"/>
              </a:rPr>
              <a:t>must </a:t>
            </a:r>
            <a:r>
              <a:rPr sz="2800" spc="-20" dirty="0">
                <a:latin typeface="+mj-lt"/>
                <a:cs typeface="Carlito"/>
              </a:rPr>
              <a:t>be </a:t>
            </a:r>
            <a:r>
              <a:rPr sz="2800" spc="-45" dirty="0">
                <a:latin typeface="+mj-lt"/>
                <a:cs typeface="Carlito"/>
              </a:rPr>
              <a:t>registered </a:t>
            </a:r>
            <a:r>
              <a:rPr sz="2800" spc="-15" dirty="0">
                <a:latin typeface="+mj-lt"/>
                <a:cs typeface="Carlito"/>
              </a:rPr>
              <a:t>with </a:t>
            </a:r>
            <a:r>
              <a:rPr sz="2800" spc="-10" dirty="0">
                <a:latin typeface="+mj-lt"/>
                <a:cs typeface="Carlito"/>
              </a:rPr>
              <a:t>an </a:t>
            </a:r>
            <a:r>
              <a:rPr sz="2800" spc="-45" dirty="0">
                <a:latin typeface="+mj-lt"/>
                <a:cs typeface="Carlito"/>
              </a:rPr>
              <a:t>Appropriate </a:t>
            </a:r>
            <a:r>
              <a:rPr sz="2800" spc="-15" dirty="0">
                <a:latin typeface="+mj-lt"/>
                <a:cs typeface="Carlito"/>
              </a:rPr>
              <a:t>Body  </a:t>
            </a:r>
            <a:r>
              <a:rPr sz="2800" spc="-20" dirty="0">
                <a:latin typeface="+mj-lt"/>
                <a:cs typeface="Carlito"/>
              </a:rPr>
              <a:t>(AB) </a:t>
            </a:r>
            <a:r>
              <a:rPr sz="2800" b="1" spc="-15" dirty="0">
                <a:latin typeface="+mj-lt"/>
                <a:cs typeface="Carlito"/>
              </a:rPr>
              <a:t>and </a:t>
            </a:r>
            <a:r>
              <a:rPr sz="2800" b="1" spc="-25" dirty="0">
                <a:latin typeface="+mj-lt"/>
                <a:cs typeface="Carlito"/>
              </a:rPr>
              <a:t>cannot </a:t>
            </a:r>
            <a:r>
              <a:rPr sz="2800" b="1" spc="-50" dirty="0">
                <a:latin typeface="+mj-lt"/>
                <a:cs typeface="Carlito"/>
              </a:rPr>
              <a:t>start </a:t>
            </a:r>
            <a:r>
              <a:rPr sz="2800" b="1" spc="-25" dirty="0">
                <a:latin typeface="+mj-lt"/>
                <a:cs typeface="Carlito"/>
              </a:rPr>
              <a:t>induction </a:t>
            </a:r>
            <a:r>
              <a:rPr sz="2800" b="1" spc="-35" dirty="0">
                <a:latin typeface="+mj-lt"/>
                <a:cs typeface="Carlito"/>
              </a:rPr>
              <a:t>until </a:t>
            </a:r>
            <a:r>
              <a:rPr sz="2800" b="1" spc="-10" dirty="0">
                <a:latin typeface="+mj-lt"/>
                <a:cs typeface="Carlito"/>
              </a:rPr>
              <a:t>an </a:t>
            </a:r>
            <a:r>
              <a:rPr sz="2800" b="1" spc="-15" dirty="0">
                <a:latin typeface="+mj-lt"/>
                <a:cs typeface="Carlito"/>
              </a:rPr>
              <a:t>AB </a:t>
            </a:r>
            <a:r>
              <a:rPr sz="2800" b="1" spc="-25" dirty="0">
                <a:latin typeface="+mj-lt"/>
                <a:cs typeface="Carlito"/>
              </a:rPr>
              <a:t>has been  agreed</a:t>
            </a:r>
            <a:r>
              <a:rPr sz="2800" spc="-25" dirty="0">
                <a:latin typeface="+mj-lt"/>
                <a:cs typeface="Carlito"/>
              </a:rPr>
              <a:t>.</a:t>
            </a:r>
            <a:endParaRPr sz="2800" dirty="0">
              <a:latin typeface="+mj-lt"/>
              <a:cs typeface="Carlito"/>
            </a:endParaRPr>
          </a:p>
          <a:p>
            <a:pPr>
              <a:lnSpc>
                <a:spcPct val="100000"/>
              </a:lnSpc>
            </a:pPr>
            <a:endParaRPr lang="en-GB" sz="2400" dirty="0">
              <a:latin typeface="+mj-lt"/>
              <a:cs typeface="Carlito"/>
            </a:endParaRPr>
          </a:p>
          <a:p>
            <a:pPr>
              <a:lnSpc>
                <a:spcPct val="100000"/>
              </a:lnSpc>
            </a:pPr>
            <a:r>
              <a:rPr lang="en-GB" sz="2400" dirty="0">
                <a:latin typeface="+mj-lt"/>
                <a:cs typeface="Carlito"/>
              </a:rPr>
              <a:t>To ensure that your ECT is registered, make sure the following has been  completed …</a:t>
            </a:r>
            <a:endParaRPr sz="2400" dirty="0">
              <a:latin typeface="+mj-lt"/>
              <a:cs typeface="Carlito"/>
            </a:endParaRPr>
          </a:p>
        </p:txBody>
      </p:sp>
      <p:sp>
        <p:nvSpPr>
          <p:cNvPr id="4" name="TextBox 3">
            <a:extLst>
              <a:ext uri="{FF2B5EF4-FFF2-40B4-BE49-F238E27FC236}">
                <a16:creationId xmlns:a16="http://schemas.microsoft.com/office/drawing/2014/main" id="{CA50C152-8F8D-497E-E4AC-E6C5BAE5994F}"/>
              </a:ext>
            </a:extLst>
          </p:cNvPr>
          <p:cNvSpPr txBox="1"/>
          <p:nvPr/>
        </p:nvSpPr>
        <p:spPr>
          <a:xfrm>
            <a:off x="304799" y="747496"/>
            <a:ext cx="8534401" cy="5363007"/>
          </a:xfrm>
          <a:prstGeom prst="rect">
            <a:avLst/>
          </a:prstGeom>
          <a:solidFill>
            <a:schemeClr val="accent1">
              <a:lumMod val="20000"/>
              <a:lumOff val="80000"/>
            </a:schemeClr>
          </a:solidFill>
          <a:ln>
            <a:solidFill>
              <a:schemeClr val="tx1"/>
            </a:solidFill>
          </a:ln>
        </p:spPr>
        <p:txBody>
          <a:bodyPr wrap="square">
            <a:spAutoFit/>
          </a:bodyPr>
          <a:lstStyle/>
          <a:p>
            <a:pPr marL="12700">
              <a:spcBef>
                <a:spcPts val="100"/>
              </a:spcBef>
            </a:pPr>
            <a:r>
              <a:rPr lang="en-US" sz="2100" dirty="0">
                <a:latin typeface="Carlito"/>
                <a:cs typeface="Carlito"/>
              </a:rPr>
              <a:t>All </a:t>
            </a:r>
            <a:r>
              <a:rPr lang="en-US" sz="2100" spc="-100" dirty="0">
                <a:latin typeface="Carlito"/>
                <a:cs typeface="Carlito"/>
              </a:rPr>
              <a:t>ECTs </a:t>
            </a:r>
            <a:r>
              <a:rPr lang="en-US" sz="2100" spc="-5" dirty="0">
                <a:latin typeface="Carlito"/>
                <a:cs typeface="Carlito"/>
              </a:rPr>
              <a:t>need </a:t>
            </a:r>
            <a:r>
              <a:rPr lang="en-US" sz="2100" spc="-25" dirty="0">
                <a:latin typeface="Carlito"/>
                <a:cs typeface="Carlito"/>
              </a:rPr>
              <a:t>to </a:t>
            </a:r>
            <a:r>
              <a:rPr lang="en-US" sz="2100" spc="-5" dirty="0">
                <a:latin typeface="Carlito"/>
                <a:cs typeface="Carlito"/>
              </a:rPr>
              <a:t>be </a:t>
            </a:r>
            <a:r>
              <a:rPr lang="en-US" sz="2100" spc="-30" dirty="0">
                <a:latin typeface="Carlito"/>
                <a:cs typeface="Carlito"/>
              </a:rPr>
              <a:t>registered </a:t>
            </a:r>
            <a:r>
              <a:rPr lang="en-US" sz="2100" dirty="0">
                <a:latin typeface="Carlito"/>
                <a:cs typeface="Carlito"/>
              </a:rPr>
              <a:t>with</a:t>
            </a:r>
            <a:r>
              <a:rPr lang="en-US" sz="2100" spc="50" dirty="0">
                <a:latin typeface="Carlito"/>
                <a:cs typeface="Carlito"/>
              </a:rPr>
              <a:t> </a:t>
            </a:r>
            <a:r>
              <a:rPr lang="en-US" sz="2100" dirty="0">
                <a:latin typeface="Carlito"/>
                <a:cs typeface="Carlito"/>
              </a:rPr>
              <a:t>an </a:t>
            </a:r>
            <a:r>
              <a:rPr lang="en-US" sz="2100" spc="-20" dirty="0">
                <a:latin typeface="Carlito"/>
                <a:cs typeface="Carlito"/>
              </a:rPr>
              <a:t>Appropriate</a:t>
            </a:r>
            <a:r>
              <a:rPr lang="en-US" sz="2100" spc="-50" dirty="0">
                <a:latin typeface="Carlito"/>
                <a:cs typeface="Carlito"/>
              </a:rPr>
              <a:t> </a:t>
            </a:r>
            <a:r>
              <a:rPr lang="en-US" sz="2100" spc="-70" dirty="0">
                <a:latin typeface="Carlito"/>
                <a:cs typeface="Carlito"/>
              </a:rPr>
              <a:t>Body which is part of a Teaching School Hub. </a:t>
            </a:r>
            <a:r>
              <a:rPr lang="en-US" sz="2100" b="1" u="sng" spc="-70" dirty="0">
                <a:latin typeface="Carlito"/>
                <a:cs typeface="Carlito"/>
              </a:rPr>
              <a:t>THIS SHOULD BE DONE FIRST.</a:t>
            </a:r>
          </a:p>
          <a:p>
            <a:pPr marL="12700">
              <a:spcBef>
                <a:spcPts val="100"/>
              </a:spcBef>
            </a:pPr>
            <a:endParaRPr lang="en-US" sz="1000" b="1" u="sng" spc="-70" dirty="0">
              <a:latin typeface="Carlito"/>
              <a:cs typeface="Carlito"/>
            </a:endParaRPr>
          </a:p>
          <a:p>
            <a:pPr marL="298450" indent="-285750">
              <a:spcBef>
                <a:spcPts val="100"/>
              </a:spcBef>
              <a:buFont typeface="Arial" panose="020B0604020202020204" pitchFamily="34" charset="0"/>
              <a:buChar char="•"/>
            </a:pPr>
            <a:r>
              <a:rPr lang="en-US" sz="2100" spc="-70" dirty="0">
                <a:latin typeface="Carlito"/>
                <a:cs typeface="Carlito"/>
              </a:rPr>
              <a:t>You will need to complete an SLA (or addendum if registering additional ECTs throughout the year)</a:t>
            </a:r>
          </a:p>
          <a:p>
            <a:pPr marL="298450" indent="-285750">
              <a:spcBef>
                <a:spcPts val="100"/>
              </a:spcBef>
              <a:buFont typeface="Arial" panose="020B0604020202020204" pitchFamily="34" charset="0"/>
              <a:buChar char="•"/>
            </a:pPr>
            <a:r>
              <a:rPr lang="en-US" sz="2100" spc="-70" dirty="0">
                <a:latin typeface="Carlito"/>
                <a:cs typeface="Carlito"/>
              </a:rPr>
              <a:t>You will register your ECT on our ECT manager system – They must have QTS, ensure that you input the Teacher Reference Number, full name and date of birth correctly, as it will be sent to the TRA to be checked. If the details are not correct it holds up registration. </a:t>
            </a:r>
          </a:p>
          <a:p>
            <a:pPr marL="298450" indent="-285750">
              <a:spcBef>
                <a:spcPts val="100"/>
              </a:spcBef>
              <a:buFont typeface="Arial" panose="020B0604020202020204" pitchFamily="34" charset="0"/>
              <a:buChar char="•"/>
            </a:pPr>
            <a:endParaRPr lang="en-US" sz="2100" spc="-70" dirty="0">
              <a:latin typeface="Carlito"/>
              <a:cs typeface="Carlito"/>
            </a:endParaRPr>
          </a:p>
          <a:p>
            <a:pPr marL="12700">
              <a:spcBef>
                <a:spcPts val="100"/>
              </a:spcBef>
            </a:pPr>
            <a:r>
              <a:rPr lang="en-US" sz="2100" spc="-70" dirty="0">
                <a:latin typeface="Carlito"/>
                <a:cs typeface="Carlito"/>
              </a:rPr>
              <a:t>Register with the DfE Digital Service</a:t>
            </a:r>
          </a:p>
          <a:p>
            <a:pPr marL="12700">
              <a:spcBef>
                <a:spcPts val="100"/>
              </a:spcBef>
            </a:pPr>
            <a:endParaRPr lang="en-US" sz="1000" spc="-70" dirty="0">
              <a:latin typeface="Carlito"/>
              <a:cs typeface="Carlito"/>
            </a:endParaRPr>
          </a:p>
          <a:p>
            <a:pPr marL="298450" indent="-285750">
              <a:spcBef>
                <a:spcPts val="100"/>
              </a:spcBef>
              <a:buFont typeface="Arial" panose="020B0604020202020204" pitchFamily="34" charset="0"/>
              <a:buChar char="•"/>
            </a:pPr>
            <a:r>
              <a:rPr lang="en-US" sz="2100" spc="-70" dirty="0">
                <a:latin typeface="Carlito"/>
                <a:cs typeface="Carlito"/>
              </a:rPr>
              <a:t>Register your ECTs and mentors on the DfE Portal. List Cambridgeshire and Peterborough AB service as your Appropriate Body, and ensure your delivery Partner and Lead Provider are listed correctly.</a:t>
            </a:r>
          </a:p>
          <a:p>
            <a:pPr marL="12700">
              <a:spcBef>
                <a:spcPts val="100"/>
              </a:spcBef>
            </a:pPr>
            <a:endParaRPr lang="en-US" sz="2100" spc="-70" dirty="0">
              <a:latin typeface="Carlito"/>
              <a:cs typeface="Carlito"/>
            </a:endParaRPr>
          </a:p>
          <a:p>
            <a:pPr marL="12700">
              <a:spcBef>
                <a:spcPts val="100"/>
              </a:spcBef>
            </a:pPr>
            <a:r>
              <a:rPr lang="en-US" sz="2100" spc="-70" dirty="0">
                <a:latin typeface="Carlito"/>
                <a:cs typeface="Carlito"/>
              </a:rPr>
              <a:t>Register with your Lead Provider</a:t>
            </a:r>
          </a:p>
        </p:txBody>
      </p:sp>
    </p:spTree>
  </p:cSld>
  <p:clrMapOvr>
    <a:masterClrMapping/>
  </p:clrMapOvr>
  <mc:AlternateContent xmlns:mc="http://schemas.openxmlformats.org/markup-compatibility/2006" xmlns:p14="http://schemas.microsoft.com/office/powerpoint/2010/main">
    <mc:Choice Requires="p14">
      <p:transition spd="slow" p14:dur="2000" advTm="40034"/>
    </mc:Choice>
    <mc:Fallback xmlns="">
      <p:transition spd="slow" advTm="40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066800"/>
            <a:ext cx="8305800" cy="3336811"/>
          </a:xfrm>
          <a:prstGeom prst="rect">
            <a:avLst/>
          </a:prstGeom>
          <a:solidFill>
            <a:schemeClr val="accent3">
              <a:lumMod val="20000"/>
              <a:lumOff val="80000"/>
            </a:schemeClr>
          </a:solidFill>
          <a:ln>
            <a:solidFill>
              <a:schemeClr val="tx1"/>
            </a:solidFill>
          </a:ln>
        </p:spPr>
        <p:txBody>
          <a:bodyPr vert="horz" wrap="square" lIns="0" tIns="88900" rIns="0" bIns="0" rtlCol="0">
            <a:spAutoFit/>
          </a:bodyPr>
          <a:lstStyle/>
          <a:p>
            <a:pPr marL="355600" indent="-342900">
              <a:lnSpc>
                <a:spcPct val="100000"/>
              </a:lnSpc>
              <a:spcBef>
                <a:spcPts val="700"/>
              </a:spcBef>
              <a:buFont typeface="Arial"/>
              <a:buChar char="•"/>
              <a:tabLst>
                <a:tab pos="354965" algn="l"/>
                <a:tab pos="355600" algn="l"/>
              </a:tabLst>
            </a:pPr>
            <a:r>
              <a:rPr sz="2200" spc="-15" dirty="0">
                <a:latin typeface="Carlito"/>
                <a:cs typeface="Carlito"/>
              </a:rPr>
              <a:t>Designated </a:t>
            </a:r>
            <a:r>
              <a:rPr sz="2200" spc="-5" dirty="0">
                <a:latin typeface="Carlito"/>
                <a:cs typeface="Carlito"/>
              </a:rPr>
              <a:t>Induction</a:t>
            </a:r>
            <a:r>
              <a:rPr sz="2200" spc="-60" dirty="0">
                <a:latin typeface="Carlito"/>
                <a:cs typeface="Carlito"/>
              </a:rPr>
              <a:t> </a:t>
            </a:r>
            <a:r>
              <a:rPr sz="2200" spc="-80" dirty="0">
                <a:latin typeface="Carlito"/>
                <a:cs typeface="Carlito"/>
              </a:rPr>
              <a:t>Tutor</a:t>
            </a:r>
            <a:endParaRPr sz="2200" dirty="0">
              <a:latin typeface="Carlito"/>
              <a:cs typeface="Carlito"/>
            </a:endParaRPr>
          </a:p>
          <a:p>
            <a:pPr marL="355600" indent="-342900">
              <a:lnSpc>
                <a:spcPct val="100000"/>
              </a:lnSpc>
              <a:spcBef>
                <a:spcPts val="600"/>
              </a:spcBef>
              <a:buFont typeface="Arial"/>
              <a:buChar char="•"/>
              <a:tabLst>
                <a:tab pos="354965" algn="l"/>
                <a:tab pos="355600" algn="l"/>
              </a:tabLst>
            </a:pPr>
            <a:r>
              <a:rPr sz="2200" spc="-15" dirty="0">
                <a:latin typeface="Carlito"/>
                <a:cs typeface="Carlito"/>
              </a:rPr>
              <a:t>Designated</a:t>
            </a:r>
            <a:r>
              <a:rPr sz="2200" spc="-55" dirty="0">
                <a:latin typeface="Carlito"/>
                <a:cs typeface="Carlito"/>
              </a:rPr>
              <a:t> </a:t>
            </a:r>
            <a:r>
              <a:rPr sz="2200" spc="-40" dirty="0">
                <a:latin typeface="Carlito"/>
                <a:cs typeface="Carlito"/>
              </a:rPr>
              <a:t>Mentor</a:t>
            </a:r>
            <a:endParaRPr sz="2200" dirty="0">
              <a:latin typeface="Carlito"/>
              <a:cs typeface="Carlito"/>
            </a:endParaRPr>
          </a:p>
          <a:p>
            <a:pPr marL="355600" marR="5080" indent="-342900">
              <a:lnSpc>
                <a:spcPct val="100000"/>
              </a:lnSpc>
              <a:spcBef>
                <a:spcPts val="600"/>
              </a:spcBef>
              <a:buFont typeface="Arial"/>
              <a:buChar char="•"/>
              <a:tabLst>
                <a:tab pos="354965" algn="l"/>
                <a:tab pos="355600" algn="l"/>
              </a:tabLst>
            </a:pPr>
            <a:r>
              <a:rPr sz="2200" spc="-60" dirty="0">
                <a:latin typeface="Carlito"/>
                <a:cs typeface="Carlito"/>
              </a:rPr>
              <a:t>Teaching </a:t>
            </a:r>
            <a:r>
              <a:rPr sz="2200" spc="-15" dirty="0">
                <a:latin typeface="Carlito"/>
                <a:cs typeface="Carlito"/>
              </a:rPr>
              <a:t>timetable </a:t>
            </a:r>
            <a:r>
              <a:rPr sz="2200" spc="-20" dirty="0">
                <a:latin typeface="Carlito"/>
                <a:cs typeface="Carlito"/>
              </a:rPr>
              <a:t>equivalent </a:t>
            </a:r>
            <a:r>
              <a:rPr sz="2200" spc="-30" dirty="0">
                <a:latin typeface="Carlito"/>
                <a:cs typeface="Carlito"/>
              </a:rPr>
              <a:t>to </a:t>
            </a:r>
            <a:r>
              <a:rPr sz="2200" spc="-20" dirty="0">
                <a:latin typeface="Carlito"/>
                <a:cs typeface="Carlito"/>
              </a:rPr>
              <a:t>90% </a:t>
            </a:r>
            <a:r>
              <a:rPr sz="2200" dirty="0">
                <a:latin typeface="Carlito"/>
                <a:cs typeface="Carlito"/>
              </a:rPr>
              <a:t>in </a:t>
            </a:r>
            <a:r>
              <a:rPr sz="2200" spc="-95" dirty="0">
                <a:latin typeface="Carlito"/>
                <a:cs typeface="Carlito"/>
              </a:rPr>
              <a:t>Year </a:t>
            </a:r>
            <a:r>
              <a:rPr sz="2200" dirty="0">
                <a:latin typeface="Carlito"/>
                <a:cs typeface="Carlito"/>
              </a:rPr>
              <a:t>1 / </a:t>
            </a:r>
            <a:r>
              <a:rPr sz="2200" spc="-20" dirty="0">
                <a:latin typeface="Carlito"/>
                <a:cs typeface="Carlito"/>
              </a:rPr>
              <a:t>95% </a:t>
            </a:r>
            <a:r>
              <a:rPr sz="2200" dirty="0">
                <a:latin typeface="Carlito"/>
                <a:cs typeface="Carlito"/>
              </a:rPr>
              <a:t>in </a:t>
            </a:r>
            <a:r>
              <a:rPr sz="2200" spc="-95" dirty="0">
                <a:latin typeface="Carlito"/>
                <a:cs typeface="Carlito"/>
              </a:rPr>
              <a:t>Year </a:t>
            </a:r>
            <a:r>
              <a:rPr sz="2200" dirty="0">
                <a:latin typeface="Carlito"/>
                <a:cs typeface="Carlito"/>
              </a:rPr>
              <a:t>2  </a:t>
            </a:r>
            <a:r>
              <a:rPr sz="2200" spc="-5" dirty="0">
                <a:latin typeface="Carlito"/>
                <a:cs typeface="Carlito"/>
              </a:rPr>
              <a:t>(plus</a:t>
            </a:r>
            <a:r>
              <a:rPr sz="2200" spc="-25" dirty="0">
                <a:latin typeface="Carlito"/>
                <a:cs typeface="Carlito"/>
              </a:rPr>
              <a:t> </a:t>
            </a:r>
            <a:r>
              <a:rPr sz="2200" spc="-110" dirty="0">
                <a:latin typeface="Carlito"/>
                <a:cs typeface="Carlito"/>
              </a:rPr>
              <a:t>PPA)</a:t>
            </a:r>
            <a:endParaRPr sz="2200" dirty="0">
              <a:latin typeface="Carlito"/>
              <a:cs typeface="Carlito"/>
            </a:endParaRPr>
          </a:p>
          <a:p>
            <a:pPr marL="355600" indent="-342900">
              <a:lnSpc>
                <a:spcPct val="100000"/>
              </a:lnSpc>
              <a:spcBef>
                <a:spcPts val="600"/>
              </a:spcBef>
              <a:buFont typeface="Arial"/>
              <a:buChar char="•"/>
              <a:tabLst>
                <a:tab pos="354965" algn="l"/>
                <a:tab pos="355600" algn="l"/>
              </a:tabLst>
            </a:pPr>
            <a:r>
              <a:rPr sz="2200" spc="-15" dirty="0">
                <a:latin typeface="Carlito"/>
                <a:cs typeface="Carlito"/>
              </a:rPr>
              <a:t>Regular</a:t>
            </a:r>
            <a:r>
              <a:rPr sz="2200" spc="-65" dirty="0">
                <a:latin typeface="Carlito"/>
                <a:cs typeface="Carlito"/>
              </a:rPr>
              <a:t> </a:t>
            </a:r>
            <a:r>
              <a:rPr sz="2200" spc="-20" dirty="0">
                <a:latin typeface="Carlito"/>
                <a:cs typeface="Carlito"/>
              </a:rPr>
              <a:t>Observations</a:t>
            </a:r>
            <a:endParaRPr sz="2200" dirty="0">
              <a:latin typeface="Carlito"/>
              <a:cs typeface="Carlito"/>
            </a:endParaRPr>
          </a:p>
          <a:p>
            <a:pPr marL="355600" indent="-342900">
              <a:lnSpc>
                <a:spcPct val="100000"/>
              </a:lnSpc>
              <a:spcBef>
                <a:spcPts val="605"/>
              </a:spcBef>
              <a:buFont typeface="Arial"/>
              <a:buChar char="•"/>
              <a:tabLst>
                <a:tab pos="354965" algn="l"/>
                <a:tab pos="355600" algn="l"/>
              </a:tabLst>
            </a:pPr>
            <a:r>
              <a:rPr sz="2200" spc="-5" dirty="0">
                <a:latin typeface="Carlito"/>
                <a:cs typeface="Carlito"/>
              </a:rPr>
              <a:t>Opportunities </a:t>
            </a:r>
            <a:r>
              <a:rPr sz="2200" spc="-30" dirty="0">
                <a:latin typeface="Carlito"/>
                <a:cs typeface="Carlito"/>
              </a:rPr>
              <a:t>to </a:t>
            </a:r>
            <a:r>
              <a:rPr sz="2200" spc="-25" dirty="0">
                <a:latin typeface="Carlito"/>
                <a:cs typeface="Carlito"/>
              </a:rPr>
              <a:t>observe </a:t>
            </a:r>
            <a:r>
              <a:rPr sz="2200" spc="-15" dirty="0">
                <a:latin typeface="Carlito"/>
                <a:cs typeface="Carlito"/>
              </a:rPr>
              <a:t>experienced</a:t>
            </a:r>
            <a:r>
              <a:rPr sz="2200" spc="-35" dirty="0">
                <a:latin typeface="Carlito"/>
                <a:cs typeface="Carlito"/>
              </a:rPr>
              <a:t> </a:t>
            </a:r>
            <a:r>
              <a:rPr sz="2200" spc="-30" dirty="0">
                <a:latin typeface="Carlito"/>
                <a:cs typeface="Carlito"/>
              </a:rPr>
              <a:t>teachers</a:t>
            </a:r>
            <a:endParaRPr sz="2200" dirty="0">
              <a:latin typeface="Carlito"/>
              <a:cs typeface="Carlito"/>
            </a:endParaRPr>
          </a:p>
          <a:p>
            <a:pPr marL="355600" indent="-342900">
              <a:lnSpc>
                <a:spcPct val="100000"/>
              </a:lnSpc>
              <a:spcBef>
                <a:spcPts val="600"/>
              </a:spcBef>
              <a:buFont typeface="Arial"/>
              <a:buChar char="•"/>
              <a:tabLst>
                <a:tab pos="354965" algn="l"/>
                <a:tab pos="355600" algn="l"/>
              </a:tabLst>
            </a:pPr>
            <a:r>
              <a:rPr sz="2200" spc="-15" dirty="0">
                <a:latin typeface="Carlito"/>
                <a:cs typeface="Carlito"/>
              </a:rPr>
              <a:t>Regular </a:t>
            </a:r>
            <a:r>
              <a:rPr sz="2200" spc="-20" dirty="0">
                <a:latin typeface="Carlito"/>
                <a:cs typeface="Carlito"/>
              </a:rPr>
              <a:t>professional </a:t>
            </a:r>
            <a:r>
              <a:rPr sz="2200" spc="-40" dirty="0">
                <a:latin typeface="Carlito"/>
                <a:cs typeface="Carlito"/>
              </a:rPr>
              <a:t>reviews </a:t>
            </a:r>
            <a:r>
              <a:rPr sz="2200" spc="-5" dirty="0">
                <a:latin typeface="Carlito"/>
                <a:cs typeface="Carlito"/>
              </a:rPr>
              <a:t>of</a:t>
            </a:r>
            <a:r>
              <a:rPr sz="2200" spc="-20" dirty="0">
                <a:latin typeface="Carlito"/>
                <a:cs typeface="Carlito"/>
              </a:rPr>
              <a:t> </a:t>
            </a:r>
            <a:r>
              <a:rPr sz="2200" spc="-30" dirty="0">
                <a:latin typeface="Carlito"/>
                <a:cs typeface="Carlito"/>
              </a:rPr>
              <a:t>progress</a:t>
            </a:r>
            <a:endParaRPr sz="2200" dirty="0">
              <a:latin typeface="Carlito"/>
              <a:cs typeface="Carlito"/>
            </a:endParaRPr>
          </a:p>
          <a:p>
            <a:pPr marL="355600" indent="-342900">
              <a:lnSpc>
                <a:spcPct val="100000"/>
              </a:lnSpc>
              <a:spcBef>
                <a:spcPts val="600"/>
              </a:spcBef>
              <a:buFont typeface="Arial"/>
              <a:buChar char="•"/>
              <a:tabLst>
                <a:tab pos="354965" algn="l"/>
                <a:tab pos="355600" algn="l"/>
              </a:tabLst>
            </a:pPr>
            <a:r>
              <a:rPr sz="2200" spc="-25" dirty="0">
                <a:latin typeface="Carlito"/>
                <a:cs typeface="Carlito"/>
              </a:rPr>
              <a:t>Professional </a:t>
            </a:r>
            <a:r>
              <a:rPr sz="2200" spc="-20" dirty="0">
                <a:latin typeface="Carlito"/>
                <a:cs typeface="Carlito"/>
              </a:rPr>
              <a:t>development</a:t>
            </a:r>
            <a:r>
              <a:rPr sz="2200" spc="-35" dirty="0">
                <a:latin typeface="Carlito"/>
                <a:cs typeface="Carlito"/>
              </a:rPr>
              <a:t> </a:t>
            </a:r>
            <a:r>
              <a:rPr sz="2200" spc="-5" dirty="0">
                <a:latin typeface="Carlito"/>
                <a:cs typeface="Carlito"/>
              </a:rPr>
              <a:t>opportunities</a:t>
            </a:r>
            <a:endParaRPr sz="2200" dirty="0">
              <a:latin typeface="Carlito"/>
              <a:cs typeface="Carlito"/>
            </a:endParaRPr>
          </a:p>
          <a:p>
            <a:pPr marL="355600" indent="-342900">
              <a:lnSpc>
                <a:spcPct val="100000"/>
              </a:lnSpc>
              <a:spcBef>
                <a:spcPts val="600"/>
              </a:spcBef>
              <a:buFont typeface="Arial"/>
              <a:buChar char="•"/>
              <a:tabLst>
                <a:tab pos="354965" algn="l"/>
                <a:tab pos="355600" algn="l"/>
              </a:tabLst>
            </a:pPr>
            <a:r>
              <a:rPr sz="2200" spc="-25" dirty="0">
                <a:latin typeface="Carlito"/>
                <a:cs typeface="Carlito"/>
              </a:rPr>
              <a:t>Rigorous </a:t>
            </a:r>
            <a:r>
              <a:rPr sz="2200" dirty="0">
                <a:latin typeface="Carlito"/>
                <a:cs typeface="Carlito"/>
              </a:rPr>
              <a:t>and </a:t>
            </a:r>
            <a:r>
              <a:rPr sz="2200" spc="-25" dirty="0">
                <a:latin typeface="Carlito"/>
                <a:cs typeface="Carlito"/>
              </a:rPr>
              <a:t>fair</a:t>
            </a:r>
            <a:r>
              <a:rPr sz="2200" spc="-45" dirty="0">
                <a:latin typeface="Carlito"/>
                <a:cs typeface="Carlito"/>
              </a:rPr>
              <a:t> </a:t>
            </a:r>
            <a:r>
              <a:rPr sz="2200" spc="-15" dirty="0">
                <a:latin typeface="Carlito"/>
                <a:cs typeface="Carlito"/>
              </a:rPr>
              <a:t>assessment</a:t>
            </a:r>
            <a:endParaRPr sz="2200" dirty="0">
              <a:latin typeface="Carlito"/>
              <a:cs typeface="Carlito"/>
            </a:endParaRPr>
          </a:p>
        </p:txBody>
      </p:sp>
      <p:sp>
        <p:nvSpPr>
          <p:cNvPr id="8" name="object 2">
            <a:extLst>
              <a:ext uri="{FF2B5EF4-FFF2-40B4-BE49-F238E27FC236}">
                <a16:creationId xmlns:a16="http://schemas.microsoft.com/office/drawing/2014/main" id="{5E90D802-9815-0A09-FBA8-C1DECD3EB24D}"/>
              </a:ext>
            </a:extLst>
          </p:cNvPr>
          <p:cNvSpPr txBox="1">
            <a:spLocks noGrp="1"/>
          </p:cNvSpPr>
          <p:nvPr>
            <p:ph type="title"/>
          </p:nvPr>
        </p:nvSpPr>
        <p:spPr>
          <a:xfrm>
            <a:off x="457200" y="274320"/>
            <a:ext cx="8305800" cy="577081"/>
          </a:xfrm>
          <a:prstGeom prst="rect">
            <a:avLst/>
          </a:prstGeom>
          <a:solidFill>
            <a:srgbClr val="30859C"/>
          </a:solidFill>
        </p:spPr>
        <p:txBody>
          <a:bodyPr vert="horz" wrap="square" lIns="0" tIns="0" rIns="0" bIns="0" rtlCol="0">
            <a:spAutoFit/>
          </a:bodyPr>
          <a:lstStyle/>
          <a:p>
            <a:pPr marR="103505" algn="ctr">
              <a:lnSpc>
                <a:spcPts val="4545"/>
              </a:lnSpc>
            </a:pPr>
            <a:r>
              <a:rPr lang="en-US" sz="4000" spc="-5" dirty="0">
                <a:latin typeface="+mj-lt"/>
              </a:rPr>
              <a:t>What are the entitlements?</a:t>
            </a:r>
            <a:endParaRPr spc="-50" dirty="0">
              <a:latin typeface="+mj-lt"/>
            </a:endParaRPr>
          </a:p>
        </p:txBody>
      </p:sp>
      <p:sp>
        <p:nvSpPr>
          <p:cNvPr id="11" name="TextBox 10">
            <a:extLst>
              <a:ext uri="{FF2B5EF4-FFF2-40B4-BE49-F238E27FC236}">
                <a16:creationId xmlns:a16="http://schemas.microsoft.com/office/drawing/2014/main" id="{B726444D-B6F4-EDB1-94F7-F4FAAD537AE1}"/>
              </a:ext>
            </a:extLst>
          </p:cNvPr>
          <p:cNvSpPr txBox="1"/>
          <p:nvPr/>
        </p:nvSpPr>
        <p:spPr>
          <a:xfrm>
            <a:off x="457200" y="4800600"/>
            <a:ext cx="6134100" cy="1631216"/>
          </a:xfrm>
          <a:prstGeom prst="rect">
            <a:avLst/>
          </a:prstGeom>
          <a:solidFill>
            <a:schemeClr val="accent1">
              <a:lumMod val="20000"/>
              <a:lumOff val="80000"/>
            </a:schemeClr>
          </a:solidFill>
          <a:ln>
            <a:solidFill>
              <a:schemeClr val="tx1"/>
            </a:solidFill>
          </a:ln>
        </p:spPr>
        <p:txBody>
          <a:bodyPr wrap="square">
            <a:spAutoFit/>
          </a:bodyPr>
          <a:lstStyle/>
          <a:p>
            <a:pPr marL="355600" marR="26034" indent="-342900" algn="just">
              <a:lnSpc>
                <a:spcPct val="99700"/>
              </a:lnSpc>
              <a:spcBef>
                <a:spcPts val="105"/>
              </a:spcBef>
              <a:buFont typeface="Arial"/>
              <a:buChar char="•"/>
              <a:tabLst>
                <a:tab pos="355600" algn="l"/>
              </a:tabLst>
            </a:pPr>
            <a:r>
              <a:rPr lang="en-US" sz="2000" spc="-10" dirty="0">
                <a:latin typeface="Carlito"/>
                <a:cs typeface="Carlito"/>
              </a:rPr>
              <a:t>Schools </a:t>
            </a:r>
            <a:r>
              <a:rPr lang="en-US" sz="2000" spc="-40" dirty="0">
                <a:latin typeface="Carlito"/>
                <a:cs typeface="Carlito"/>
              </a:rPr>
              <a:t>are expected </a:t>
            </a:r>
            <a:r>
              <a:rPr lang="en-US" sz="2000" spc="-35" dirty="0">
                <a:latin typeface="Carlito"/>
                <a:cs typeface="Carlito"/>
              </a:rPr>
              <a:t>to </a:t>
            </a:r>
            <a:r>
              <a:rPr lang="en-US" sz="2000" spc="-30" dirty="0">
                <a:latin typeface="Carlito"/>
                <a:cs typeface="Carlito"/>
              </a:rPr>
              <a:t>deliver </a:t>
            </a:r>
            <a:r>
              <a:rPr lang="en-US" sz="2000" spc="-10" dirty="0">
                <a:latin typeface="Carlito"/>
                <a:cs typeface="Carlito"/>
              </a:rPr>
              <a:t>an induction </a:t>
            </a:r>
            <a:r>
              <a:rPr lang="en-US" sz="2000" spc="-15" dirty="0">
                <a:latin typeface="Carlito"/>
                <a:cs typeface="Carlito"/>
              </a:rPr>
              <a:t>period  </a:t>
            </a:r>
            <a:r>
              <a:rPr lang="en-US" sz="2000" spc="-30" dirty="0">
                <a:latin typeface="Carlito"/>
                <a:cs typeface="Carlito"/>
              </a:rPr>
              <a:t>that </a:t>
            </a:r>
            <a:r>
              <a:rPr lang="en-US" sz="2000" dirty="0">
                <a:latin typeface="Carlito"/>
                <a:cs typeface="Carlito"/>
              </a:rPr>
              <a:t>is </a:t>
            </a:r>
            <a:r>
              <a:rPr lang="en-US" sz="2000" spc="-20" dirty="0">
                <a:latin typeface="Carlito"/>
                <a:cs typeface="Carlito"/>
              </a:rPr>
              <a:t>underpinned </a:t>
            </a:r>
            <a:r>
              <a:rPr lang="en-US" sz="2000" spc="-30" dirty="0">
                <a:latin typeface="Carlito"/>
                <a:cs typeface="Carlito"/>
              </a:rPr>
              <a:t>by </a:t>
            </a:r>
            <a:r>
              <a:rPr lang="en-US" sz="2000" spc="-15" dirty="0">
                <a:latin typeface="Carlito"/>
                <a:cs typeface="Carlito"/>
              </a:rPr>
              <a:t>the </a:t>
            </a:r>
            <a:r>
              <a:rPr lang="en-US" sz="2000" b="1" i="0" u="none" strike="noStrike" dirty="0">
                <a:effectLst/>
                <a:latin typeface="Roboto" panose="02000000000000000000" pitchFamily="2" charset="0"/>
                <a:hlinkClick r:id="rId2"/>
              </a:rPr>
              <a:t>Initial Teacher Training and Early Career Framework (ITTECF) </a:t>
            </a:r>
            <a:endParaRPr lang="en-US" sz="2000" b="1" i="0" u="none" strike="noStrike" dirty="0">
              <a:effectLst/>
              <a:latin typeface="Roboto" panose="02000000000000000000" pitchFamily="2" charset="0"/>
            </a:endParaRPr>
          </a:p>
          <a:p>
            <a:pPr marL="355600" marR="26034" indent="-342900" algn="just">
              <a:lnSpc>
                <a:spcPct val="99700"/>
              </a:lnSpc>
              <a:spcBef>
                <a:spcPts val="105"/>
              </a:spcBef>
              <a:buFont typeface="Arial"/>
              <a:buChar char="•"/>
              <a:tabLst>
                <a:tab pos="355600" algn="l"/>
              </a:tabLst>
            </a:pPr>
            <a:r>
              <a:rPr lang="en-US" sz="2000" spc="-45" dirty="0">
                <a:latin typeface="Carlito"/>
                <a:cs typeface="Carlito"/>
              </a:rPr>
              <a:t>Appropriate </a:t>
            </a:r>
            <a:r>
              <a:rPr lang="en-US" sz="2000" spc="-15" dirty="0">
                <a:latin typeface="Carlito"/>
                <a:cs typeface="Carlito"/>
              </a:rPr>
              <a:t>Bodies </a:t>
            </a:r>
            <a:r>
              <a:rPr lang="en-US" sz="2000" spc="-20" dirty="0">
                <a:latin typeface="Carlito"/>
                <a:cs typeface="Carlito"/>
              </a:rPr>
              <a:t>(ABs) </a:t>
            </a:r>
            <a:r>
              <a:rPr lang="en-US" sz="2000" spc="-15" dirty="0">
                <a:latin typeface="Carlito"/>
                <a:cs typeface="Carlito"/>
              </a:rPr>
              <a:t>will </a:t>
            </a:r>
            <a:r>
              <a:rPr lang="en-US" sz="2000" spc="-60" dirty="0">
                <a:latin typeface="Carlito"/>
                <a:cs typeface="Carlito"/>
              </a:rPr>
              <a:t>have </a:t>
            </a:r>
            <a:r>
              <a:rPr lang="en-US" sz="2000" spc="-5" dirty="0">
                <a:latin typeface="Carlito"/>
                <a:cs typeface="Carlito"/>
              </a:rPr>
              <a:t>a </a:t>
            </a:r>
            <a:r>
              <a:rPr lang="en-US" sz="2000" spc="-45" dirty="0">
                <a:latin typeface="Carlito"/>
                <a:cs typeface="Carlito"/>
              </a:rPr>
              <a:t>role </a:t>
            </a:r>
            <a:r>
              <a:rPr lang="en-US" sz="2000" spc="-10" dirty="0">
                <a:latin typeface="Carlito"/>
                <a:cs typeface="Carlito"/>
              </a:rPr>
              <a:t>in </a:t>
            </a:r>
            <a:r>
              <a:rPr lang="en-US" sz="2000" spc="-20" dirty="0">
                <a:latin typeface="Carlito"/>
                <a:cs typeface="Carlito"/>
              </a:rPr>
              <a:t>checking  </a:t>
            </a:r>
            <a:r>
              <a:rPr lang="en-US" sz="2000" spc="-30" dirty="0">
                <a:latin typeface="Carlito"/>
                <a:cs typeface="Carlito"/>
              </a:rPr>
              <a:t>that </a:t>
            </a:r>
            <a:r>
              <a:rPr lang="en-US" sz="2000" spc="-10" dirty="0">
                <a:latin typeface="Carlito"/>
                <a:cs typeface="Carlito"/>
              </a:rPr>
              <a:t>this </a:t>
            </a:r>
            <a:r>
              <a:rPr lang="en-US" sz="2000" spc="-25" dirty="0">
                <a:latin typeface="Carlito"/>
                <a:cs typeface="Carlito"/>
              </a:rPr>
              <a:t>induction </a:t>
            </a:r>
            <a:r>
              <a:rPr lang="en-US" sz="2000" spc="-10" dirty="0">
                <a:latin typeface="Carlito"/>
                <a:cs typeface="Carlito"/>
              </a:rPr>
              <a:t>is in</a:t>
            </a:r>
            <a:r>
              <a:rPr lang="en-US" sz="2000" spc="210" dirty="0">
                <a:latin typeface="Carlito"/>
                <a:cs typeface="Carlito"/>
              </a:rPr>
              <a:t> </a:t>
            </a:r>
            <a:r>
              <a:rPr lang="en-US" sz="2000" spc="-20" dirty="0">
                <a:latin typeface="Carlito"/>
                <a:cs typeface="Carlito"/>
              </a:rPr>
              <a:t>place.</a:t>
            </a:r>
            <a:endParaRPr lang="en-US" sz="2000" dirty="0">
              <a:latin typeface="Carlito"/>
              <a:cs typeface="Carlito"/>
            </a:endParaRPr>
          </a:p>
        </p:txBody>
      </p:sp>
    </p:spTree>
  </p:cSld>
  <p:clrMapOvr>
    <a:masterClrMapping/>
  </p:clrMapOvr>
  <mc:AlternateContent xmlns:mc="http://schemas.openxmlformats.org/markup-compatibility/2006" xmlns:p14="http://schemas.microsoft.com/office/powerpoint/2010/main">
    <mc:Choice Requires="p14">
      <p:transition spd="slow" p14:dur="2000" advTm="62672"/>
    </mc:Choice>
    <mc:Fallback xmlns="">
      <p:transition spd="slow" advTm="6267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2E36-C48E-DADA-75A9-8767D27B9AAA}"/>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7731A824-EE55-20ED-9CB2-E1F5D21F5E7E}"/>
              </a:ext>
            </a:extLst>
          </p:cNvPr>
          <p:cNvSpPr txBox="1"/>
          <p:nvPr/>
        </p:nvSpPr>
        <p:spPr>
          <a:xfrm>
            <a:off x="533400" y="1371600"/>
            <a:ext cx="3067799" cy="515526"/>
          </a:xfrm>
          <a:prstGeom prst="rect">
            <a:avLst/>
          </a:prstGeom>
          <a:solidFill>
            <a:srgbClr val="30859C"/>
          </a:solidFill>
        </p:spPr>
        <p:txBody>
          <a:bodyPr vert="horz" wrap="square" lIns="0" tIns="0" rIns="0" bIns="0" rtlCol="0">
            <a:spAutoFit/>
          </a:bodyPr>
          <a:lstStyle/>
          <a:p>
            <a:pPr algn="ctr">
              <a:lnSpc>
                <a:spcPts val="1605"/>
              </a:lnSpc>
            </a:pPr>
            <a:r>
              <a:rPr sz="1600" b="1" spc="-10" dirty="0">
                <a:solidFill>
                  <a:srgbClr val="FFFFFF"/>
                </a:solidFill>
                <a:latin typeface="Carlito"/>
                <a:cs typeface="Carlito"/>
              </a:rPr>
              <a:t>Appropriate</a:t>
            </a:r>
            <a:r>
              <a:rPr sz="1600" b="1" spc="-95" dirty="0">
                <a:solidFill>
                  <a:srgbClr val="FFFFFF"/>
                </a:solidFill>
                <a:latin typeface="Carlito"/>
                <a:cs typeface="Carlito"/>
              </a:rPr>
              <a:t> </a:t>
            </a:r>
            <a:r>
              <a:rPr sz="1600" b="1" dirty="0">
                <a:solidFill>
                  <a:srgbClr val="FFFFFF"/>
                </a:solidFill>
                <a:latin typeface="Carlito"/>
                <a:cs typeface="Carlito"/>
              </a:rPr>
              <a:t>Body</a:t>
            </a:r>
            <a:endParaRPr sz="1600" dirty="0">
              <a:latin typeface="Carlito"/>
              <a:cs typeface="Carlito"/>
            </a:endParaRPr>
          </a:p>
          <a:p>
            <a:pPr marL="1270" algn="ctr">
              <a:lnSpc>
                <a:spcPct val="100000"/>
              </a:lnSpc>
              <a:spcBef>
                <a:spcPts val="500"/>
              </a:spcBef>
            </a:pPr>
            <a:r>
              <a:rPr sz="1600" spc="-10" dirty="0">
                <a:solidFill>
                  <a:srgbClr val="FFFFFF"/>
                </a:solidFill>
                <a:latin typeface="Carlito"/>
                <a:cs typeface="Carlito"/>
              </a:rPr>
              <a:t>(access </a:t>
            </a:r>
            <a:r>
              <a:rPr sz="1600" dirty="0">
                <a:solidFill>
                  <a:srgbClr val="FFFFFF"/>
                </a:solidFill>
                <a:latin typeface="Carlito"/>
                <a:cs typeface="Carlito"/>
              </a:rPr>
              <a:t>via </a:t>
            </a:r>
            <a:r>
              <a:rPr lang="en-GB" sz="1600" dirty="0">
                <a:solidFill>
                  <a:srgbClr val="FFFFFF"/>
                </a:solidFill>
                <a:latin typeface="Carlito"/>
                <a:cs typeface="Carlito"/>
              </a:rPr>
              <a:t>the</a:t>
            </a:r>
            <a:r>
              <a:rPr sz="1600" dirty="0">
                <a:solidFill>
                  <a:srgbClr val="FFFFFF"/>
                </a:solidFill>
                <a:latin typeface="Carlito"/>
                <a:cs typeface="Carlito"/>
              </a:rPr>
              <a:t> </a:t>
            </a:r>
            <a:r>
              <a:rPr sz="1600" spc="-40" dirty="0">
                <a:solidFill>
                  <a:srgbClr val="FFFFFF"/>
                </a:solidFill>
                <a:latin typeface="Carlito"/>
                <a:cs typeface="Carlito"/>
              </a:rPr>
              <a:t>Teaching </a:t>
            </a:r>
            <a:r>
              <a:rPr sz="1600" spc="-5" dirty="0">
                <a:solidFill>
                  <a:srgbClr val="FFFFFF"/>
                </a:solidFill>
                <a:latin typeface="Carlito"/>
                <a:cs typeface="Carlito"/>
              </a:rPr>
              <a:t>School</a:t>
            </a:r>
            <a:r>
              <a:rPr sz="1600" spc="10" dirty="0">
                <a:solidFill>
                  <a:srgbClr val="FFFFFF"/>
                </a:solidFill>
                <a:latin typeface="Carlito"/>
                <a:cs typeface="Carlito"/>
              </a:rPr>
              <a:t> </a:t>
            </a:r>
            <a:r>
              <a:rPr sz="1600" spc="-10" dirty="0">
                <a:solidFill>
                  <a:srgbClr val="FFFFFF"/>
                </a:solidFill>
                <a:latin typeface="Carlito"/>
                <a:cs typeface="Carlito"/>
              </a:rPr>
              <a:t>Hub)</a:t>
            </a:r>
            <a:endParaRPr sz="1600" dirty="0">
              <a:latin typeface="Carlito"/>
              <a:cs typeface="Carlito"/>
            </a:endParaRPr>
          </a:p>
        </p:txBody>
      </p:sp>
      <p:sp>
        <p:nvSpPr>
          <p:cNvPr id="5" name="object 5">
            <a:extLst>
              <a:ext uri="{FF2B5EF4-FFF2-40B4-BE49-F238E27FC236}">
                <a16:creationId xmlns:a16="http://schemas.microsoft.com/office/drawing/2014/main" id="{A8DE5C26-7B5D-42F1-AC50-6A4FBE470227}"/>
              </a:ext>
            </a:extLst>
          </p:cNvPr>
          <p:cNvSpPr/>
          <p:nvPr/>
        </p:nvSpPr>
        <p:spPr>
          <a:xfrm>
            <a:off x="2230816" y="2010327"/>
            <a:ext cx="132896" cy="114300"/>
          </a:xfrm>
          <a:custGeom>
            <a:avLst/>
            <a:gdLst/>
            <a:ahLst/>
            <a:cxnLst/>
            <a:rect l="l" t="t" r="r" b="b"/>
            <a:pathLst>
              <a:path w="113029" h="114300">
                <a:moveTo>
                  <a:pt x="112522" y="57899"/>
                </a:moveTo>
                <a:lnTo>
                  <a:pt x="93789" y="57899"/>
                </a:lnTo>
                <a:lnTo>
                  <a:pt x="93789" y="0"/>
                </a:lnTo>
                <a:lnTo>
                  <a:pt x="18796" y="0"/>
                </a:lnTo>
                <a:lnTo>
                  <a:pt x="18796" y="57899"/>
                </a:lnTo>
                <a:lnTo>
                  <a:pt x="0" y="57899"/>
                </a:lnTo>
                <a:lnTo>
                  <a:pt x="56261" y="114287"/>
                </a:lnTo>
                <a:lnTo>
                  <a:pt x="112522" y="57899"/>
                </a:lnTo>
                <a:close/>
              </a:path>
            </a:pathLst>
          </a:custGeom>
          <a:solidFill>
            <a:srgbClr val="B9D2AF"/>
          </a:solidFill>
        </p:spPr>
        <p:txBody>
          <a:bodyPr wrap="square" lIns="0" tIns="0" rIns="0" bIns="0" rtlCol="0"/>
          <a:lstStyle/>
          <a:p>
            <a:endParaRPr sz="2000" dirty="0"/>
          </a:p>
        </p:txBody>
      </p:sp>
      <p:grpSp>
        <p:nvGrpSpPr>
          <p:cNvPr id="6" name="object 6">
            <a:extLst>
              <a:ext uri="{FF2B5EF4-FFF2-40B4-BE49-F238E27FC236}">
                <a16:creationId xmlns:a16="http://schemas.microsoft.com/office/drawing/2014/main" id="{E8C077CB-D322-6681-4903-F338FC32F619}"/>
              </a:ext>
            </a:extLst>
          </p:cNvPr>
          <p:cNvGrpSpPr/>
          <p:nvPr/>
        </p:nvGrpSpPr>
        <p:grpSpPr>
          <a:xfrm>
            <a:off x="535360" y="2176177"/>
            <a:ext cx="3082731" cy="664845"/>
            <a:chOff x="1907794" y="3008122"/>
            <a:chExt cx="2621915" cy="664845"/>
          </a:xfrm>
        </p:grpSpPr>
        <p:sp>
          <p:nvSpPr>
            <p:cNvPr id="7" name="object 7">
              <a:extLst>
                <a:ext uri="{FF2B5EF4-FFF2-40B4-BE49-F238E27FC236}">
                  <a16:creationId xmlns:a16="http://schemas.microsoft.com/office/drawing/2014/main" id="{9BFB9455-C553-6850-8E91-B31BD35AA46B}"/>
                </a:ext>
              </a:extLst>
            </p:cNvPr>
            <p:cNvSpPr/>
            <p:nvPr/>
          </p:nvSpPr>
          <p:spPr>
            <a:xfrm>
              <a:off x="1914144" y="3014472"/>
              <a:ext cx="2609215" cy="652145"/>
            </a:xfrm>
            <a:custGeom>
              <a:avLst/>
              <a:gdLst/>
              <a:ahLst/>
              <a:cxnLst/>
              <a:rect l="l" t="t" r="r" b="b"/>
              <a:pathLst>
                <a:path w="2609215" h="652145">
                  <a:moveTo>
                    <a:pt x="2543683" y="0"/>
                  </a:moveTo>
                  <a:lnTo>
                    <a:pt x="61341" y="126"/>
                  </a:lnTo>
                  <a:lnTo>
                    <a:pt x="22860" y="15620"/>
                  </a:lnTo>
                  <a:lnTo>
                    <a:pt x="1650" y="50800"/>
                  </a:lnTo>
                  <a:lnTo>
                    <a:pt x="0" y="65277"/>
                  </a:lnTo>
                  <a:lnTo>
                    <a:pt x="126" y="590550"/>
                  </a:lnTo>
                  <a:lnTo>
                    <a:pt x="15748" y="629030"/>
                  </a:lnTo>
                  <a:lnTo>
                    <a:pt x="50800" y="650113"/>
                  </a:lnTo>
                  <a:lnTo>
                    <a:pt x="65278" y="651763"/>
                  </a:lnTo>
                  <a:lnTo>
                    <a:pt x="2547620" y="651636"/>
                  </a:lnTo>
                  <a:lnTo>
                    <a:pt x="2586101" y="636142"/>
                  </a:lnTo>
                  <a:lnTo>
                    <a:pt x="2607310" y="600963"/>
                  </a:lnTo>
                  <a:lnTo>
                    <a:pt x="2608960" y="586486"/>
                  </a:lnTo>
                  <a:lnTo>
                    <a:pt x="2608834" y="61213"/>
                  </a:lnTo>
                  <a:lnTo>
                    <a:pt x="2593213" y="22732"/>
                  </a:lnTo>
                  <a:lnTo>
                    <a:pt x="2558160" y="1650"/>
                  </a:lnTo>
                  <a:lnTo>
                    <a:pt x="2543683" y="0"/>
                  </a:lnTo>
                  <a:close/>
                </a:path>
              </a:pathLst>
            </a:custGeom>
            <a:solidFill>
              <a:srgbClr val="D4E2CF"/>
            </a:solidFill>
          </p:spPr>
          <p:txBody>
            <a:bodyPr wrap="square" lIns="0" tIns="0" rIns="0" bIns="0" rtlCol="0"/>
            <a:lstStyle/>
            <a:p>
              <a:endParaRPr sz="2000" dirty="0"/>
            </a:p>
          </p:txBody>
        </p:sp>
        <p:sp>
          <p:nvSpPr>
            <p:cNvPr id="8" name="object 8">
              <a:extLst>
                <a:ext uri="{FF2B5EF4-FFF2-40B4-BE49-F238E27FC236}">
                  <a16:creationId xmlns:a16="http://schemas.microsoft.com/office/drawing/2014/main" id="{9958F3CC-1AA1-09E9-6BBE-3CC7AEC64F9F}"/>
                </a:ext>
              </a:extLst>
            </p:cNvPr>
            <p:cNvSpPr/>
            <p:nvPr/>
          </p:nvSpPr>
          <p:spPr>
            <a:xfrm>
              <a:off x="1914144" y="3014472"/>
              <a:ext cx="2609215" cy="652145"/>
            </a:xfrm>
            <a:custGeom>
              <a:avLst/>
              <a:gdLst/>
              <a:ahLst/>
              <a:cxnLst/>
              <a:rect l="l" t="t" r="r" b="b"/>
              <a:pathLst>
                <a:path w="2609215" h="652145">
                  <a:moveTo>
                    <a:pt x="0" y="65277"/>
                  </a:moveTo>
                  <a:lnTo>
                    <a:pt x="13335" y="25653"/>
                  </a:lnTo>
                  <a:lnTo>
                    <a:pt x="47117" y="2539"/>
                  </a:lnTo>
                  <a:lnTo>
                    <a:pt x="2543683" y="0"/>
                  </a:lnTo>
                  <a:lnTo>
                    <a:pt x="2558160" y="1650"/>
                  </a:lnTo>
                  <a:lnTo>
                    <a:pt x="2593213" y="22732"/>
                  </a:lnTo>
                  <a:lnTo>
                    <a:pt x="2608834" y="61213"/>
                  </a:lnTo>
                  <a:lnTo>
                    <a:pt x="2608960" y="586486"/>
                  </a:lnTo>
                  <a:lnTo>
                    <a:pt x="2607310" y="600963"/>
                  </a:lnTo>
                  <a:lnTo>
                    <a:pt x="2586101" y="636142"/>
                  </a:lnTo>
                  <a:lnTo>
                    <a:pt x="2547620" y="651636"/>
                  </a:lnTo>
                  <a:lnTo>
                    <a:pt x="65278" y="651763"/>
                  </a:lnTo>
                  <a:lnTo>
                    <a:pt x="50800" y="650113"/>
                  </a:lnTo>
                  <a:lnTo>
                    <a:pt x="15748" y="629030"/>
                  </a:lnTo>
                  <a:lnTo>
                    <a:pt x="126" y="590550"/>
                  </a:lnTo>
                  <a:lnTo>
                    <a:pt x="0" y="65277"/>
                  </a:lnTo>
                  <a:close/>
                </a:path>
              </a:pathLst>
            </a:custGeom>
            <a:ln w="12700">
              <a:solidFill>
                <a:srgbClr val="D4E2CF"/>
              </a:solidFill>
            </a:ln>
          </p:spPr>
          <p:txBody>
            <a:bodyPr wrap="square" lIns="0" tIns="0" rIns="0" bIns="0" rtlCol="0"/>
            <a:lstStyle/>
            <a:p>
              <a:endParaRPr sz="2000" dirty="0"/>
            </a:p>
          </p:txBody>
        </p:sp>
      </p:grpSp>
      <p:sp>
        <p:nvSpPr>
          <p:cNvPr id="9" name="object 9">
            <a:extLst>
              <a:ext uri="{FF2B5EF4-FFF2-40B4-BE49-F238E27FC236}">
                <a16:creationId xmlns:a16="http://schemas.microsoft.com/office/drawing/2014/main" id="{867FA824-0194-93CF-B0D4-EEAD344BC38D}"/>
              </a:ext>
            </a:extLst>
          </p:cNvPr>
          <p:cNvSpPr txBox="1"/>
          <p:nvPr/>
        </p:nvSpPr>
        <p:spPr>
          <a:xfrm>
            <a:off x="1187049" y="2394191"/>
            <a:ext cx="2042710" cy="198131"/>
          </a:xfrm>
          <a:prstGeom prst="rect">
            <a:avLst/>
          </a:prstGeom>
        </p:spPr>
        <p:txBody>
          <a:bodyPr vert="horz" wrap="square" lIns="0" tIns="13335" rIns="0" bIns="0" rtlCol="0">
            <a:spAutoFit/>
          </a:bodyPr>
          <a:lstStyle/>
          <a:p>
            <a:pPr marL="12700">
              <a:lnSpc>
                <a:spcPct val="100000"/>
              </a:lnSpc>
              <a:spcBef>
                <a:spcPts val="105"/>
              </a:spcBef>
            </a:pPr>
            <a:r>
              <a:rPr sz="1200" spc="-5" dirty="0">
                <a:latin typeface="Carlito"/>
                <a:cs typeface="Carlito"/>
              </a:rPr>
              <a:t>Quality assurance </a:t>
            </a:r>
            <a:r>
              <a:rPr sz="1200" dirty="0">
                <a:latin typeface="Carlito"/>
                <a:cs typeface="Carlito"/>
              </a:rPr>
              <a:t>of</a:t>
            </a:r>
            <a:r>
              <a:rPr sz="1200" spc="-120" dirty="0">
                <a:latin typeface="Carlito"/>
                <a:cs typeface="Carlito"/>
              </a:rPr>
              <a:t> </a:t>
            </a:r>
            <a:r>
              <a:rPr sz="1200" spc="-5" dirty="0">
                <a:latin typeface="Carlito"/>
                <a:cs typeface="Carlito"/>
              </a:rPr>
              <a:t>induction</a:t>
            </a:r>
            <a:endParaRPr sz="1200" dirty="0">
              <a:latin typeface="Carlito"/>
              <a:cs typeface="Carlito"/>
            </a:endParaRPr>
          </a:p>
        </p:txBody>
      </p:sp>
      <p:sp>
        <p:nvSpPr>
          <p:cNvPr id="10" name="object 10">
            <a:extLst>
              <a:ext uri="{FF2B5EF4-FFF2-40B4-BE49-F238E27FC236}">
                <a16:creationId xmlns:a16="http://schemas.microsoft.com/office/drawing/2014/main" id="{7C5BAA33-DDDF-E9F4-BAAC-CAFC9F3B7F4F}"/>
              </a:ext>
            </a:extLst>
          </p:cNvPr>
          <p:cNvSpPr/>
          <p:nvPr/>
        </p:nvSpPr>
        <p:spPr>
          <a:xfrm>
            <a:off x="2230816" y="2891199"/>
            <a:ext cx="132896" cy="114300"/>
          </a:xfrm>
          <a:custGeom>
            <a:avLst/>
            <a:gdLst/>
            <a:ahLst/>
            <a:cxnLst/>
            <a:rect l="l" t="t" r="r" b="b"/>
            <a:pathLst>
              <a:path w="113029" h="114300">
                <a:moveTo>
                  <a:pt x="112522" y="57899"/>
                </a:moveTo>
                <a:lnTo>
                  <a:pt x="93789" y="57899"/>
                </a:lnTo>
                <a:lnTo>
                  <a:pt x="93789" y="0"/>
                </a:lnTo>
                <a:lnTo>
                  <a:pt x="18796" y="0"/>
                </a:lnTo>
                <a:lnTo>
                  <a:pt x="18796" y="57899"/>
                </a:lnTo>
                <a:lnTo>
                  <a:pt x="0" y="57899"/>
                </a:lnTo>
                <a:lnTo>
                  <a:pt x="56261" y="114287"/>
                </a:lnTo>
                <a:lnTo>
                  <a:pt x="112522" y="57899"/>
                </a:lnTo>
                <a:close/>
              </a:path>
            </a:pathLst>
          </a:custGeom>
          <a:solidFill>
            <a:srgbClr val="B9D2AF"/>
          </a:solidFill>
        </p:spPr>
        <p:txBody>
          <a:bodyPr wrap="square" lIns="0" tIns="0" rIns="0" bIns="0" rtlCol="0"/>
          <a:lstStyle/>
          <a:p>
            <a:endParaRPr sz="2000" dirty="0"/>
          </a:p>
        </p:txBody>
      </p:sp>
      <p:grpSp>
        <p:nvGrpSpPr>
          <p:cNvPr id="11" name="object 11">
            <a:extLst>
              <a:ext uri="{FF2B5EF4-FFF2-40B4-BE49-F238E27FC236}">
                <a16:creationId xmlns:a16="http://schemas.microsoft.com/office/drawing/2014/main" id="{DE177F7A-E5E1-6828-F041-674E46851A05}"/>
              </a:ext>
            </a:extLst>
          </p:cNvPr>
          <p:cNvGrpSpPr/>
          <p:nvPr/>
        </p:nvGrpSpPr>
        <p:grpSpPr>
          <a:xfrm>
            <a:off x="535360" y="3057049"/>
            <a:ext cx="3082731" cy="664845"/>
            <a:chOff x="1907794" y="3888994"/>
            <a:chExt cx="2621915" cy="664845"/>
          </a:xfrm>
        </p:grpSpPr>
        <p:sp>
          <p:nvSpPr>
            <p:cNvPr id="12" name="object 12">
              <a:extLst>
                <a:ext uri="{FF2B5EF4-FFF2-40B4-BE49-F238E27FC236}">
                  <a16:creationId xmlns:a16="http://schemas.microsoft.com/office/drawing/2014/main" id="{56ABFD53-71F0-4B15-F9D6-213593354B97}"/>
                </a:ext>
              </a:extLst>
            </p:cNvPr>
            <p:cNvSpPr/>
            <p:nvPr/>
          </p:nvSpPr>
          <p:spPr>
            <a:xfrm>
              <a:off x="1914144" y="3895344"/>
              <a:ext cx="2609215" cy="652145"/>
            </a:xfrm>
            <a:custGeom>
              <a:avLst/>
              <a:gdLst/>
              <a:ahLst/>
              <a:cxnLst/>
              <a:rect l="l" t="t" r="r" b="b"/>
              <a:pathLst>
                <a:path w="2609215" h="652145">
                  <a:moveTo>
                    <a:pt x="2543683" y="0"/>
                  </a:moveTo>
                  <a:lnTo>
                    <a:pt x="61341" y="126"/>
                  </a:lnTo>
                  <a:lnTo>
                    <a:pt x="22860" y="15620"/>
                  </a:lnTo>
                  <a:lnTo>
                    <a:pt x="1650" y="50799"/>
                  </a:lnTo>
                  <a:lnTo>
                    <a:pt x="0" y="65277"/>
                  </a:lnTo>
                  <a:lnTo>
                    <a:pt x="126" y="590549"/>
                  </a:lnTo>
                  <a:lnTo>
                    <a:pt x="15748" y="629030"/>
                  </a:lnTo>
                  <a:lnTo>
                    <a:pt x="50800" y="650112"/>
                  </a:lnTo>
                  <a:lnTo>
                    <a:pt x="65278" y="651763"/>
                  </a:lnTo>
                  <a:lnTo>
                    <a:pt x="2547620" y="651636"/>
                  </a:lnTo>
                  <a:lnTo>
                    <a:pt x="2586101" y="636142"/>
                  </a:lnTo>
                  <a:lnTo>
                    <a:pt x="2607310" y="600963"/>
                  </a:lnTo>
                  <a:lnTo>
                    <a:pt x="2608960" y="586485"/>
                  </a:lnTo>
                  <a:lnTo>
                    <a:pt x="2608834" y="61213"/>
                  </a:lnTo>
                  <a:lnTo>
                    <a:pt x="2593213" y="22732"/>
                  </a:lnTo>
                  <a:lnTo>
                    <a:pt x="2558160" y="1650"/>
                  </a:lnTo>
                  <a:lnTo>
                    <a:pt x="2543683" y="0"/>
                  </a:lnTo>
                  <a:close/>
                </a:path>
              </a:pathLst>
            </a:custGeom>
            <a:solidFill>
              <a:srgbClr val="D4E2CF"/>
            </a:solidFill>
          </p:spPr>
          <p:txBody>
            <a:bodyPr wrap="square" lIns="0" tIns="0" rIns="0" bIns="0" rtlCol="0"/>
            <a:lstStyle/>
            <a:p>
              <a:endParaRPr sz="2000" dirty="0"/>
            </a:p>
          </p:txBody>
        </p:sp>
        <p:sp>
          <p:nvSpPr>
            <p:cNvPr id="13" name="object 13">
              <a:extLst>
                <a:ext uri="{FF2B5EF4-FFF2-40B4-BE49-F238E27FC236}">
                  <a16:creationId xmlns:a16="http://schemas.microsoft.com/office/drawing/2014/main" id="{3119341A-BF3A-B7FE-BE61-6277D7613AE7}"/>
                </a:ext>
              </a:extLst>
            </p:cNvPr>
            <p:cNvSpPr/>
            <p:nvPr/>
          </p:nvSpPr>
          <p:spPr>
            <a:xfrm>
              <a:off x="1914144" y="3895344"/>
              <a:ext cx="2609215" cy="652145"/>
            </a:xfrm>
            <a:custGeom>
              <a:avLst/>
              <a:gdLst/>
              <a:ahLst/>
              <a:cxnLst/>
              <a:rect l="l" t="t" r="r" b="b"/>
              <a:pathLst>
                <a:path w="2609215" h="652145">
                  <a:moveTo>
                    <a:pt x="0" y="65277"/>
                  </a:moveTo>
                  <a:lnTo>
                    <a:pt x="13335" y="25653"/>
                  </a:lnTo>
                  <a:lnTo>
                    <a:pt x="47117" y="2539"/>
                  </a:lnTo>
                  <a:lnTo>
                    <a:pt x="2543683" y="0"/>
                  </a:lnTo>
                  <a:lnTo>
                    <a:pt x="2558160" y="1650"/>
                  </a:lnTo>
                  <a:lnTo>
                    <a:pt x="2593213" y="22732"/>
                  </a:lnTo>
                  <a:lnTo>
                    <a:pt x="2608834" y="61213"/>
                  </a:lnTo>
                  <a:lnTo>
                    <a:pt x="2608960" y="586485"/>
                  </a:lnTo>
                  <a:lnTo>
                    <a:pt x="2607310" y="600963"/>
                  </a:lnTo>
                  <a:lnTo>
                    <a:pt x="2586101" y="636142"/>
                  </a:lnTo>
                  <a:lnTo>
                    <a:pt x="2547620" y="651636"/>
                  </a:lnTo>
                  <a:lnTo>
                    <a:pt x="65278" y="651763"/>
                  </a:lnTo>
                  <a:lnTo>
                    <a:pt x="50800" y="650112"/>
                  </a:lnTo>
                  <a:lnTo>
                    <a:pt x="15748" y="629030"/>
                  </a:lnTo>
                  <a:lnTo>
                    <a:pt x="126" y="590549"/>
                  </a:lnTo>
                  <a:lnTo>
                    <a:pt x="0" y="65277"/>
                  </a:lnTo>
                  <a:close/>
                </a:path>
              </a:pathLst>
            </a:custGeom>
            <a:ln w="12700">
              <a:solidFill>
                <a:srgbClr val="D4E2CF"/>
              </a:solidFill>
            </a:ln>
          </p:spPr>
          <p:txBody>
            <a:bodyPr wrap="square" lIns="0" tIns="0" rIns="0" bIns="0" rtlCol="0"/>
            <a:lstStyle/>
            <a:p>
              <a:endParaRPr sz="2000" dirty="0"/>
            </a:p>
          </p:txBody>
        </p:sp>
      </p:grpSp>
      <p:sp>
        <p:nvSpPr>
          <p:cNvPr id="14" name="object 14">
            <a:extLst>
              <a:ext uri="{FF2B5EF4-FFF2-40B4-BE49-F238E27FC236}">
                <a16:creationId xmlns:a16="http://schemas.microsoft.com/office/drawing/2014/main" id="{67C02536-B6CD-4FC0-06A2-FF77542BBB73}"/>
              </a:ext>
            </a:extLst>
          </p:cNvPr>
          <p:cNvSpPr/>
          <p:nvPr/>
        </p:nvSpPr>
        <p:spPr>
          <a:xfrm>
            <a:off x="2230816" y="3772071"/>
            <a:ext cx="132896" cy="114300"/>
          </a:xfrm>
          <a:custGeom>
            <a:avLst/>
            <a:gdLst/>
            <a:ahLst/>
            <a:cxnLst/>
            <a:rect l="l" t="t" r="r" b="b"/>
            <a:pathLst>
              <a:path w="113029" h="114300">
                <a:moveTo>
                  <a:pt x="112522" y="57899"/>
                </a:moveTo>
                <a:lnTo>
                  <a:pt x="93789" y="57899"/>
                </a:lnTo>
                <a:lnTo>
                  <a:pt x="93789" y="0"/>
                </a:lnTo>
                <a:lnTo>
                  <a:pt x="18796" y="0"/>
                </a:lnTo>
                <a:lnTo>
                  <a:pt x="18796" y="57899"/>
                </a:lnTo>
                <a:lnTo>
                  <a:pt x="0" y="57899"/>
                </a:lnTo>
                <a:lnTo>
                  <a:pt x="56261" y="114287"/>
                </a:lnTo>
                <a:lnTo>
                  <a:pt x="112522" y="57899"/>
                </a:lnTo>
                <a:close/>
              </a:path>
            </a:pathLst>
          </a:custGeom>
          <a:solidFill>
            <a:srgbClr val="B9D2AF"/>
          </a:solidFill>
        </p:spPr>
        <p:txBody>
          <a:bodyPr wrap="square" lIns="0" tIns="0" rIns="0" bIns="0" rtlCol="0"/>
          <a:lstStyle/>
          <a:p>
            <a:endParaRPr sz="2000" dirty="0"/>
          </a:p>
        </p:txBody>
      </p:sp>
      <p:grpSp>
        <p:nvGrpSpPr>
          <p:cNvPr id="15" name="object 15">
            <a:extLst>
              <a:ext uri="{FF2B5EF4-FFF2-40B4-BE49-F238E27FC236}">
                <a16:creationId xmlns:a16="http://schemas.microsoft.com/office/drawing/2014/main" id="{425398D7-85C1-5C73-A675-262AECEDC8AD}"/>
              </a:ext>
            </a:extLst>
          </p:cNvPr>
          <p:cNvGrpSpPr/>
          <p:nvPr/>
        </p:nvGrpSpPr>
        <p:grpSpPr>
          <a:xfrm>
            <a:off x="535360" y="3937920"/>
            <a:ext cx="3082731" cy="664845"/>
            <a:chOff x="1907794" y="4769865"/>
            <a:chExt cx="2621915" cy="664845"/>
          </a:xfrm>
        </p:grpSpPr>
        <p:sp>
          <p:nvSpPr>
            <p:cNvPr id="16" name="object 16">
              <a:extLst>
                <a:ext uri="{FF2B5EF4-FFF2-40B4-BE49-F238E27FC236}">
                  <a16:creationId xmlns:a16="http://schemas.microsoft.com/office/drawing/2014/main" id="{19009B32-2743-772B-C078-0D5AC45E2DCA}"/>
                </a:ext>
              </a:extLst>
            </p:cNvPr>
            <p:cNvSpPr/>
            <p:nvPr/>
          </p:nvSpPr>
          <p:spPr>
            <a:xfrm>
              <a:off x="1914144" y="4776215"/>
              <a:ext cx="2609215" cy="652145"/>
            </a:xfrm>
            <a:custGeom>
              <a:avLst/>
              <a:gdLst/>
              <a:ahLst/>
              <a:cxnLst/>
              <a:rect l="l" t="t" r="r" b="b"/>
              <a:pathLst>
                <a:path w="2609215" h="652145">
                  <a:moveTo>
                    <a:pt x="2543683" y="0"/>
                  </a:moveTo>
                  <a:lnTo>
                    <a:pt x="61341" y="126"/>
                  </a:lnTo>
                  <a:lnTo>
                    <a:pt x="22860" y="15620"/>
                  </a:lnTo>
                  <a:lnTo>
                    <a:pt x="1650" y="50799"/>
                  </a:lnTo>
                  <a:lnTo>
                    <a:pt x="0" y="65277"/>
                  </a:lnTo>
                  <a:lnTo>
                    <a:pt x="126" y="590549"/>
                  </a:lnTo>
                  <a:lnTo>
                    <a:pt x="15748" y="629030"/>
                  </a:lnTo>
                  <a:lnTo>
                    <a:pt x="50800" y="650112"/>
                  </a:lnTo>
                  <a:lnTo>
                    <a:pt x="65278" y="651763"/>
                  </a:lnTo>
                  <a:lnTo>
                    <a:pt x="2547620" y="651636"/>
                  </a:lnTo>
                  <a:lnTo>
                    <a:pt x="2586101" y="636142"/>
                  </a:lnTo>
                  <a:lnTo>
                    <a:pt x="2607310" y="600963"/>
                  </a:lnTo>
                  <a:lnTo>
                    <a:pt x="2608960" y="586485"/>
                  </a:lnTo>
                  <a:lnTo>
                    <a:pt x="2608834" y="61213"/>
                  </a:lnTo>
                  <a:lnTo>
                    <a:pt x="2593213" y="22732"/>
                  </a:lnTo>
                  <a:lnTo>
                    <a:pt x="2558160" y="1650"/>
                  </a:lnTo>
                  <a:lnTo>
                    <a:pt x="2543683" y="0"/>
                  </a:lnTo>
                  <a:close/>
                </a:path>
              </a:pathLst>
            </a:custGeom>
            <a:solidFill>
              <a:srgbClr val="D4E2CF"/>
            </a:solidFill>
          </p:spPr>
          <p:txBody>
            <a:bodyPr wrap="square" lIns="0" tIns="0" rIns="0" bIns="0" rtlCol="0"/>
            <a:lstStyle/>
            <a:p>
              <a:endParaRPr sz="2000" dirty="0"/>
            </a:p>
          </p:txBody>
        </p:sp>
        <p:sp>
          <p:nvSpPr>
            <p:cNvPr id="17" name="object 17">
              <a:extLst>
                <a:ext uri="{FF2B5EF4-FFF2-40B4-BE49-F238E27FC236}">
                  <a16:creationId xmlns:a16="http://schemas.microsoft.com/office/drawing/2014/main" id="{66960E09-8852-B9B4-DBE1-54FA2157AE32}"/>
                </a:ext>
              </a:extLst>
            </p:cNvPr>
            <p:cNvSpPr/>
            <p:nvPr/>
          </p:nvSpPr>
          <p:spPr>
            <a:xfrm>
              <a:off x="1914144" y="4776215"/>
              <a:ext cx="2609215" cy="652145"/>
            </a:xfrm>
            <a:custGeom>
              <a:avLst/>
              <a:gdLst/>
              <a:ahLst/>
              <a:cxnLst/>
              <a:rect l="l" t="t" r="r" b="b"/>
              <a:pathLst>
                <a:path w="2609215" h="652145">
                  <a:moveTo>
                    <a:pt x="0" y="65277"/>
                  </a:moveTo>
                  <a:lnTo>
                    <a:pt x="13335" y="25653"/>
                  </a:lnTo>
                  <a:lnTo>
                    <a:pt x="47117" y="2539"/>
                  </a:lnTo>
                  <a:lnTo>
                    <a:pt x="2543683" y="0"/>
                  </a:lnTo>
                  <a:lnTo>
                    <a:pt x="2558160" y="1650"/>
                  </a:lnTo>
                  <a:lnTo>
                    <a:pt x="2593213" y="22732"/>
                  </a:lnTo>
                  <a:lnTo>
                    <a:pt x="2608834" y="61213"/>
                  </a:lnTo>
                  <a:lnTo>
                    <a:pt x="2608960" y="586485"/>
                  </a:lnTo>
                  <a:lnTo>
                    <a:pt x="2607310" y="600963"/>
                  </a:lnTo>
                  <a:lnTo>
                    <a:pt x="2586101" y="636142"/>
                  </a:lnTo>
                  <a:lnTo>
                    <a:pt x="2547620" y="651636"/>
                  </a:lnTo>
                  <a:lnTo>
                    <a:pt x="65278" y="651763"/>
                  </a:lnTo>
                  <a:lnTo>
                    <a:pt x="50800" y="650112"/>
                  </a:lnTo>
                  <a:lnTo>
                    <a:pt x="15748" y="629030"/>
                  </a:lnTo>
                  <a:lnTo>
                    <a:pt x="126" y="590549"/>
                  </a:lnTo>
                  <a:lnTo>
                    <a:pt x="0" y="65277"/>
                  </a:lnTo>
                  <a:close/>
                </a:path>
              </a:pathLst>
            </a:custGeom>
            <a:ln w="12700">
              <a:solidFill>
                <a:srgbClr val="D4E2CF"/>
              </a:solidFill>
            </a:ln>
          </p:spPr>
          <p:txBody>
            <a:bodyPr wrap="square" lIns="0" tIns="0" rIns="0" bIns="0" rtlCol="0"/>
            <a:lstStyle/>
            <a:p>
              <a:endParaRPr sz="2000" dirty="0"/>
            </a:p>
          </p:txBody>
        </p:sp>
      </p:grpSp>
      <p:sp>
        <p:nvSpPr>
          <p:cNvPr id="18" name="object 18">
            <a:extLst>
              <a:ext uri="{FF2B5EF4-FFF2-40B4-BE49-F238E27FC236}">
                <a16:creationId xmlns:a16="http://schemas.microsoft.com/office/drawing/2014/main" id="{FF935BA9-E3C7-2607-E84C-AC6DD2CB8B65}"/>
              </a:ext>
            </a:extLst>
          </p:cNvPr>
          <p:cNvSpPr txBox="1"/>
          <p:nvPr/>
        </p:nvSpPr>
        <p:spPr>
          <a:xfrm>
            <a:off x="787159" y="3109278"/>
            <a:ext cx="2758704" cy="532389"/>
          </a:xfrm>
          <a:prstGeom prst="rect">
            <a:avLst/>
          </a:prstGeom>
        </p:spPr>
        <p:txBody>
          <a:bodyPr vert="horz" wrap="square" lIns="0" tIns="27939" rIns="0" bIns="0" rtlCol="0">
            <a:spAutoFit/>
          </a:bodyPr>
          <a:lstStyle/>
          <a:p>
            <a:pPr marL="12700" marR="5080" algn="ctr">
              <a:lnSpc>
                <a:spcPct val="91400"/>
              </a:lnSpc>
              <a:spcBef>
                <a:spcPts val="219"/>
              </a:spcBef>
            </a:pPr>
            <a:r>
              <a:rPr sz="1200" spc="-5" dirty="0">
                <a:latin typeface="Carlito"/>
                <a:cs typeface="Carlito"/>
              </a:rPr>
              <a:t>Guidance, training and </a:t>
            </a:r>
            <a:r>
              <a:rPr sz="1200" dirty="0">
                <a:latin typeface="Carlito"/>
                <a:cs typeface="Carlito"/>
              </a:rPr>
              <a:t>resources for  </a:t>
            </a:r>
            <a:r>
              <a:rPr sz="1200" spc="-5" dirty="0">
                <a:latin typeface="Carlito"/>
                <a:cs typeface="Carlito"/>
              </a:rPr>
              <a:t>Headteachers, Induction</a:t>
            </a:r>
            <a:r>
              <a:rPr sz="1200" spc="-140" dirty="0">
                <a:latin typeface="Carlito"/>
                <a:cs typeface="Carlito"/>
              </a:rPr>
              <a:t> </a:t>
            </a:r>
            <a:r>
              <a:rPr sz="1200" spc="-5" dirty="0">
                <a:latin typeface="Carlito"/>
                <a:cs typeface="Carlito"/>
              </a:rPr>
              <a:t>Leads/Induction  Tutors</a:t>
            </a:r>
            <a:endParaRPr sz="1200" dirty="0">
              <a:latin typeface="Carlito"/>
              <a:cs typeface="Carlito"/>
            </a:endParaRPr>
          </a:p>
        </p:txBody>
      </p:sp>
      <p:sp>
        <p:nvSpPr>
          <p:cNvPr id="19" name="object 19">
            <a:extLst>
              <a:ext uri="{FF2B5EF4-FFF2-40B4-BE49-F238E27FC236}">
                <a16:creationId xmlns:a16="http://schemas.microsoft.com/office/drawing/2014/main" id="{C59A6297-CA40-3CD0-3C89-026FAB02D074}"/>
              </a:ext>
            </a:extLst>
          </p:cNvPr>
          <p:cNvSpPr txBox="1"/>
          <p:nvPr/>
        </p:nvSpPr>
        <p:spPr>
          <a:xfrm>
            <a:off x="734028" y="4008997"/>
            <a:ext cx="2849044" cy="501650"/>
          </a:xfrm>
          <a:prstGeom prst="rect">
            <a:avLst/>
          </a:prstGeom>
        </p:spPr>
        <p:txBody>
          <a:bodyPr vert="horz" wrap="square" lIns="0" tIns="29845" rIns="0" bIns="0" rtlCol="0">
            <a:spAutoFit/>
          </a:bodyPr>
          <a:lstStyle/>
          <a:p>
            <a:pPr marL="12700" marR="5080" indent="2540" algn="ctr">
              <a:lnSpc>
                <a:spcPts val="1210"/>
              </a:lnSpc>
              <a:spcBef>
                <a:spcPts val="235"/>
              </a:spcBef>
            </a:pPr>
            <a:r>
              <a:rPr sz="1200" dirty="0">
                <a:latin typeface="Carlito"/>
                <a:cs typeface="Carlito"/>
              </a:rPr>
              <a:t>Access to </a:t>
            </a:r>
            <a:r>
              <a:rPr sz="1200" b="1" dirty="0">
                <a:latin typeface="Carlito"/>
                <a:cs typeface="Carlito"/>
              </a:rPr>
              <a:t>ECT </a:t>
            </a:r>
            <a:r>
              <a:rPr sz="1200" b="1" spc="-10" dirty="0">
                <a:latin typeface="Carlito"/>
                <a:cs typeface="Carlito"/>
              </a:rPr>
              <a:t>Manager </a:t>
            </a:r>
            <a:r>
              <a:rPr sz="1200" dirty="0">
                <a:latin typeface="Carlito"/>
                <a:cs typeface="Carlito"/>
              </a:rPr>
              <a:t>website for  </a:t>
            </a:r>
            <a:r>
              <a:rPr sz="1200" spc="-10" dirty="0">
                <a:latin typeface="Carlito"/>
                <a:cs typeface="Carlito"/>
              </a:rPr>
              <a:t>submission</a:t>
            </a:r>
            <a:r>
              <a:rPr sz="1200" spc="-75" dirty="0">
                <a:latin typeface="Carlito"/>
                <a:cs typeface="Carlito"/>
              </a:rPr>
              <a:t> </a:t>
            </a:r>
            <a:r>
              <a:rPr sz="1200" dirty="0">
                <a:latin typeface="Carlito"/>
                <a:cs typeface="Carlito"/>
              </a:rPr>
              <a:t>of</a:t>
            </a:r>
            <a:r>
              <a:rPr sz="1200" spc="-25" dirty="0">
                <a:latin typeface="Carlito"/>
                <a:cs typeface="Carlito"/>
              </a:rPr>
              <a:t> </a:t>
            </a:r>
            <a:r>
              <a:rPr sz="1200" dirty="0">
                <a:latin typeface="Carlito"/>
                <a:cs typeface="Carlito"/>
              </a:rPr>
              <a:t>termly</a:t>
            </a:r>
            <a:r>
              <a:rPr sz="1200" spc="-50" dirty="0">
                <a:latin typeface="Carlito"/>
                <a:cs typeface="Carlito"/>
              </a:rPr>
              <a:t> </a:t>
            </a:r>
            <a:r>
              <a:rPr sz="1200" spc="-5" dirty="0">
                <a:latin typeface="Carlito"/>
                <a:cs typeface="Carlito"/>
              </a:rPr>
              <a:t>reports</a:t>
            </a:r>
            <a:r>
              <a:rPr sz="1200" spc="-45" dirty="0">
                <a:latin typeface="Carlito"/>
                <a:cs typeface="Carlito"/>
              </a:rPr>
              <a:t> </a:t>
            </a:r>
            <a:r>
              <a:rPr sz="1200" spc="-10" dirty="0">
                <a:latin typeface="Carlito"/>
                <a:cs typeface="Carlito"/>
              </a:rPr>
              <a:t>and </a:t>
            </a:r>
            <a:r>
              <a:rPr sz="1200" dirty="0">
                <a:latin typeface="Carlito"/>
                <a:cs typeface="Carlito"/>
              </a:rPr>
              <a:t>access</a:t>
            </a:r>
            <a:r>
              <a:rPr sz="1200" spc="-30" dirty="0">
                <a:latin typeface="Carlito"/>
                <a:cs typeface="Carlito"/>
              </a:rPr>
              <a:t> </a:t>
            </a:r>
            <a:r>
              <a:rPr sz="1200" dirty="0">
                <a:latin typeface="Carlito"/>
                <a:cs typeface="Carlito"/>
              </a:rPr>
              <a:t>to  resources.</a:t>
            </a:r>
          </a:p>
        </p:txBody>
      </p:sp>
      <p:sp>
        <p:nvSpPr>
          <p:cNvPr id="20" name="object 20">
            <a:extLst>
              <a:ext uri="{FF2B5EF4-FFF2-40B4-BE49-F238E27FC236}">
                <a16:creationId xmlns:a16="http://schemas.microsoft.com/office/drawing/2014/main" id="{C45A1DAC-F68F-235B-898C-5BE0F79B3DBA}"/>
              </a:ext>
            </a:extLst>
          </p:cNvPr>
          <p:cNvSpPr/>
          <p:nvPr/>
        </p:nvSpPr>
        <p:spPr>
          <a:xfrm>
            <a:off x="2230816" y="4652943"/>
            <a:ext cx="132896" cy="114300"/>
          </a:xfrm>
          <a:custGeom>
            <a:avLst/>
            <a:gdLst/>
            <a:ahLst/>
            <a:cxnLst/>
            <a:rect l="l" t="t" r="r" b="b"/>
            <a:pathLst>
              <a:path w="113029" h="114300">
                <a:moveTo>
                  <a:pt x="112522" y="57899"/>
                </a:moveTo>
                <a:lnTo>
                  <a:pt x="93789" y="57899"/>
                </a:lnTo>
                <a:lnTo>
                  <a:pt x="93789" y="0"/>
                </a:lnTo>
                <a:lnTo>
                  <a:pt x="18796" y="0"/>
                </a:lnTo>
                <a:lnTo>
                  <a:pt x="18796" y="57899"/>
                </a:lnTo>
                <a:lnTo>
                  <a:pt x="0" y="57899"/>
                </a:lnTo>
                <a:lnTo>
                  <a:pt x="56261" y="114287"/>
                </a:lnTo>
                <a:lnTo>
                  <a:pt x="112522" y="57899"/>
                </a:lnTo>
                <a:close/>
              </a:path>
            </a:pathLst>
          </a:custGeom>
          <a:solidFill>
            <a:srgbClr val="B9D2AF"/>
          </a:solidFill>
        </p:spPr>
        <p:txBody>
          <a:bodyPr wrap="square" lIns="0" tIns="0" rIns="0" bIns="0" rtlCol="0"/>
          <a:lstStyle/>
          <a:p>
            <a:endParaRPr sz="2000" dirty="0"/>
          </a:p>
        </p:txBody>
      </p:sp>
      <p:grpSp>
        <p:nvGrpSpPr>
          <p:cNvPr id="21" name="object 21">
            <a:extLst>
              <a:ext uri="{FF2B5EF4-FFF2-40B4-BE49-F238E27FC236}">
                <a16:creationId xmlns:a16="http://schemas.microsoft.com/office/drawing/2014/main" id="{E28087B9-3009-DA24-55AE-C15A45919923}"/>
              </a:ext>
            </a:extLst>
          </p:cNvPr>
          <p:cNvGrpSpPr/>
          <p:nvPr/>
        </p:nvGrpSpPr>
        <p:grpSpPr>
          <a:xfrm>
            <a:off x="535360" y="4818793"/>
            <a:ext cx="3082731" cy="664845"/>
            <a:chOff x="1907794" y="5650738"/>
            <a:chExt cx="2621915" cy="664845"/>
          </a:xfrm>
        </p:grpSpPr>
        <p:sp>
          <p:nvSpPr>
            <p:cNvPr id="22" name="object 22">
              <a:extLst>
                <a:ext uri="{FF2B5EF4-FFF2-40B4-BE49-F238E27FC236}">
                  <a16:creationId xmlns:a16="http://schemas.microsoft.com/office/drawing/2014/main" id="{C9450CCB-A525-B71C-AB3B-86D0D712D534}"/>
                </a:ext>
              </a:extLst>
            </p:cNvPr>
            <p:cNvSpPr/>
            <p:nvPr/>
          </p:nvSpPr>
          <p:spPr>
            <a:xfrm>
              <a:off x="1914144" y="5657088"/>
              <a:ext cx="2609215" cy="652145"/>
            </a:xfrm>
            <a:custGeom>
              <a:avLst/>
              <a:gdLst/>
              <a:ahLst/>
              <a:cxnLst/>
              <a:rect l="l" t="t" r="r" b="b"/>
              <a:pathLst>
                <a:path w="2609215" h="652145">
                  <a:moveTo>
                    <a:pt x="2543683" y="0"/>
                  </a:moveTo>
                  <a:lnTo>
                    <a:pt x="61341" y="114"/>
                  </a:lnTo>
                  <a:lnTo>
                    <a:pt x="22860" y="15646"/>
                  </a:lnTo>
                  <a:lnTo>
                    <a:pt x="1650" y="50749"/>
                  </a:lnTo>
                  <a:lnTo>
                    <a:pt x="0" y="65163"/>
                  </a:lnTo>
                  <a:lnTo>
                    <a:pt x="126" y="590524"/>
                  </a:lnTo>
                  <a:lnTo>
                    <a:pt x="15620" y="628967"/>
                  </a:lnTo>
                  <a:lnTo>
                    <a:pt x="50800" y="650163"/>
                  </a:lnTo>
                  <a:lnTo>
                    <a:pt x="65278" y="651764"/>
                  </a:lnTo>
                  <a:lnTo>
                    <a:pt x="2547620" y="651649"/>
                  </a:lnTo>
                  <a:lnTo>
                    <a:pt x="2586101" y="636104"/>
                  </a:lnTo>
                  <a:lnTo>
                    <a:pt x="2607310" y="601002"/>
                  </a:lnTo>
                  <a:lnTo>
                    <a:pt x="2608960" y="586587"/>
                  </a:lnTo>
                  <a:lnTo>
                    <a:pt x="2608834" y="61239"/>
                  </a:lnTo>
                  <a:lnTo>
                    <a:pt x="2593340" y="22796"/>
                  </a:lnTo>
                  <a:lnTo>
                    <a:pt x="2558160" y="1600"/>
                  </a:lnTo>
                  <a:lnTo>
                    <a:pt x="2543683" y="0"/>
                  </a:lnTo>
                  <a:close/>
                </a:path>
              </a:pathLst>
            </a:custGeom>
            <a:solidFill>
              <a:srgbClr val="D4E2CF"/>
            </a:solidFill>
          </p:spPr>
          <p:txBody>
            <a:bodyPr wrap="square" lIns="0" tIns="0" rIns="0" bIns="0" rtlCol="0"/>
            <a:lstStyle/>
            <a:p>
              <a:endParaRPr sz="2000" dirty="0"/>
            </a:p>
          </p:txBody>
        </p:sp>
        <p:sp>
          <p:nvSpPr>
            <p:cNvPr id="23" name="object 23">
              <a:extLst>
                <a:ext uri="{FF2B5EF4-FFF2-40B4-BE49-F238E27FC236}">
                  <a16:creationId xmlns:a16="http://schemas.microsoft.com/office/drawing/2014/main" id="{09644541-6C28-A8E3-4FD7-F42C1D276309}"/>
                </a:ext>
              </a:extLst>
            </p:cNvPr>
            <p:cNvSpPr/>
            <p:nvPr/>
          </p:nvSpPr>
          <p:spPr>
            <a:xfrm>
              <a:off x="1914144" y="5657088"/>
              <a:ext cx="2609215" cy="652145"/>
            </a:xfrm>
            <a:custGeom>
              <a:avLst/>
              <a:gdLst/>
              <a:ahLst/>
              <a:cxnLst/>
              <a:rect l="l" t="t" r="r" b="b"/>
              <a:pathLst>
                <a:path w="2609215" h="652145">
                  <a:moveTo>
                    <a:pt x="0" y="65163"/>
                  </a:moveTo>
                  <a:lnTo>
                    <a:pt x="13335" y="25641"/>
                  </a:lnTo>
                  <a:lnTo>
                    <a:pt x="47117" y="2540"/>
                  </a:lnTo>
                  <a:lnTo>
                    <a:pt x="2543683" y="0"/>
                  </a:lnTo>
                  <a:lnTo>
                    <a:pt x="2558160" y="1600"/>
                  </a:lnTo>
                  <a:lnTo>
                    <a:pt x="2593340" y="22796"/>
                  </a:lnTo>
                  <a:lnTo>
                    <a:pt x="2608834" y="61239"/>
                  </a:lnTo>
                  <a:lnTo>
                    <a:pt x="2608960" y="586587"/>
                  </a:lnTo>
                  <a:lnTo>
                    <a:pt x="2607310" y="601002"/>
                  </a:lnTo>
                  <a:lnTo>
                    <a:pt x="2586101" y="636104"/>
                  </a:lnTo>
                  <a:lnTo>
                    <a:pt x="2547620" y="651649"/>
                  </a:lnTo>
                  <a:lnTo>
                    <a:pt x="65278" y="651764"/>
                  </a:lnTo>
                  <a:lnTo>
                    <a:pt x="50800" y="650163"/>
                  </a:lnTo>
                  <a:lnTo>
                    <a:pt x="15620" y="628967"/>
                  </a:lnTo>
                  <a:lnTo>
                    <a:pt x="126" y="590524"/>
                  </a:lnTo>
                  <a:lnTo>
                    <a:pt x="0" y="65163"/>
                  </a:lnTo>
                  <a:close/>
                </a:path>
              </a:pathLst>
            </a:custGeom>
            <a:ln w="12700">
              <a:solidFill>
                <a:srgbClr val="D4E2CF"/>
              </a:solidFill>
            </a:ln>
          </p:spPr>
          <p:txBody>
            <a:bodyPr wrap="square" lIns="0" tIns="0" rIns="0" bIns="0" rtlCol="0"/>
            <a:lstStyle/>
            <a:p>
              <a:endParaRPr sz="2000" dirty="0"/>
            </a:p>
          </p:txBody>
        </p:sp>
      </p:grpSp>
      <p:sp>
        <p:nvSpPr>
          <p:cNvPr id="24" name="object 24">
            <a:extLst>
              <a:ext uri="{FF2B5EF4-FFF2-40B4-BE49-F238E27FC236}">
                <a16:creationId xmlns:a16="http://schemas.microsoft.com/office/drawing/2014/main" id="{EC0041C5-502A-7596-AFBA-7F8AE78146F1}"/>
              </a:ext>
            </a:extLst>
          </p:cNvPr>
          <p:cNvSpPr txBox="1"/>
          <p:nvPr/>
        </p:nvSpPr>
        <p:spPr>
          <a:xfrm>
            <a:off x="813853" y="4946282"/>
            <a:ext cx="2692257" cy="340734"/>
          </a:xfrm>
          <a:prstGeom prst="rect">
            <a:avLst/>
          </a:prstGeom>
        </p:spPr>
        <p:txBody>
          <a:bodyPr vert="horz" wrap="square" lIns="0" tIns="30480" rIns="0" bIns="0" rtlCol="0">
            <a:spAutoFit/>
          </a:bodyPr>
          <a:lstStyle/>
          <a:p>
            <a:pPr marL="12700" marR="5080" indent="104775">
              <a:lnSpc>
                <a:spcPts val="1200"/>
              </a:lnSpc>
              <a:spcBef>
                <a:spcPts val="240"/>
              </a:spcBef>
            </a:pPr>
            <a:r>
              <a:rPr sz="1200" dirty="0">
                <a:latin typeface="Carlito"/>
                <a:cs typeface="Carlito"/>
              </a:rPr>
              <a:t>ECTs </a:t>
            </a:r>
            <a:r>
              <a:rPr sz="1200" spc="-5" dirty="0">
                <a:latin typeface="Carlito"/>
                <a:cs typeface="Carlito"/>
              </a:rPr>
              <a:t>and </a:t>
            </a:r>
            <a:r>
              <a:rPr sz="1200" dirty="0">
                <a:latin typeface="Carlito"/>
                <a:cs typeface="Carlito"/>
              </a:rPr>
              <a:t>Induction Tutors </a:t>
            </a:r>
            <a:r>
              <a:rPr sz="1200" spc="-5" dirty="0">
                <a:latin typeface="Carlito"/>
                <a:cs typeface="Carlito"/>
              </a:rPr>
              <a:t>should be  </a:t>
            </a:r>
            <a:r>
              <a:rPr sz="1200" dirty="0">
                <a:latin typeface="Carlito"/>
                <a:cs typeface="Carlito"/>
              </a:rPr>
              <a:t>registered</a:t>
            </a:r>
            <a:r>
              <a:rPr sz="1200" spc="-80" dirty="0">
                <a:latin typeface="Carlito"/>
                <a:cs typeface="Carlito"/>
              </a:rPr>
              <a:t> </a:t>
            </a:r>
            <a:r>
              <a:rPr sz="1200" dirty="0">
                <a:latin typeface="Carlito"/>
                <a:cs typeface="Carlito"/>
              </a:rPr>
              <a:t>on</a:t>
            </a:r>
            <a:r>
              <a:rPr sz="1200" spc="-20" dirty="0">
                <a:latin typeface="Carlito"/>
                <a:cs typeface="Carlito"/>
              </a:rPr>
              <a:t> </a:t>
            </a:r>
            <a:r>
              <a:rPr sz="1200" dirty="0">
                <a:latin typeface="Carlito"/>
                <a:cs typeface="Carlito"/>
              </a:rPr>
              <a:t>the</a:t>
            </a:r>
            <a:r>
              <a:rPr sz="1200" spc="-40" dirty="0">
                <a:latin typeface="Carlito"/>
                <a:cs typeface="Carlito"/>
              </a:rPr>
              <a:t> </a:t>
            </a:r>
            <a:r>
              <a:rPr sz="1200" dirty="0">
                <a:latin typeface="Carlito"/>
                <a:cs typeface="Carlito"/>
              </a:rPr>
              <a:t>ECT</a:t>
            </a:r>
            <a:r>
              <a:rPr sz="1200" spc="-25" dirty="0">
                <a:latin typeface="Carlito"/>
                <a:cs typeface="Carlito"/>
              </a:rPr>
              <a:t> </a:t>
            </a:r>
            <a:r>
              <a:rPr sz="1200" spc="-5" dirty="0">
                <a:latin typeface="Carlito"/>
                <a:cs typeface="Carlito"/>
              </a:rPr>
              <a:t>Manager</a:t>
            </a:r>
            <a:r>
              <a:rPr sz="1200" spc="-45" dirty="0">
                <a:latin typeface="Carlito"/>
                <a:cs typeface="Carlito"/>
              </a:rPr>
              <a:t> </a:t>
            </a:r>
            <a:r>
              <a:rPr sz="1200" dirty="0">
                <a:latin typeface="Carlito"/>
                <a:cs typeface="Carlito"/>
              </a:rPr>
              <a:t>website.</a:t>
            </a:r>
          </a:p>
        </p:txBody>
      </p:sp>
      <p:sp>
        <p:nvSpPr>
          <p:cNvPr id="25" name="object 25">
            <a:extLst>
              <a:ext uri="{FF2B5EF4-FFF2-40B4-BE49-F238E27FC236}">
                <a16:creationId xmlns:a16="http://schemas.microsoft.com/office/drawing/2014/main" id="{10843FA6-AB93-F05D-1493-68D858E0EC36}"/>
              </a:ext>
            </a:extLst>
          </p:cNvPr>
          <p:cNvSpPr txBox="1"/>
          <p:nvPr/>
        </p:nvSpPr>
        <p:spPr>
          <a:xfrm>
            <a:off x="5606847" y="1371600"/>
            <a:ext cx="3003591" cy="368306"/>
          </a:xfrm>
          <a:prstGeom prst="rect">
            <a:avLst/>
          </a:prstGeom>
          <a:solidFill>
            <a:srgbClr val="30859C"/>
          </a:solidFill>
        </p:spPr>
        <p:txBody>
          <a:bodyPr vert="horz" wrap="square" lIns="0" tIns="0" rIns="0" bIns="0" rtlCol="0">
            <a:spAutoFit/>
          </a:bodyPr>
          <a:lstStyle/>
          <a:p>
            <a:pPr marL="8890" algn="ctr">
              <a:lnSpc>
                <a:spcPts val="1405"/>
              </a:lnSpc>
            </a:pPr>
            <a:r>
              <a:rPr lang="en-US" sz="1600" b="1" spc="-10" dirty="0">
                <a:solidFill>
                  <a:srgbClr val="FFFFFF"/>
                </a:solidFill>
                <a:latin typeface="Carlito"/>
                <a:cs typeface="Carlito"/>
              </a:rPr>
              <a:t>Early Career Training Programme (ECTP) </a:t>
            </a:r>
            <a:r>
              <a:rPr sz="1400" dirty="0">
                <a:solidFill>
                  <a:srgbClr val="FFFFFF"/>
                </a:solidFill>
                <a:latin typeface="Carlito"/>
                <a:cs typeface="Carlito"/>
              </a:rPr>
              <a:t>(either</a:t>
            </a:r>
            <a:r>
              <a:rPr sz="1400" spc="-75" dirty="0">
                <a:solidFill>
                  <a:srgbClr val="FFFFFF"/>
                </a:solidFill>
                <a:latin typeface="Carlito"/>
                <a:cs typeface="Carlito"/>
              </a:rPr>
              <a:t> </a:t>
            </a:r>
            <a:r>
              <a:rPr lang="en-GB" sz="1400" dirty="0">
                <a:solidFill>
                  <a:srgbClr val="FFFFFF"/>
                </a:solidFill>
                <a:latin typeface="Carlito"/>
                <a:cs typeface="Carlito"/>
              </a:rPr>
              <a:t>provider led or school led</a:t>
            </a:r>
            <a:r>
              <a:rPr sz="1400" dirty="0">
                <a:solidFill>
                  <a:srgbClr val="FFFFFF"/>
                </a:solidFill>
                <a:latin typeface="Carlito"/>
                <a:cs typeface="Carlito"/>
              </a:rPr>
              <a:t>)</a:t>
            </a:r>
            <a:endParaRPr sz="1400" dirty="0">
              <a:latin typeface="Carlito"/>
              <a:cs typeface="Carlito"/>
            </a:endParaRPr>
          </a:p>
        </p:txBody>
      </p:sp>
      <p:sp>
        <p:nvSpPr>
          <p:cNvPr id="26" name="object 26">
            <a:extLst>
              <a:ext uri="{FF2B5EF4-FFF2-40B4-BE49-F238E27FC236}">
                <a16:creationId xmlns:a16="http://schemas.microsoft.com/office/drawing/2014/main" id="{4D924FD2-F110-FC03-1743-72EDF9935BD3}"/>
              </a:ext>
            </a:extLst>
          </p:cNvPr>
          <p:cNvSpPr/>
          <p:nvPr/>
        </p:nvSpPr>
        <p:spPr>
          <a:xfrm>
            <a:off x="7249809" y="1990120"/>
            <a:ext cx="134389" cy="114300"/>
          </a:xfrm>
          <a:custGeom>
            <a:avLst/>
            <a:gdLst/>
            <a:ahLst/>
            <a:cxnLst/>
            <a:rect l="l" t="t" r="r" b="b"/>
            <a:pathLst>
              <a:path w="114300" h="114300">
                <a:moveTo>
                  <a:pt x="114300" y="57137"/>
                </a:moveTo>
                <a:lnTo>
                  <a:pt x="95250" y="57137"/>
                </a:lnTo>
                <a:lnTo>
                  <a:pt x="95250" y="0"/>
                </a:lnTo>
                <a:lnTo>
                  <a:pt x="19050" y="0"/>
                </a:lnTo>
                <a:lnTo>
                  <a:pt x="19050" y="57137"/>
                </a:lnTo>
                <a:lnTo>
                  <a:pt x="0" y="57137"/>
                </a:lnTo>
                <a:lnTo>
                  <a:pt x="57150" y="114287"/>
                </a:lnTo>
                <a:lnTo>
                  <a:pt x="114300" y="57137"/>
                </a:lnTo>
                <a:close/>
              </a:path>
            </a:pathLst>
          </a:custGeom>
          <a:solidFill>
            <a:srgbClr val="B9D2AF"/>
          </a:solidFill>
        </p:spPr>
        <p:txBody>
          <a:bodyPr wrap="square" lIns="0" tIns="0" rIns="0" bIns="0" rtlCol="0"/>
          <a:lstStyle/>
          <a:p>
            <a:endParaRPr sz="2000" dirty="0"/>
          </a:p>
        </p:txBody>
      </p:sp>
      <p:grpSp>
        <p:nvGrpSpPr>
          <p:cNvPr id="27" name="object 27">
            <a:extLst>
              <a:ext uri="{FF2B5EF4-FFF2-40B4-BE49-F238E27FC236}">
                <a16:creationId xmlns:a16="http://schemas.microsoft.com/office/drawing/2014/main" id="{815632FA-083F-EA29-B8AA-5662C734127B}"/>
              </a:ext>
            </a:extLst>
          </p:cNvPr>
          <p:cNvGrpSpPr/>
          <p:nvPr/>
        </p:nvGrpSpPr>
        <p:grpSpPr>
          <a:xfrm>
            <a:off x="5606847" y="2155483"/>
            <a:ext cx="3084224" cy="664845"/>
            <a:chOff x="4896358" y="3008122"/>
            <a:chExt cx="2623185" cy="664845"/>
          </a:xfrm>
        </p:grpSpPr>
        <p:sp>
          <p:nvSpPr>
            <p:cNvPr id="28" name="object 28">
              <a:extLst>
                <a:ext uri="{FF2B5EF4-FFF2-40B4-BE49-F238E27FC236}">
                  <a16:creationId xmlns:a16="http://schemas.microsoft.com/office/drawing/2014/main" id="{4B0F2642-8916-40D1-3A80-16A50BC63C49}"/>
                </a:ext>
              </a:extLst>
            </p:cNvPr>
            <p:cNvSpPr/>
            <p:nvPr/>
          </p:nvSpPr>
          <p:spPr>
            <a:xfrm>
              <a:off x="4902708" y="3014472"/>
              <a:ext cx="2610485" cy="652145"/>
            </a:xfrm>
            <a:custGeom>
              <a:avLst/>
              <a:gdLst/>
              <a:ahLst/>
              <a:cxnLst/>
              <a:rect l="l" t="t" r="r" b="b"/>
              <a:pathLst>
                <a:path w="2610484" h="652145">
                  <a:moveTo>
                    <a:pt x="2544825" y="0"/>
                  </a:moveTo>
                  <a:lnTo>
                    <a:pt x="61340" y="126"/>
                  </a:lnTo>
                  <a:lnTo>
                    <a:pt x="22732" y="15620"/>
                  </a:lnTo>
                  <a:lnTo>
                    <a:pt x="1650" y="50800"/>
                  </a:lnTo>
                  <a:lnTo>
                    <a:pt x="0" y="65277"/>
                  </a:lnTo>
                  <a:lnTo>
                    <a:pt x="126" y="590550"/>
                  </a:lnTo>
                  <a:lnTo>
                    <a:pt x="15747" y="629030"/>
                  </a:lnTo>
                  <a:lnTo>
                    <a:pt x="50800" y="650113"/>
                  </a:lnTo>
                  <a:lnTo>
                    <a:pt x="65277" y="651763"/>
                  </a:lnTo>
                  <a:lnTo>
                    <a:pt x="2548763" y="651636"/>
                  </a:lnTo>
                  <a:lnTo>
                    <a:pt x="2587243" y="636142"/>
                  </a:lnTo>
                  <a:lnTo>
                    <a:pt x="2608452" y="600963"/>
                  </a:lnTo>
                  <a:lnTo>
                    <a:pt x="2610103" y="586486"/>
                  </a:lnTo>
                  <a:lnTo>
                    <a:pt x="2609976" y="61213"/>
                  </a:lnTo>
                  <a:lnTo>
                    <a:pt x="2594356" y="22732"/>
                  </a:lnTo>
                  <a:lnTo>
                    <a:pt x="2559303" y="1650"/>
                  </a:lnTo>
                  <a:lnTo>
                    <a:pt x="2544825" y="0"/>
                  </a:lnTo>
                  <a:close/>
                </a:path>
              </a:pathLst>
            </a:custGeom>
            <a:solidFill>
              <a:srgbClr val="D4E2CF"/>
            </a:solidFill>
          </p:spPr>
          <p:txBody>
            <a:bodyPr wrap="square" lIns="0" tIns="0" rIns="0" bIns="0" rtlCol="0"/>
            <a:lstStyle/>
            <a:p>
              <a:endParaRPr sz="2000" dirty="0"/>
            </a:p>
          </p:txBody>
        </p:sp>
        <p:sp>
          <p:nvSpPr>
            <p:cNvPr id="29" name="object 29">
              <a:extLst>
                <a:ext uri="{FF2B5EF4-FFF2-40B4-BE49-F238E27FC236}">
                  <a16:creationId xmlns:a16="http://schemas.microsoft.com/office/drawing/2014/main" id="{9CFA86F9-BBEB-A3AD-CE94-0A831641B809}"/>
                </a:ext>
              </a:extLst>
            </p:cNvPr>
            <p:cNvSpPr/>
            <p:nvPr/>
          </p:nvSpPr>
          <p:spPr>
            <a:xfrm>
              <a:off x="4902708" y="3014472"/>
              <a:ext cx="2610485" cy="652145"/>
            </a:xfrm>
            <a:custGeom>
              <a:avLst/>
              <a:gdLst/>
              <a:ahLst/>
              <a:cxnLst/>
              <a:rect l="l" t="t" r="r" b="b"/>
              <a:pathLst>
                <a:path w="2610484" h="652145">
                  <a:moveTo>
                    <a:pt x="0" y="65277"/>
                  </a:moveTo>
                  <a:lnTo>
                    <a:pt x="13334" y="25653"/>
                  </a:lnTo>
                  <a:lnTo>
                    <a:pt x="47116" y="2539"/>
                  </a:lnTo>
                  <a:lnTo>
                    <a:pt x="2544825" y="0"/>
                  </a:lnTo>
                  <a:lnTo>
                    <a:pt x="2559303" y="1650"/>
                  </a:lnTo>
                  <a:lnTo>
                    <a:pt x="2594356" y="22732"/>
                  </a:lnTo>
                  <a:lnTo>
                    <a:pt x="2609976" y="61213"/>
                  </a:lnTo>
                  <a:lnTo>
                    <a:pt x="2610103" y="586486"/>
                  </a:lnTo>
                  <a:lnTo>
                    <a:pt x="2608452" y="600963"/>
                  </a:lnTo>
                  <a:lnTo>
                    <a:pt x="2587243" y="636142"/>
                  </a:lnTo>
                  <a:lnTo>
                    <a:pt x="2548763" y="651636"/>
                  </a:lnTo>
                  <a:lnTo>
                    <a:pt x="65277" y="651763"/>
                  </a:lnTo>
                  <a:lnTo>
                    <a:pt x="50800" y="650113"/>
                  </a:lnTo>
                  <a:lnTo>
                    <a:pt x="15747" y="629030"/>
                  </a:lnTo>
                  <a:lnTo>
                    <a:pt x="126" y="590550"/>
                  </a:lnTo>
                  <a:lnTo>
                    <a:pt x="0" y="65277"/>
                  </a:lnTo>
                  <a:close/>
                </a:path>
              </a:pathLst>
            </a:custGeom>
            <a:ln w="12700">
              <a:solidFill>
                <a:srgbClr val="D4E2CF"/>
              </a:solidFill>
            </a:ln>
          </p:spPr>
          <p:txBody>
            <a:bodyPr wrap="square" lIns="0" tIns="0" rIns="0" bIns="0" rtlCol="0"/>
            <a:lstStyle/>
            <a:p>
              <a:endParaRPr sz="2000" dirty="0"/>
            </a:p>
          </p:txBody>
        </p:sp>
      </p:grpSp>
      <p:sp>
        <p:nvSpPr>
          <p:cNvPr id="30" name="object 30">
            <a:extLst>
              <a:ext uri="{FF2B5EF4-FFF2-40B4-BE49-F238E27FC236}">
                <a16:creationId xmlns:a16="http://schemas.microsoft.com/office/drawing/2014/main" id="{41ED0B7E-0442-E3F1-DDF2-A0FF517B47F0}"/>
              </a:ext>
            </a:extLst>
          </p:cNvPr>
          <p:cNvSpPr txBox="1"/>
          <p:nvPr/>
        </p:nvSpPr>
        <p:spPr>
          <a:xfrm>
            <a:off x="5730215" y="2296325"/>
            <a:ext cx="2852777" cy="340734"/>
          </a:xfrm>
          <a:prstGeom prst="rect">
            <a:avLst/>
          </a:prstGeom>
        </p:spPr>
        <p:txBody>
          <a:bodyPr vert="horz" wrap="square" lIns="0" tIns="30480" rIns="0" bIns="0" rtlCol="0">
            <a:spAutoFit/>
          </a:bodyPr>
          <a:lstStyle/>
          <a:p>
            <a:pPr marL="152400" marR="5080" indent="-140335">
              <a:lnSpc>
                <a:spcPts val="1200"/>
              </a:lnSpc>
              <a:spcBef>
                <a:spcPts val="240"/>
              </a:spcBef>
            </a:pPr>
            <a:r>
              <a:rPr sz="1200" spc="-10" dirty="0">
                <a:latin typeface="Carlito"/>
                <a:cs typeface="Carlito"/>
              </a:rPr>
              <a:t>Training </a:t>
            </a:r>
            <a:r>
              <a:rPr sz="1200" spc="-5" dirty="0">
                <a:latin typeface="Carlito"/>
                <a:cs typeface="Carlito"/>
              </a:rPr>
              <a:t>programme </a:t>
            </a:r>
            <a:r>
              <a:rPr sz="1200" dirty="0">
                <a:latin typeface="Carlito"/>
                <a:cs typeface="Carlito"/>
              </a:rPr>
              <a:t>for </a:t>
            </a:r>
            <a:r>
              <a:rPr sz="1200" spc="-5" dirty="0">
                <a:latin typeface="Carlito"/>
                <a:cs typeface="Carlito"/>
              </a:rPr>
              <a:t>ECTs and</a:t>
            </a:r>
            <a:r>
              <a:rPr sz="1200" spc="-140" dirty="0">
                <a:latin typeface="Carlito"/>
                <a:cs typeface="Carlito"/>
              </a:rPr>
              <a:t> </a:t>
            </a:r>
            <a:r>
              <a:rPr sz="1200" dirty="0">
                <a:latin typeface="Carlito"/>
                <a:cs typeface="Carlito"/>
              </a:rPr>
              <a:t>Mentors  based on the </a:t>
            </a:r>
            <a:r>
              <a:rPr sz="1200" spc="-5" dirty="0">
                <a:latin typeface="Carlito"/>
                <a:cs typeface="Carlito"/>
              </a:rPr>
              <a:t>Early Career</a:t>
            </a:r>
            <a:r>
              <a:rPr sz="1200" spc="-180" dirty="0">
                <a:latin typeface="Carlito"/>
                <a:cs typeface="Carlito"/>
              </a:rPr>
              <a:t> </a:t>
            </a:r>
            <a:r>
              <a:rPr sz="1200" dirty="0">
                <a:latin typeface="Carlito"/>
                <a:cs typeface="Carlito"/>
              </a:rPr>
              <a:t>Framework</a:t>
            </a:r>
          </a:p>
        </p:txBody>
      </p:sp>
      <p:sp>
        <p:nvSpPr>
          <p:cNvPr id="31" name="object 31">
            <a:extLst>
              <a:ext uri="{FF2B5EF4-FFF2-40B4-BE49-F238E27FC236}">
                <a16:creationId xmlns:a16="http://schemas.microsoft.com/office/drawing/2014/main" id="{678228F5-EC0B-0607-18C8-53F123F18CB1}"/>
              </a:ext>
            </a:extLst>
          </p:cNvPr>
          <p:cNvSpPr/>
          <p:nvPr/>
        </p:nvSpPr>
        <p:spPr>
          <a:xfrm>
            <a:off x="7249809" y="2870992"/>
            <a:ext cx="134389" cy="114300"/>
          </a:xfrm>
          <a:custGeom>
            <a:avLst/>
            <a:gdLst/>
            <a:ahLst/>
            <a:cxnLst/>
            <a:rect l="l" t="t" r="r" b="b"/>
            <a:pathLst>
              <a:path w="114300" h="114300">
                <a:moveTo>
                  <a:pt x="114300" y="57137"/>
                </a:moveTo>
                <a:lnTo>
                  <a:pt x="95250" y="57137"/>
                </a:lnTo>
                <a:lnTo>
                  <a:pt x="95250" y="0"/>
                </a:lnTo>
                <a:lnTo>
                  <a:pt x="19050" y="0"/>
                </a:lnTo>
                <a:lnTo>
                  <a:pt x="19050" y="57137"/>
                </a:lnTo>
                <a:lnTo>
                  <a:pt x="0" y="57137"/>
                </a:lnTo>
                <a:lnTo>
                  <a:pt x="57150" y="114287"/>
                </a:lnTo>
                <a:lnTo>
                  <a:pt x="114300" y="57137"/>
                </a:lnTo>
                <a:close/>
              </a:path>
            </a:pathLst>
          </a:custGeom>
          <a:solidFill>
            <a:srgbClr val="B9D2AF"/>
          </a:solidFill>
        </p:spPr>
        <p:txBody>
          <a:bodyPr wrap="square" lIns="0" tIns="0" rIns="0" bIns="0" rtlCol="0"/>
          <a:lstStyle/>
          <a:p>
            <a:endParaRPr sz="2000" dirty="0"/>
          </a:p>
        </p:txBody>
      </p:sp>
      <p:grpSp>
        <p:nvGrpSpPr>
          <p:cNvPr id="32" name="object 32">
            <a:extLst>
              <a:ext uri="{FF2B5EF4-FFF2-40B4-BE49-F238E27FC236}">
                <a16:creationId xmlns:a16="http://schemas.microsoft.com/office/drawing/2014/main" id="{F0560E58-7305-EBE6-E05C-0814E60D5A6B}"/>
              </a:ext>
            </a:extLst>
          </p:cNvPr>
          <p:cNvGrpSpPr/>
          <p:nvPr/>
        </p:nvGrpSpPr>
        <p:grpSpPr>
          <a:xfrm>
            <a:off x="5606847" y="3036355"/>
            <a:ext cx="3084224" cy="664845"/>
            <a:chOff x="4896358" y="3888994"/>
            <a:chExt cx="2623185" cy="664845"/>
          </a:xfrm>
        </p:grpSpPr>
        <p:sp>
          <p:nvSpPr>
            <p:cNvPr id="33" name="object 33">
              <a:extLst>
                <a:ext uri="{FF2B5EF4-FFF2-40B4-BE49-F238E27FC236}">
                  <a16:creationId xmlns:a16="http://schemas.microsoft.com/office/drawing/2014/main" id="{7359B1C6-D404-F97E-674C-80FE179FCE09}"/>
                </a:ext>
              </a:extLst>
            </p:cNvPr>
            <p:cNvSpPr/>
            <p:nvPr/>
          </p:nvSpPr>
          <p:spPr>
            <a:xfrm>
              <a:off x="4902708" y="3895344"/>
              <a:ext cx="2610485" cy="652145"/>
            </a:xfrm>
            <a:custGeom>
              <a:avLst/>
              <a:gdLst/>
              <a:ahLst/>
              <a:cxnLst/>
              <a:rect l="l" t="t" r="r" b="b"/>
              <a:pathLst>
                <a:path w="2610484" h="652145">
                  <a:moveTo>
                    <a:pt x="2544825" y="0"/>
                  </a:moveTo>
                  <a:lnTo>
                    <a:pt x="61340" y="126"/>
                  </a:lnTo>
                  <a:lnTo>
                    <a:pt x="22859" y="15620"/>
                  </a:lnTo>
                  <a:lnTo>
                    <a:pt x="1650" y="50799"/>
                  </a:lnTo>
                  <a:lnTo>
                    <a:pt x="0" y="65277"/>
                  </a:lnTo>
                  <a:lnTo>
                    <a:pt x="126" y="590549"/>
                  </a:lnTo>
                  <a:lnTo>
                    <a:pt x="15747" y="629030"/>
                  </a:lnTo>
                  <a:lnTo>
                    <a:pt x="50800" y="650112"/>
                  </a:lnTo>
                  <a:lnTo>
                    <a:pt x="65277" y="651763"/>
                  </a:lnTo>
                  <a:lnTo>
                    <a:pt x="2548763" y="651636"/>
                  </a:lnTo>
                  <a:lnTo>
                    <a:pt x="2587243" y="636142"/>
                  </a:lnTo>
                  <a:lnTo>
                    <a:pt x="2608452" y="600963"/>
                  </a:lnTo>
                  <a:lnTo>
                    <a:pt x="2610103" y="586485"/>
                  </a:lnTo>
                  <a:lnTo>
                    <a:pt x="2609976" y="61213"/>
                  </a:lnTo>
                  <a:lnTo>
                    <a:pt x="2594356" y="22732"/>
                  </a:lnTo>
                  <a:lnTo>
                    <a:pt x="2559303" y="1650"/>
                  </a:lnTo>
                  <a:lnTo>
                    <a:pt x="2544825" y="0"/>
                  </a:lnTo>
                  <a:close/>
                </a:path>
              </a:pathLst>
            </a:custGeom>
            <a:solidFill>
              <a:srgbClr val="D4E2CF"/>
            </a:solidFill>
          </p:spPr>
          <p:txBody>
            <a:bodyPr wrap="square" lIns="0" tIns="0" rIns="0" bIns="0" rtlCol="0"/>
            <a:lstStyle/>
            <a:p>
              <a:endParaRPr sz="2000" dirty="0"/>
            </a:p>
          </p:txBody>
        </p:sp>
        <p:sp>
          <p:nvSpPr>
            <p:cNvPr id="34" name="object 34">
              <a:extLst>
                <a:ext uri="{FF2B5EF4-FFF2-40B4-BE49-F238E27FC236}">
                  <a16:creationId xmlns:a16="http://schemas.microsoft.com/office/drawing/2014/main" id="{EC47664C-7820-3B3D-1FE0-248233BF7350}"/>
                </a:ext>
              </a:extLst>
            </p:cNvPr>
            <p:cNvSpPr/>
            <p:nvPr/>
          </p:nvSpPr>
          <p:spPr>
            <a:xfrm>
              <a:off x="4902708" y="3895344"/>
              <a:ext cx="2610485" cy="652145"/>
            </a:xfrm>
            <a:custGeom>
              <a:avLst/>
              <a:gdLst/>
              <a:ahLst/>
              <a:cxnLst/>
              <a:rect l="l" t="t" r="r" b="b"/>
              <a:pathLst>
                <a:path w="2610484" h="652145">
                  <a:moveTo>
                    <a:pt x="0" y="65277"/>
                  </a:moveTo>
                  <a:lnTo>
                    <a:pt x="13334" y="25653"/>
                  </a:lnTo>
                  <a:lnTo>
                    <a:pt x="47116" y="2539"/>
                  </a:lnTo>
                  <a:lnTo>
                    <a:pt x="2544825" y="0"/>
                  </a:lnTo>
                  <a:lnTo>
                    <a:pt x="2559303" y="1650"/>
                  </a:lnTo>
                  <a:lnTo>
                    <a:pt x="2594356" y="22732"/>
                  </a:lnTo>
                  <a:lnTo>
                    <a:pt x="2609976" y="61213"/>
                  </a:lnTo>
                  <a:lnTo>
                    <a:pt x="2610103" y="586485"/>
                  </a:lnTo>
                  <a:lnTo>
                    <a:pt x="2608452" y="600963"/>
                  </a:lnTo>
                  <a:lnTo>
                    <a:pt x="2587243" y="636142"/>
                  </a:lnTo>
                  <a:lnTo>
                    <a:pt x="2548763" y="651636"/>
                  </a:lnTo>
                  <a:lnTo>
                    <a:pt x="65277" y="651763"/>
                  </a:lnTo>
                  <a:lnTo>
                    <a:pt x="50800" y="650112"/>
                  </a:lnTo>
                  <a:lnTo>
                    <a:pt x="15747" y="629030"/>
                  </a:lnTo>
                  <a:lnTo>
                    <a:pt x="126" y="590549"/>
                  </a:lnTo>
                  <a:lnTo>
                    <a:pt x="0" y="65277"/>
                  </a:lnTo>
                  <a:close/>
                </a:path>
              </a:pathLst>
            </a:custGeom>
            <a:ln w="12700">
              <a:solidFill>
                <a:srgbClr val="D4E2CF"/>
              </a:solidFill>
            </a:ln>
          </p:spPr>
          <p:txBody>
            <a:bodyPr wrap="square" lIns="0" tIns="0" rIns="0" bIns="0" rtlCol="0"/>
            <a:lstStyle/>
            <a:p>
              <a:endParaRPr sz="2000" dirty="0"/>
            </a:p>
          </p:txBody>
        </p:sp>
      </p:grpSp>
      <p:sp>
        <p:nvSpPr>
          <p:cNvPr id="35" name="object 35">
            <a:extLst>
              <a:ext uri="{FF2B5EF4-FFF2-40B4-BE49-F238E27FC236}">
                <a16:creationId xmlns:a16="http://schemas.microsoft.com/office/drawing/2014/main" id="{B1AA911B-3251-E0E2-B3F5-52137D4207F7}"/>
              </a:ext>
            </a:extLst>
          </p:cNvPr>
          <p:cNvSpPr txBox="1"/>
          <p:nvPr/>
        </p:nvSpPr>
        <p:spPr>
          <a:xfrm>
            <a:off x="5683557" y="3177832"/>
            <a:ext cx="2930423" cy="346075"/>
          </a:xfrm>
          <a:prstGeom prst="rect">
            <a:avLst/>
          </a:prstGeom>
        </p:spPr>
        <p:txBody>
          <a:bodyPr vert="horz" wrap="square" lIns="0" tIns="30480" rIns="0" bIns="0" rtlCol="0">
            <a:spAutoFit/>
          </a:bodyPr>
          <a:lstStyle/>
          <a:p>
            <a:pPr marL="756285" marR="5080" indent="-744220">
              <a:lnSpc>
                <a:spcPts val="1200"/>
              </a:lnSpc>
              <a:spcBef>
                <a:spcPts val="240"/>
              </a:spcBef>
            </a:pPr>
            <a:r>
              <a:rPr sz="1200" dirty="0">
                <a:latin typeface="Carlito"/>
                <a:cs typeface="Carlito"/>
              </a:rPr>
              <a:t>PD </a:t>
            </a:r>
            <a:r>
              <a:rPr sz="1200" spc="-5" dirty="0">
                <a:latin typeface="Carlito"/>
                <a:cs typeface="Carlito"/>
              </a:rPr>
              <a:t>programme runs alongside </a:t>
            </a:r>
            <a:r>
              <a:rPr sz="1200" dirty="0">
                <a:latin typeface="Carlito"/>
                <a:cs typeface="Carlito"/>
              </a:rPr>
              <a:t>the</a:t>
            </a:r>
            <a:r>
              <a:rPr sz="1200" spc="-170" dirty="0">
                <a:latin typeface="Carlito"/>
                <a:cs typeface="Carlito"/>
              </a:rPr>
              <a:t> </a:t>
            </a:r>
            <a:r>
              <a:rPr sz="1200" spc="-5" dirty="0">
                <a:latin typeface="Carlito"/>
                <a:cs typeface="Carlito"/>
              </a:rPr>
              <a:t>statutory  induction</a:t>
            </a:r>
            <a:r>
              <a:rPr sz="1200" spc="-70" dirty="0">
                <a:latin typeface="Carlito"/>
                <a:cs typeface="Carlito"/>
              </a:rPr>
              <a:t> </a:t>
            </a:r>
            <a:r>
              <a:rPr sz="1200" dirty="0">
                <a:latin typeface="Carlito"/>
                <a:cs typeface="Carlito"/>
              </a:rPr>
              <a:t>process</a:t>
            </a:r>
          </a:p>
        </p:txBody>
      </p:sp>
      <p:sp>
        <p:nvSpPr>
          <p:cNvPr id="36" name="object 36">
            <a:extLst>
              <a:ext uri="{FF2B5EF4-FFF2-40B4-BE49-F238E27FC236}">
                <a16:creationId xmlns:a16="http://schemas.microsoft.com/office/drawing/2014/main" id="{11A03418-509B-A8CE-008B-654A705C8731}"/>
              </a:ext>
            </a:extLst>
          </p:cNvPr>
          <p:cNvSpPr/>
          <p:nvPr/>
        </p:nvSpPr>
        <p:spPr>
          <a:xfrm>
            <a:off x="7249809" y="3751864"/>
            <a:ext cx="134389" cy="114300"/>
          </a:xfrm>
          <a:custGeom>
            <a:avLst/>
            <a:gdLst/>
            <a:ahLst/>
            <a:cxnLst/>
            <a:rect l="l" t="t" r="r" b="b"/>
            <a:pathLst>
              <a:path w="114300" h="114300">
                <a:moveTo>
                  <a:pt x="114300" y="57137"/>
                </a:moveTo>
                <a:lnTo>
                  <a:pt x="95250" y="57137"/>
                </a:lnTo>
                <a:lnTo>
                  <a:pt x="95250" y="0"/>
                </a:lnTo>
                <a:lnTo>
                  <a:pt x="19050" y="0"/>
                </a:lnTo>
                <a:lnTo>
                  <a:pt x="19050" y="57137"/>
                </a:lnTo>
                <a:lnTo>
                  <a:pt x="0" y="57137"/>
                </a:lnTo>
                <a:lnTo>
                  <a:pt x="57150" y="114287"/>
                </a:lnTo>
                <a:lnTo>
                  <a:pt x="114300" y="57137"/>
                </a:lnTo>
                <a:close/>
              </a:path>
            </a:pathLst>
          </a:custGeom>
          <a:solidFill>
            <a:srgbClr val="B9D2AF"/>
          </a:solidFill>
        </p:spPr>
        <p:txBody>
          <a:bodyPr wrap="square" lIns="0" tIns="0" rIns="0" bIns="0" rtlCol="0"/>
          <a:lstStyle/>
          <a:p>
            <a:endParaRPr sz="2000" dirty="0"/>
          </a:p>
        </p:txBody>
      </p:sp>
      <p:grpSp>
        <p:nvGrpSpPr>
          <p:cNvPr id="37" name="object 37">
            <a:extLst>
              <a:ext uri="{FF2B5EF4-FFF2-40B4-BE49-F238E27FC236}">
                <a16:creationId xmlns:a16="http://schemas.microsoft.com/office/drawing/2014/main" id="{4361251B-3A5F-8CFF-FDB5-0E78F4B6D50F}"/>
              </a:ext>
            </a:extLst>
          </p:cNvPr>
          <p:cNvGrpSpPr/>
          <p:nvPr/>
        </p:nvGrpSpPr>
        <p:grpSpPr>
          <a:xfrm>
            <a:off x="5606847" y="3917226"/>
            <a:ext cx="3084224" cy="664845"/>
            <a:chOff x="4896358" y="4769865"/>
            <a:chExt cx="2623185" cy="664845"/>
          </a:xfrm>
        </p:grpSpPr>
        <p:sp>
          <p:nvSpPr>
            <p:cNvPr id="38" name="object 38">
              <a:extLst>
                <a:ext uri="{FF2B5EF4-FFF2-40B4-BE49-F238E27FC236}">
                  <a16:creationId xmlns:a16="http://schemas.microsoft.com/office/drawing/2014/main" id="{F5E284B5-08D2-8D0E-BB59-B13D32FE7FEF}"/>
                </a:ext>
              </a:extLst>
            </p:cNvPr>
            <p:cNvSpPr/>
            <p:nvPr/>
          </p:nvSpPr>
          <p:spPr>
            <a:xfrm>
              <a:off x="4902708" y="4776215"/>
              <a:ext cx="2610485" cy="652145"/>
            </a:xfrm>
            <a:custGeom>
              <a:avLst/>
              <a:gdLst/>
              <a:ahLst/>
              <a:cxnLst/>
              <a:rect l="l" t="t" r="r" b="b"/>
              <a:pathLst>
                <a:path w="2610484" h="652145">
                  <a:moveTo>
                    <a:pt x="2544825" y="0"/>
                  </a:moveTo>
                  <a:lnTo>
                    <a:pt x="61340" y="126"/>
                  </a:lnTo>
                  <a:lnTo>
                    <a:pt x="22859" y="15620"/>
                  </a:lnTo>
                  <a:lnTo>
                    <a:pt x="1650" y="50799"/>
                  </a:lnTo>
                  <a:lnTo>
                    <a:pt x="0" y="65277"/>
                  </a:lnTo>
                  <a:lnTo>
                    <a:pt x="126" y="590549"/>
                  </a:lnTo>
                  <a:lnTo>
                    <a:pt x="15747" y="629030"/>
                  </a:lnTo>
                  <a:lnTo>
                    <a:pt x="50800" y="650112"/>
                  </a:lnTo>
                  <a:lnTo>
                    <a:pt x="65277" y="651763"/>
                  </a:lnTo>
                  <a:lnTo>
                    <a:pt x="2548763" y="651636"/>
                  </a:lnTo>
                  <a:lnTo>
                    <a:pt x="2587243" y="636142"/>
                  </a:lnTo>
                  <a:lnTo>
                    <a:pt x="2608452" y="600963"/>
                  </a:lnTo>
                  <a:lnTo>
                    <a:pt x="2610103" y="586485"/>
                  </a:lnTo>
                  <a:lnTo>
                    <a:pt x="2609976" y="61213"/>
                  </a:lnTo>
                  <a:lnTo>
                    <a:pt x="2594356" y="22732"/>
                  </a:lnTo>
                  <a:lnTo>
                    <a:pt x="2559303" y="1650"/>
                  </a:lnTo>
                  <a:lnTo>
                    <a:pt x="2544825" y="0"/>
                  </a:lnTo>
                  <a:close/>
                </a:path>
              </a:pathLst>
            </a:custGeom>
            <a:solidFill>
              <a:srgbClr val="D4E2CF"/>
            </a:solidFill>
          </p:spPr>
          <p:txBody>
            <a:bodyPr wrap="square" lIns="0" tIns="0" rIns="0" bIns="0" rtlCol="0"/>
            <a:lstStyle/>
            <a:p>
              <a:endParaRPr sz="2000" dirty="0"/>
            </a:p>
          </p:txBody>
        </p:sp>
        <p:sp>
          <p:nvSpPr>
            <p:cNvPr id="39" name="object 39">
              <a:extLst>
                <a:ext uri="{FF2B5EF4-FFF2-40B4-BE49-F238E27FC236}">
                  <a16:creationId xmlns:a16="http://schemas.microsoft.com/office/drawing/2014/main" id="{1FCE46C5-2807-184E-BCA7-E4086CA44ED0}"/>
                </a:ext>
              </a:extLst>
            </p:cNvPr>
            <p:cNvSpPr/>
            <p:nvPr/>
          </p:nvSpPr>
          <p:spPr>
            <a:xfrm>
              <a:off x="4902708" y="4776215"/>
              <a:ext cx="2610485" cy="652145"/>
            </a:xfrm>
            <a:custGeom>
              <a:avLst/>
              <a:gdLst/>
              <a:ahLst/>
              <a:cxnLst/>
              <a:rect l="l" t="t" r="r" b="b"/>
              <a:pathLst>
                <a:path w="2610484" h="652145">
                  <a:moveTo>
                    <a:pt x="0" y="65277"/>
                  </a:moveTo>
                  <a:lnTo>
                    <a:pt x="13334" y="25653"/>
                  </a:lnTo>
                  <a:lnTo>
                    <a:pt x="47116" y="2539"/>
                  </a:lnTo>
                  <a:lnTo>
                    <a:pt x="2544825" y="0"/>
                  </a:lnTo>
                  <a:lnTo>
                    <a:pt x="2559303" y="1650"/>
                  </a:lnTo>
                  <a:lnTo>
                    <a:pt x="2594356" y="22732"/>
                  </a:lnTo>
                  <a:lnTo>
                    <a:pt x="2609976" y="61213"/>
                  </a:lnTo>
                  <a:lnTo>
                    <a:pt x="2610103" y="586485"/>
                  </a:lnTo>
                  <a:lnTo>
                    <a:pt x="2608452" y="600963"/>
                  </a:lnTo>
                  <a:lnTo>
                    <a:pt x="2587243" y="636142"/>
                  </a:lnTo>
                  <a:lnTo>
                    <a:pt x="2548763" y="651636"/>
                  </a:lnTo>
                  <a:lnTo>
                    <a:pt x="65277" y="651763"/>
                  </a:lnTo>
                  <a:lnTo>
                    <a:pt x="50800" y="650112"/>
                  </a:lnTo>
                  <a:lnTo>
                    <a:pt x="15747" y="629030"/>
                  </a:lnTo>
                  <a:lnTo>
                    <a:pt x="126" y="590549"/>
                  </a:lnTo>
                  <a:lnTo>
                    <a:pt x="0" y="65277"/>
                  </a:lnTo>
                  <a:close/>
                </a:path>
              </a:pathLst>
            </a:custGeom>
            <a:ln w="12700">
              <a:solidFill>
                <a:srgbClr val="D4E2CF"/>
              </a:solidFill>
            </a:ln>
          </p:spPr>
          <p:txBody>
            <a:bodyPr wrap="square" lIns="0" tIns="0" rIns="0" bIns="0" rtlCol="0"/>
            <a:lstStyle/>
            <a:p>
              <a:endParaRPr sz="2000" dirty="0"/>
            </a:p>
          </p:txBody>
        </p:sp>
      </p:grpSp>
      <p:sp>
        <p:nvSpPr>
          <p:cNvPr id="40" name="object 40">
            <a:extLst>
              <a:ext uri="{FF2B5EF4-FFF2-40B4-BE49-F238E27FC236}">
                <a16:creationId xmlns:a16="http://schemas.microsoft.com/office/drawing/2014/main" id="{B42C4F93-5A24-04BA-D1B0-7BC77FBAF0FD}"/>
              </a:ext>
            </a:extLst>
          </p:cNvPr>
          <p:cNvSpPr/>
          <p:nvPr/>
        </p:nvSpPr>
        <p:spPr>
          <a:xfrm>
            <a:off x="7249809" y="4632736"/>
            <a:ext cx="134389" cy="114300"/>
          </a:xfrm>
          <a:custGeom>
            <a:avLst/>
            <a:gdLst/>
            <a:ahLst/>
            <a:cxnLst/>
            <a:rect l="l" t="t" r="r" b="b"/>
            <a:pathLst>
              <a:path w="114300" h="114300">
                <a:moveTo>
                  <a:pt x="114300" y="57137"/>
                </a:moveTo>
                <a:lnTo>
                  <a:pt x="95250" y="57137"/>
                </a:lnTo>
                <a:lnTo>
                  <a:pt x="95250" y="0"/>
                </a:lnTo>
                <a:lnTo>
                  <a:pt x="19050" y="0"/>
                </a:lnTo>
                <a:lnTo>
                  <a:pt x="19050" y="57137"/>
                </a:lnTo>
                <a:lnTo>
                  <a:pt x="0" y="57137"/>
                </a:lnTo>
                <a:lnTo>
                  <a:pt x="57150" y="114287"/>
                </a:lnTo>
                <a:lnTo>
                  <a:pt x="114300" y="57137"/>
                </a:lnTo>
                <a:close/>
              </a:path>
            </a:pathLst>
          </a:custGeom>
          <a:solidFill>
            <a:srgbClr val="B9D2AF"/>
          </a:solidFill>
        </p:spPr>
        <p:txBody>
          <a:bodyPr wrap="square" lIns="0" tIns="0" rIns="0" bIns="0" rtlCol="0"/>
          <a:lstStyle/>
          <a:p>
            <a:endParaRPr sz="2000" dirty="0"/>
          </a:p>
        </p:txBody>
      </p:sp>
      <p:grpSp>
        <p:nvGrpSpPr>
          <p:cNvPr id="41" name="object 41">
            <a:extLst>
              <a:ext uri="{FF2B5EF4-FFF2-40B4-BE49-F238E27FC236}">
                <a16:creationId xmlns:a16="http://schemas.microsoft.com/office/drawing/2014/main" id="{F7E77088-9E43-C8E5-B75F-E81DEB65170F}"/>
              </a:ext>
            </a:extLst>
          </p:cNvPr>
          <p:cNvGrpSpPr/>
          <p:nvPr/>
        </p:nvGrpSpPr>
        <p:grpSpPr>
          <a:xfrm>
            <a:off x="5606847" y="4798099"/>
            <a:ext cx="3084224" cy="664845"/>
            <a:chOff x="4896358" y="5650738"/>
            <a:chExt cx="2623185" cy="664845"/>
          </a:xfrm>
        </p:grpSpPr>
        <p:sp>
          <p:nvSpPr>
            <p:cNvPr id="42" name="object 42">
              <a:extLst>
                <a:ext uri="{FF2B5EF4-FFF2-40B4-BE49-F238E27FC236}">
                  <a16:creationId xmlns:a16="http://schemas.microsoft.com/office/drawing/2014/main" id="{C6AFFCFA-6F71-03BB-EEC3-F36F2B83466A}"/>
                </a:ext>
              </a:extLst>
            </p:cNvPr>
            <p:cNvSpPr/>
            <p:nvPr/>
          </p:nvSpPr>
          <p:spPr>
            <a:xfrm>
              <a:off x="4902708" y="5657088"/>
              <a:ext cx="2610485" cy="652145"/>
            </a:xfrm>
            <a:custGeom>
              <a:avLst/>
              <a:gdLst/>
              <a:ahLst/>
              <a:cxnLst/>
              <a:rect l="l" t="t" r="r" b="b"/>
              <a:pathLst>
                <a:path w="2610484" h="652145">
                  <a:moveTo>
                    <a:pt x="2544825" y="0"/>
                  </a:moveTo>
                  <a:lnTo>
                    <a:pt x="61340" y="114"/>
                  </a:lnTo>
                  <a:lnTo>
                    <a:pt x="22859" y="15659"/>
                  </a:lnTo>
                  <a:lnTo>
                    <a:pt x="1650" y="50749"/>
                  </a:lnTo>
                  <a:lnTo>
                    <a:pt x="0" y="65163"/>
                  </a:lnTo>
                  <a:lnTo>
                    <a:pt x="126" y="590524"/>
                  </a:lnTo>
                  <a:lnTo>
                    <a:pt x="15620" y="628967"/>
                  </a:lnTo>
                  <a:lnTo>
                    <a:pt x="50800" y="650163"/>
                  </a:lnTo>
                  <a:lnTo>
                    <a:pt x="65277" y="651764"/>
                  </a:lnTo>
                  <a:lnTo>
                    <a:pt x="2548763" y="651649"/>
                  </a:lnTo>
                  <a:lnTo>
                    <a:pt x="2587243" y="636104"/>
                  </a:lnTo>
                  <a:lnTo>
                    <a:pt x="2608452" y="601002"/>
                  </a:lnTo>
                  <a:lnTo>
                    <a:pt x="2610103" y="586587"/>
                  </a:lnTo>
                  <a:lnTo>
                    <a:pt x="2609976" y="61239"/>
                  </a:lnTo>
                  <a:lnTo>
                    <a:pt x="2594483" y="22796"/>
                  </a:lnTo>
                  <a:lnTo>
                    <a:pt x="2559303" y="1600"/>
                  </a:lnTo>
                  <a:lnTo>
                    <a:pt x="2544825" y="0"/>
                  </a:lnTo>
                  <a:close/>
                </a:path>
              </a:pathLst>
            </a:custGeom>
            <a:solidFill>
              <a:srgbClr val="D4E2CF"/>
            </a:solidFill>
          </p:spPr>
          <p:txBody>
            <a:bodyPr wrap="square" lIns="0" tIns="0" rIns="0" bIns="0" rtlCol="0"/>
            <a:lstStyle/>
            <a:p>
              <a:endParaRPr sz="2000" dirty="0"/>
            </a:p>
          </p:txBody>
        </p:sp>
        <p:sp>
          <p:nvSpPr>
            <p:cNvPr id="43" name="object 43">
              <a:extLst>
                <a:ext uri="{FF2B5EF4-FFF2-40B4-BE49-F238E27FC236}">
                  <a16:creationId xmlns:a16="http://schemas.microsoft.com/office/drawing/2014/main" id="{8F597690-3A1E-DB47-4B18-A6C4F5B2E538}"/>
                </a:ext>
              </a:extLst>
            </p:cNvPr>
            <p:cNvSpPr/>
            <p:nvPr/>
          </p:nvSpPr>
          <p:spPr>
            <a:xfrm>
              <a:off x="4902708" y="5657088"/>
              <a:ext cx="2610485" cy="652145"/>
            </a:xfrm>
            <a:custGeom>
              <a:avLst/>
              <a:gdLst/>
              <a:ahLst/>
              <a:cxnLst/>
              <a:rect l="l" t="t" r="r" b="b"/>
              <a:pathLst>
                <a:path w="2610484" h="652145">
                  <a:moveTo>
                    <a:pt x="0" y="65163"/>
                  </a:moveTo>
                  <a:lnTo>
                    <a:pt x="13334" y="25641"/>
                  </a:lnTo>
                  <a:lnTo>
                    <a:pt x="47116" y="2540"/>
                  </a:lnTo>
                  <a:lnTo>
                    <a:pt x="2544825" y="0"/>
                  </a:lnTo>
                  <a:lnTo>
                    <a:pt x="2559303" y="1600"/>
                  </a:lnTo>
                  <a:lnTo>
                    <a:pt x="2594483" y="22796"/>
                  </a:lnTo>
                  <a:lnTo>
                    <a:pt x="2609976" y="61239"/>
                  </a:lnTo>
                  <a:lnTo>
                    <a:pt x="2610103" y="586587"/>
                  </a:lnTo>
                  <a:lnTo>
                    <a:pt x="2608452" y="601002"/>
                  </a:lnTo>
                  <a:lnTo>
                    <a:pt x="2587243" y="636104"/>
                  </a:lnTo>
                  <a:lnTo>
                    <a:pt x="2548763" y="651649"/>
                  </a:lnTo>
                  <a:lnTo>
                    <a:pt x="65277" y="651764"/>
                  </a:lnTo>
                  <a:lnTo>
                    <a:pt x="50800" y="650163"/>
                  </a:lnTo>
                  <a:lnTo>
                    <a:pt x="15620" y="628967"/>
                  </a:lnTo>
                  <a:lnTo>
                    <a:pt x="126" y="590524"/>
                  </a:lnTo>
                  <a:lnTo>
                    <a:pt x="0" y="65163"/>
                  </a:lnTo>
                  <a:close/>
                </a:path>
              </a:pathLst>
            </a:custGeom>
            <a:ln w="12700">
              <a:solidFill>
                <a:srgbClr val="D4E2CF"/>
              </a:solidFill>
            </a:ln>
          </p:spPr>
          <p:txBody>
            <a:bodyPr wrap="square" lIns="0" tIns="0" rIns="0" bIns="0" rtlCol="0"/>
            <a:lstStyle/>
            <a:p>
              <a:endParaRPr sz="2000" dirty="0"/>
            </a:p>
          </p:txBody>
        </p:sp>
      </p:grpSp>
      <p:sp>
        <p:nvSpPr>
          <p:cNvPr id="44" name="object 44">
            <a:extLst>
              <a:ext uri="{FF2B5EF4-FFF2-40B4-BE49-F238E27FC236}">
                <a16:creationId xmlns:a16="http://schemas.microsoft.com/office/drawing/2014/main" id="{B07D16F7-4808-3928-7576-D3027E532B25}"/>
              </a:ext>
            </a:extLst>
          </p:cNvPr>
          <p:cNvSpPr txBox="1"/>
          <p:nvPr/>
        </p:nvSpPr>
        <p:spPr>
          <a:xfrm>
            <a:off x="5668014" y="3984994"/>
            <a:ext cx="2983432" cy="532389"/>
          </a:xfrm>
          <a:prstGeom prst="rect">
            <a:avLst/>
          </a:prstGeom>
        </p:spPr>
        <p:txBody>
          <a:bodyPr vert="horz" wrap="square" lIns="0" tIns="27939" rIns="0" bIns="0" rtlCol="0">
            <a:spAutoFit/>
          </a:bodyPr>
          <a:lstStyle/>
          <a:p>
            <a:pPr marL="12700" marR="5080" algn="ctr">
              <a:lnSpc>
                <a:spcPct val="91400"/>
              </a:lnSpc>
              <a:spcBef>
                <a:spcPts val="219"/>
              </a:spcBef>
            </a:pPr>
            <a:r>
              <a:rPr sz="1200" spc="-5" dirty="0">
                <a:latin typeface="Carlito"/>
                <a:cs typeface="Carlito"/>
              </a:rPr>
              <a:t>If</a:t>
            </a:r>
            <a:r>
              <a:rPr sz="1200" spc="-15" dirty="0">
                <a:latin typeface="Carlito"/>
                <a:cs typeface="Carlito"/>
              </a:rPr>
              <a:t> </a:t>
            </a:r>
            <a:r>
              <a:rPr sz="1200" dirty="0">
                <a:latin typeface="Carlito"/>
                <a:cs typeface="Carlito"/>
              </a:rPr>
              <a:t>DfE</a:t>
            </a:r>
            <a:r>
              <a:rPr sz="1200" spc="-25" dirty="0">
                <a:latin typeface="Carlito"/>
                <a:cs typeface="Carlito"/>
              </a:rPr>
              <a:t> </a:t>
            </a:r>
            <a:r>
              <a:rPr sz="1200" spc="-5" dirty="0">
                <a:latin typeface="Carlito"/>
                <a:cs typeface="Carlito"/>
              </a:rPr>
              <a:t>funded</a:t>
            </a:r>
            <a:r>
              <a:rPr sz="1200" spc="-25" dirty="0">
                <a:latin typeface="Carlito"/>
                <a:cs typeface="Carlito"/>
              </a:rPr>
              <a:t> </a:t>
            </a:r>
            <a:r>
              <a:rPr sz="1200" spc="-5" dirty="0">
                <a:latin typeface="Carlito"/>
                <a:cs typeface="Carlito"/>
              </a:rPr>
              <a:t>programme,</a:t>
            </a:r>
            <a:r>
              <a:rPr sz="1200" spc="-70" dirty="0">
                <a:latin typeface="Carlito"/>
                <a:cs typeface="Carlito"/>
              </a:rPr>
              <a:t> </a:t>
            </a:r>
            <a:r>
              <a:rPr sz="1200" dirty="0">
                <a:latin typeface="Carlito"/>
                <a:cs typeface="Carlito"/>
              </a:rPr>
              <a:t>mentors</a:t>
            </a:r>
            <a:r>
              <a:rPr sz="1200" spc="-85" dirty="0">
                <a:latin typeface="Carlito"/>
                <a:cs typeface="Carlito"/>
              </a:rPr>
              <a:t> </a:t>
            </a:r>
            <a:r>
              <a:rPr sz="1200" spc="-5" dirty="0">
                <a:latin typeface="Carlito"/>
                <a:cs typeface="Carlito"/>
              </a:rPr>
              <a:t>and</a:t>
            </a:r>
            <a:r>
              <a:rPr sz="1200" spc="-10" dirty="0">
                <a:latin typeface="Carlito"/>
                <a:cs typeface="Carlito"/>
              </a:rPr>
              <a:t> </a:t>
            </a:r>
            <a:r>
              <a:rPr sz="1200" spc="-5" dirty="0">
                <a:latin typeface="Carlito"/>
                <a:cs typeface="Carlito"/>
              </a:rPr>
              <a:t>ECTs  will </a:t>
            </a:r>
            <a:r>
              <a:rPr sz="1200" dirty="0">
                <a:latin typeface="Carlito"/>
                <a:cs typeface="Carlito"/>
              </a:rPr>
              <a:t>have access to </a:t>
            </a:r>
            <a:r>
              <a:rPr sz="1200" spc="-5" dirty="0">
                <a:latin typeface="Carlito"/>
                <a:cs typeface="Carlito"/>
              </a:rPr>
              <a:t>online </a:t>
            </a:r>
            <a:r>
              <a:rPr sz="1200" dirty="0">
                <a:latin typeface="Carlito"/>
                <a:cs typeface="Carlito"/>
              </a:rPr>
              <a:t>platform </a:t>
            </a:r>
            <a:r>
              <a:rPr sz="1200" spc="-10" dirty="0">
                <a:latin typeface="Carlito"/>
                <a:cs typeface="Carlito"/>
              </a:rPr>
              <a:t>and  </a:t>
            </a:r>
            <a:r>
              <a:rPr sz="1200" spc="-5" dirty="0">
                <a:latin typeface="Carlito"/>
                <a:cs typeface="Carlito"/>
              </a:rPr>
              <a:t>training</a:t>
            </a:r>
            <a:r>
              <a:rPr sz="1200" spc="-35" dirty="0">
                <a:latin typeface="Carlito"/>
                <a:cs typeface="Carlito"/>
              </a:rPr>
              <a:t> </a:t>
            </a:r>
            <a:r>
              <a:rPr sz="1200" dirty="0">
                <a:latin typeface="Carlito"/>
                <a:cs typeface="Carlito"/>
              </a:rPr>
              <a:t>via</a:t>
            </a:r>
            <a:r>
              <a:rPr sz="1200" spc="-30" dirty="0">
                <a:latin typeface="Carlito"/>
                <a:cs typeface="Carlito"/>
              </a:rPr>
              <a:t> </a:t>
            </a:r>
            <a:r>
              <a:rPr sz="1200" dirty="0">
                <a:latin typeface="Carlito"/>
                <a:cs typeface="Carlito"/>
              </a:rPr>
              <a:t>school’s</a:t>
            </a:r>
            <a:r>
              <a:rPr sz="1200" spc="-75" dirty="0">
                <a:latin typeface="Carlito"/>
                <a:cs typeface="Carlito"/>
              </a:rPr>
              <a:t> </a:t>
            </a:r>
            <a:r>
              <a:rPr sz="1200" dirty="0">
                <a:latin typeface="Carlito"/>
                <a:cs typeface="Carlito"/>
              </a:rPr>
              <a:t>chosen</a:t>
            </a:r>
            <a:r>
              <a:rPr sz="1200" spc="-55" dirty="0">
                <a:latin typeface="Carlito"/>
                <a:cs typeface="Carlito"/>
              </a:rPr>
              <a:t> </a:t>
            </a:r>
            <a:r>
              <a:rPr sz="1200" dirty="0">
                <a:latin typeface="Carlito"/>
                <a:cs typeface="Carlito"/>
              </a:rPr>
              <a:t>Lead</a:t>
            </a:r>
            <a:r>
              <a:rPr sz="1200" spc="-40" dirty="0">
                <a:latin typeface="Carlito"/>
                <a:cs typeface="Carlito"/>
              </a:rPr>
              <a:t> </a:t>
            </a:r>
            <a:r>
              <a:rPr sz="1200" spc="-5" dirty="0">
                <a:latin typeface="Carlito"/>
                <a:cs typeface="Carlito"/>
              </a:rPr>
              <a:t>Provider.</a:t>
            </a:r>
            <a:endParaRPr sz="1200" dirty="0">
              <a:latin typeface="Carlito"/>
              <a:cs typeface="Carlito"/>
            </a:endParaRPr>
          </a:p>
        </p:txBody>
      </p:sp>
      <p:sp>
        <p:nvSpPr>
          <p:cNvPr id="45" name="object 45">
            <a:extLst>
              <a:ext uri="{FF2B5EF4-FFF2-40B4-BE49-F238E27FC236}">
                <a16:creationId xmlns:a16="http://schemas.microsoft.com/office/drawing/2014/main" id="{4A34E080-D4FD-0C17-6DA8-011A71C2623B}"/>
              </a:ext>
            </a:extLst>
          </p:cNvPr>
          <p:cNvSpPr txBox="1"/>
          <p:nvPr/>
        </p:nvSpPr>
        <p:spPr>
          <a:xfrm>
            <a:off x="5746126" y="4883189"/>
            <a:ext cx="2848297" cy="494623"/>
          </a:xfrm>
          <a:prstGeom prst="rect">
            <a:avLst/>
          </a:prstGeom>
        </p:spPr>
        <p:txBody>
          <a:bodyPr vert="horz" wrap="square" lIns="0" tIns="30480" rIns="0" bIns="0" rtlCol="0">
            <a:spAutoFit/>
          </a:bodyPr>
          <a:lstStyle/>
          <a:p>
            <a:pPr marL="12700" marR="5080" algn="ctr">
              <a:lnSpc>
                <a:spcPts val="1200"/>
              </a:lnSpc>
              <a:spcBef>
                <a:spcPts val="240"/>
              </a:spcBef>
            </a:pPr>
            <a:r>
              <a:rPr sz="1200" spc="-5" dirty="0">
                <a:latin typeface="Carlito"/>
                <a:cs typeface="Carlito"/>
              </a:rPr>
              <a:t>If</a:t>
            </a:r>
            <a:r>
              <a:rPr sz="1200" spc="-20" dirty="0">
                <a:latin typeface="Carlito"/>
                <a:cs typeface="Carlito"/>
              </a:rPr>
              <a:t> </a:t>
            </a:r>
            <a:r>
              <a:rPr sz="1200" dirty="0">
                <a:latin typeface="Carlito"/>
                <a:cs typeface="Carlito"/>
              </a:rPr>
              <a:t>school</a:t>
            </a:r>
            <a:r>
              <a:rPr sz="1200" spc="-70" dirty="0">
                <a:latin typeface="Carlito"/>
                <a:cs typeface="Carlito"/>
              </a:rPr>
              <a:t> </a:t>
            </a:r>
            <a:r>
              <a:rPr sz="1200" dirty="0">
                <a:latin typeface="Carlito"/>
                <a:cs typeface="Carlito"/>
              </a:rPr>
              <a:t>chooses</a:t>
            </a:r>
            <a:r>
              <a:rPr sz="1200" spc="-90" dirty="0">
                <a:latin typeface="Carlito"/>
                <a:cs typeface="Carlito"/>
              </a:rPr>
              <a:t> </a:t>
            </a:r>
            <a:r>
              <a:rPr sz="1200" dirty="0">
                <a:latin typeface="Carlito"/>
                <a:cs typeface="Carlito"/>
              </a:rPr>
              <a:t>DfE</a:t>
            </a:r>
            <a:r>
              <a:rPr sz="1200" spc="-25" dirty="0">
                <a:latin typeface="Carlito"/>
                <a:cs typeface="Carlito"/>
              </a:rPr>
              <a:t> </a:t>
            </a:r>
            <a:r>
              <a:rPr sz="1200" spc="-5" dirty="0">
                <a:latin typeface="Carlito"/>
                <a:cs typeface="Carlito"/>
              </a:rPr>
              <a:t>funded</a:t>
            </a:r>
            <a:r>
              <a:rPr sz="1200" spc="-35" dirty="0">
                <a:latin typeface="Carlito"/>
                <a:cs typeface="Carlito"/>
              </a:rPr>
              <a:t> </a:t>
            </a:r>
            <a:r>
              <a:rPr sz="1200" dirty="0">
                <a:latin typeface="Carlito"/>
                <a:cs typeface="Carlito"/>
              </a:rPr>
              <a:t>or</a:t>
            </a:r>
            <a:r>
              <a:rPr sz="1200" spc="-30" dirty="0">
                <a:latin typeface="Carlito"/>
                <a:cs typeface="Carlito"/>
              </a:rPr>
              <a:t> </a:t>
            </a:r>
            <a:r>
              <a:rPr sz="1200" dirty="0">
                <a:latin typeface="Carlito"/>
                <a:cs typeface="Carlito"/>
              </a:rPr>
              <a:t>accredited  </a:t>
            </a:r>
            <a:r>
              <a:rPr sz="1200" spc="-5" dirty="0">
                <a:latin typeface="Carlito"/>
                <a:cs typeface="Carlito"/>
              </a:rPr>
              <a:t>materials, ECTs and </a:t>
            </a:r>
            <a:r>
              <a:rPr sz="1200" dirty="0">
                <a:latin typeface="Carlito"/>
                <a:cs typeface="Carlito"/>
              </a:rPr>
              <a:t>mentors </a:t>
            </a:r>
            <a:r>
              <a:rPr sz="1200" spc="-5" dirty="0">
                <a:latin typeface="Carlito"/>
                <a:cs typeface="Carlito"/>
              </a:rPr>
              <a:t>should be  registered </a:t>
            </a:r>
            <a:r>
              <a:rPr sz="1200" spc="5" dirty="0">
                <a:latin typeface="Carlito"/>
                <a:cs typeface="Carlito"/>
              </a:rPr>
              <a:t>on </a:t>
            </a:r>
            <a:r>
              <a:rPr sz="1200" dirty="0">
                <a:latin typeface="Carlito"/>
                <a:cs typeface="Carlito"/>
              </a:rPr>
              <a:t>the DfE</a:t>
            </a:r>
            <a:r>
              <a:rPr sz="1200" spc="-170" dirty="0">
                <a:latin typeface="Carlito"/>
                <a:cs typeface="Carlito"/>
              </a:rPr>
              <a:t> </a:t>
            </a:r>
            <a:r>
              <a:rPr sz="1200" dirty="0">
                <a:latin typeface="Carlito"/>
                <a:cs typeface="Carlito"/>
              </a:rPr>
              <a:t>portal</a:t>
            </a:r>
          </a:p>
        </p:txBody>
      </p:sp>
      <p:cxnSp>
        <p:nvCxnSpPr>
          <p:cNvPr id="46" name="Straight Arrow Connector 45">
            <a:extLst>
              <a:ext uri="{FF2B5EF4-FFF2-40B4-BE49-F238E27FC236}">
                <a16:creationId xmlns:a16="http://schemas.microsoft.com/office/drawing/2014/main" id="{4FFF15A0-8961-6667-C330-98070FDA8103}"/>
              </a:ext>
            </a:extLst>
          </p:cNvPr>
          <p:cNvCxnSpPr>
            <a:cxnSpLocks/>
          </p:cNvCxnSpPr>
          <p:nvPr/>
        </p:nvCxnSpPr>
        <p:spPr>
          <a:xfrm>
            <a:off x="3726873" y="1610438"/>
            <a:ext cx="1770336" cy="18925"/>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object 2">
            <a:extLst>
              <a:ext uri="{FF2B5EF4-FFF2-40B4-BE49-F238E27FC236}">
                <a16:creationId xmlns:a16="http://schemas.microsoft.com/office/drawing/2014/main" id="{39002D17-D540-80E5-6CAD-B81F756FD025}"/>
              </a:ext>
            </a:extLst>
          </p:cNvPr>
          <p:cNvSpPr txBox="1">
            <a:spLocks/>
          </p:cNvSpPr>
          <p:nvPr/>
        </p:nvSpPr>
        <p:spPr>
          <a:xfrm>
            <a:off x="163209" y="393357"/>
            <a:ext cx="8572500" cy="577081"/>
          </a:xfrm>
          <a:prstGeom prst="rect">
            <a:avLst/>
          </a:prstGeom>
          <a:solidFill>
            <a:srgbClr val="30859C"/>
          </a:solidFill>
        </p:spPr>
        <p:txBody>
          <a:bodyPr vert="horz" wrap="square" lIns="0" tIns="0" rIns="0" bIns="0" rtlCol="0">
            <a:spAutoFit/>
          </a:bodyPr>
          <a:lstStyle>
            <a:lvl1pPr>
              <a:defRPr sz="4000" b="1" i="0">
                <a:solidFill>
                  <a:schemeClr val="bg1"/>
                </a:solidFill>
                <a:latin typeface="Carlito"/>
                <a:ea typeface="+mj-ea"/>
                <a:cs typeface="Carlito"/>
              </a:defRPr>
            </a:lvl1pPr>
          </a:lstStyle>
          <a:p>
            <a:pPr marR="103505" algn="ctr">
              <a:lnSpc>
                <a:spcPts val="4545"/>
              </a:lnSpc>
            </a:pPr>
            <a:r>
              <a:rPr lang="en-GB" kern="0" spc="-125" dirty="0">
                <a:latin typeface="+mj-lt"/>
              </a:rPr>
              <a:t>Early Career Framework based induction</a:t>
            </a:r>
            <a:endParaRPr lang="en-GB" kern="0" spc="-50" dirty="0">
              <a:latin typeface="+mj-lt"/>
            </a:endParaRPr>
          </a:p>
        </p:txBody>
      </p:sp>
      <p:cxnSp>
        <p:nvCxnSpPr>
          <p:cNvPr id="2" name="Straight Arrow Connector 1">
            <a:extLst>
              <a:ext uri="{FF2B5EF4-FFF2-40B4-BE49-F238E27FC236}">
                <a16:creationId xmlns:a16="http://schemas.microsoft.com/office/drawing/2014/main" id="{53434121-3B2E-41C9-935F-B3C4AA489100}"/>
              </a:ext>
            </a:extLst>
          </p:cNvPr>
          <p:cNvCxnSpPr>
            <a:cxnSpLocks/>
          </p:cNvCxnSpPr>
          <p:nvPr/>
        </p:nvCxnSpPr>
        <p:spPr>
          <a:xfrm flipH="1">
            <a:off x="3617235" y="1612361"/>
            <a:ext cx="254747" cy="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93750"/>
      </p:ext>
    </p:extLst>
  </p:cSld>
  <p:clrMapOvr>
    <a:masterClrMapping/>
  </p:clrMapOvr>
  <mc:AlternateContent xmlns:mc="http://schemas.openxmlformats.org/markup-compatibility/2006" xmlns:p14="http://schemas.microsoft.com/office/powerpoint/2010/main">
    <mc:Choice Requires="p14">
      <p:transition spd="slow" p14:dur="2000" advTm="75971"/>
    </mc:Choice>
    <mc:Fallback xmlns="">
      <p:transition spd="slow" advTm="759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D42E32A6FDB47B85289D327832F0D" ma:contentTypeVersion="17" ma:contentTypeDescription="Create a new document." ma:contentTypeScope="" ma:versionID="6a07e6906dc737bdc1793497962559d9">
  <xsd:schema xmlns:xsd="http://www.w3.org/2001/XMLSchema" xmlns:xs="http://www.w3.org/2001/XMLSchema" xmlns:p="http://schemas.microsoft.com/office/2006/metadata/properties" xmlns:ns2="72f5ae67-8a39-4676-a65f-12ddc9f7394e" xmlns:ns3="9f61944f-31c5-427e-a7df-79a9bfc519f6" targetNamespace="http://schemas.microsoft.com/office/2006/metadata/properties" ma:root="true" ma:fieldsID="31f519e508d06569525a6b2ce62e150c" ns2:_="" ns3:_="">
    <xsd:import namespace="72f5ae67-8a39-4676-a65f-12ddc9f7394e"/>
    <xsd:import namespace="9f61944f-31c5-427e-a7df-79a9bfc51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5ae67-8a39-4676-a65f-12ddc9f73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520ede-e490-442d-bb48-026ae30210f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944f-31c5-427e-a7df-79a9bfc519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b52eed-9910-49e6-93d8-a2ba71e629bc}" ma:internalName="TaxCatchAll" ma:showField="CatchAllData" ma:web="9f61944f-31c5-427e-a7df-79a9bfc519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71FDE3-CF7A-45C6-BD9E-9C2404878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5ae67-8a39-4676-a65f-12ddc9f7394e"/>
    <ds:schemaRef ds:uri="9f61944f-31c5-427e-a7df-79a9bfc51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67D50-6E76-4B75-A6B9-80A29BB040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42001</TotalTime>
  <Words>5827</Words>
  <Application>Microsoft Office PowerPoint</Application>
  <PresentationFormat>On-screen Show (4:3)</PresentationFormat>
  <Paragraphs>460</Paragraphs>
  <Slides>54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Bookman Old Style</vt:lpstr>
      <vt:lpstr>Calibri</vt:lpstr>
      <vt:lpstr>Carlito</vt:lpstr>
      <vt:lpstr>GDS Transport</vt:lpstr>
      <vt:lpstr>Roboto</vt:lpstr>
      <vt:lpstr>Times New Roman</vt:lpstr>
      <vt:lpstr>VL PGothic</vt:lpstr>
      <vt:lpstr>Wingdings</vt:lpstr>
      <vt:lpstr>Office Theme</vt:lpstr>
      <vt:lpstr>Induction Tutor / Lead Training  Cambridgeshire  and  Peterborough Appropriate Body Service</vt:lpstr>
      <vt:lpstr>PowerPoint Presentation</vt:lpstr>
      <vt:lpstr>What is the Early Career Teacher Entitlement (ECTE)?</vt:lpstr>
      <vt:lpstr>Becoming a teacher is a THREE-YEAR training programme.  Year 1 - ITT Year 2 - ECT1 Year 3 - ECT2  Accepting an ECT, is accepting training them!</vt:lpstr>
      <vt:lpstr>The Golden Thread</vt:lpstr>
      <vt:lpstr>PowerPoint Presentation</vt:lpstr>
      <vt:lpstr>Role of the Appropriate Body</vt:lpstr>
      <vt:lpstr>What are the entitlements?</vt:lpstr>
      <vt:lpstr>PowerPoint Presentation</vt:lpstr>
      <vt:lpstr>PowerPoint Presentation</vt:lpstr>
      <vt:lpstr>The best schools make training a priority.  When the ECTs feel valued, able to make mistakes and can ask for help they make the best progress and learn.  There is value in the ECT Induction programme when done properly, it’s not a tick box exercise, don’t rush through it!</vt:lpstr>
      <vt:lpstr>PowerPoint Presentation</vt:lpstr>
      <vt:lpstr>PowerPoint Presentation</vt:lpstr>
      <vt:lpstr>PowerPoint Presentation</vt:lpstr>
      <vt:lpstr>PowerPoint Presentation</vt:lpstr>
      <vt:lpstr>Pre-Induction Checklist</vt:lpstr>
      <vt:lpstr>Roles and responsibilities</vt:lpstr>
      <vt:lpstr>Role of Induction Tutor</vt:lpstr>
      <vt:lpstr>Induction Tutor role in Induction</vt:lpstr>
      <vt:lpstr>The mentor …</vt:lpstr>
      <vt:lpstr>Mentor role</vt:lpstr>
      <vt:lpstr>PowerPoint Presentation</vt:lpstr>
      <vt:lpstr>PowerPoint Presentation</vt:lpstr>
      <vt:lpstr>PowerPoint Presentation</vt:lpstr>
      <vt:lpstr>PowerPoint Presentation</vt:lpstr>
      <vt:lpstr>PowerPoint Presentation</vt:lpstr>
      <vt:lpstr>PowerPoint Presentation</vt:lpstr>
      <vt:lpstr>Funding</vt:lpstr>
      <vt:lpstr>PowerPoint Presentation</vt:lpstr>
      <vt:lpstr>PowerPoint Presentation</vt:lpstr>
      <vt:lpstr>PowerPoint Presentation</vt:lpstr>
      <vt:lpstr>Assessment</vt:lpstr>
      <vt:lpstr>Teacher Standards</vt:lpstr>
      <vt:lpstr>Part-time ECTs</vt:lpstr>
      <vt:lpstr>Overseas Trained Teachers</vt:lpstr>
      <vt:lpstr>Absence</vt:lpstr>
      <vt:lpstr>What to consider beyond the ECF</vt:lpstr>
      <vt:lpstr>Other considerations</vt:lpstr>
      <vt:lpstr>Evidence for Assessments</vt:lpstr>
      <vt:lpstr>Termly Cycle of Support</vt:lpstr>
      <vt:lpstr>Progress Reviews and Assessment Points </vt:lpstr>
      <vt:lpstr>Writing an effective assessment report</vt:lpstr>
      <vt:lpstr>Cause for Concern…</vt:lpstr>
      <vt:lpstr>Extending Induction</vt:lpstr>
      <vt:lpstr>End of Induction</vt:lpstr>
      <vt:lpstr>Key actions</vt:lpstr>
      <vt:lpstr>PowerPoint Presentation</vt:lpstr>
      <vt:lpstr>Learning from QA visits</vt:lpstr>
      <vt:lpstr>Changes … Reduction requests</vt:lpstr>
      <vt:lpstr>Changes … Maternity leave</vt:lpstr>
      <vt:lpstr>Changes … Exit interviews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Helen Thatcher</cp:lastModifiedBy>
  <cp:revision>8</cp:revision>
  <dcterms:created xsi:type="dcterms:W3CDTF">2023-09-22T13:59:26Z</dcterms:created>
  <dcterms:modified xsi:type="dcterms:W3CDTF">2025-07-11T11:09:22Z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2023-09-20T00:00:00Z</vt:filetime>
  </property>
  <property fmtid="{D5CDD505-2E9C-101B-9397-08002B2CF9AE}" pid="3" name="Creator">
    <vt:lpwstr>Microsoft® PowerPoint® for Microsoft 365</vt:lpwstr>
  </property>
  <property fmtid="{D5CDD505-2E9C-101B-9397-08002B2CF9AE}" pid="4" name="LastSaved">
    <vt:filetime>2023-09-22T00:00:00Z</vt:filetime>
  </property>
</Properties>
</file>