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56" r:id="rId3"/>
    <p:sldId id="2145706595" r:id="rId4"/>
    <p:sldId id="2145706596" r:id="rId5"/>
    <p:sldId id="2145706597" r:id="rId6"/>
    <p:sldId id="260" r:id="rId7"/>
    <p:sldId id="263" r:id="rId8"/>
    <p:sldId id="264" r:id="rId9"/>
    <p:sldId id="265" r:id="rId10"/>
    <p:sldId id="2145706598" r:id="rId11"/>
    <p:sldId id="261" r:id="rId12"/>
    <p:sldId id="262" r:id="rId13"/>
    <p:sldId id="2145706580" r:id="rId14"/>
    <p:sldId id="2145706581" r:id="rId15"/>
    <p:sldId id="2145706582" r:id="rId16"/>
    <p:sldId id="2145706584" r:id="rId17"/>
    <p:sldId id="2145706585" r:id="rId18"/>
    <p:sldId id="2145706586" r:id="rId19"/>
    <p:sldId id="2145706590" r:id="rId20"/>
    <p:sldId id="2145706587" r:id="rId21"/>
    <p:sldId id="2145706588" r:id="rId22"/>
    <p:sldId id="2145706589" r:id="rId23"/>
    <p:sldId id="2145706591" r:id="rId24"/>
    <p:sldId id="2145706599" r:id="rId25"/>
    <p:sldId id="2145706557" r:id="rId26"/>
    <p:sldId id="2145706561" r:id="rId27"/>
    <p:sldId id="2145706574" r:id="rId28"/>
    <p:sldId id="2145706575" r:id="rId29"/>
    <p:sldId id="2145706576" r:id="rId30"/>
    <p:sldId id="2145706592" r:id="rId31"/>
    <p:sldId id="214570659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autoAdjust="0"/>
    <p:restoredTop sz="92867" autoAdjust="0"/>
  </p:normalViewPr>
  <p:slideViewPr>
    <p:cSldViewPr snapToGrid="0">
      <p:cViewPr>
        <p:scale>
          <a:sx n="65" d="100"/>
          <a:sy n="65" d="100"/>
        </p:scale>
        <p:origin x="576" y="-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3BDAB1-43EE-4618-AC8E-A4DAA6A512D8}" type="datetimeFigureOut">
              <a:rPr lang="en-GB" smtClean="0"/>
              <a:t>06/07/2025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1C77DF-3172-433E-9BF6-AB4F39FC2973}" type="slidenum">
              <a:rPr lang="en-GB" smtClean="0"/>
              <a:t>‹#›</a:t>
            </a:fld>
            <a:endParaRPr lang="en-GB"/>
          </a:p>
        </p:txBody>
      </p:sp>
    </p:spTree>
    <p:extLst>
      <p:ext uri="{BB962C8B-B14F-4D97-AF65-F5344CB8AC3E}">
        <p14:creationId xmlns:p14="http://schemas.microsoft.com/office/powerpoint/2010/main" val="929357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D6F447-F3C6-43FE-B5EB-78CA0C72FB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552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D6F447-F3C6-43FE-B5EB-78CA0C72FB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186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2AC5C-0456-0EBA-22CB-276488B16A8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26A0B020-EAA8-5245-434F-BD33C323E0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4DA7B8D-3764-4D6D-4DA6-10FC694CD8A2}"/>
              </a:ext>
            </a:extLst>
          </p:cNvPr>
          <p:cNvSpPr>
            <a:spLocks noGrp="1"/>
          </p:cNvSpPr>
          <p:nvPr>
            <p:ph type="dt" sz="half" idx="10"/>
          </p:nvPr>
        </p:nvSpPr>
        <p:spPr/>
        <p:txBody>
          <a:bodyPr/>
          <a:lstStyle/>
          <a:p>
            <a:fld id="{ED554E35-D028-486F-9AFF-162CCB4CF8C7}" type="datetimeFigureOut">
              <a:rPr lang="en-GB" smtClean="0"/>
              <a:t>06/07/2025</a:t>
            </a:fld>
            <a:endParaRPr lang="en-GB"/>
          </a:p>
        </p:txBody>
      </p:sp>
      <p:sp>
        <p:nvSpPr>
          <p:cNvPr id="5" name="Footer Placeholder 4">
            <a:extLst>
              <a:ext uri="{FF2B5EF4-FFF2-40B4-BE49-F238E27FC236}">
                <a16:creationId xmlns:a16="http://schemas.microsoft.com/office/drawing/2014/main" id="{89647FC5-2B3A-FC4A-1582-BF918A0D6C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70342-42AC-6F98-3A31-98C213B412EA}"/>
              </a:ext>
            </a:extLst>
          </p:cNvPr>
          <p:cNvSpPr>
            <a:spLocks noGrp="1"/>
          </p:cNvSpPr>
          <p:nvPr>
            <p:ph type="sldNum" sz="quarter" idx="12"/>
          </p:nvPr>
        </p:nvSpPr>
        <p:spPr/>
        <p:txBody>
          <a:bodyPr/>
          <a:lstStyle/>
          <a:p>
            <a:fld id="{EC2CC08B-8CD0-4EB9-B73A-2096128A4B1F}" type="slidenum">
              <a:rPr lang="en-GB" smtClean="0"/>
              <a:t>‹#›</a:t>
            </a:fld>
            <a:endParaRPr lang="en-GB"/>
          </a:p>
        </p:txBody>
      </p:sp>
    </p:spTree>
    <p:extLst>
      <p:ext uri="{BB962C8B-B14F-4D97-AF65-F5344CB8AC3E}">
        <p14:creationId xmlns:p14="http://schemas.microsoft.com/office/powerpoint/2010/main" val="1866363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A5F0D-20F0-A8BC-218F-67486881D65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C1F4D8E0-1E10-4074-A48D-5EE0431E6B1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35420B7-8832-F0AD-2F31-5752875C24AD}"/>
              </a:ext>
            </a:extLst>
          </p:cNvPr>
          <p:cNvSpPr>
            <a:spLocks noGrp="1"/>
          </p:cNvSpPr>
          <p:nvPr>
            <p:ph type="dt" sz="half" idx="10"/>
          </p:nvPr>
        </p:nvSpPr>
        <p:spPr/>
        <p:txBody>
          <a:bodyPr/>
          <a:lstStyle/>
          <a:p>
            <a:fld id="{ED554E35-D028-486F-9AFF-162CCB4CF8C7}" type="datetimeFigureOut">
              <a:rPr lang="en-GB" smtClean="0"/>
              <a:t>06/07/2025</a:t>
            </a:fld>
            <a:endParaRPr lang="en-GB"/>
          </a:p>
        </p:txBody>
      </p:sp>
      <p:sp>
        <p:nvSpPr>
          <p:cNvPr id="5" name="Footer Placeholder 4">
            <a:extLst>
              <a:ext uri="{FF2B5EF4-FFF2-40B4-BE49-F238E27FC236}">
                <a16:creationId xmlns:a16="http://schemas.microsoft.com/office/drawing/2014/main" id="{53711454-5037-5B95-7D50-99AC4B8E71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0B2B6D-2270-B962-8781-781AE521C029}"/>
              </a:ext>
            </a:extLst>
          </p:cNvPr>
          <p:cNvSpPr>
            <a:spLocks noGrp="1"/>
          </p:cNvSpPr>
          <p:nvPr>
            <p:ph type="sldNum" sz="quarter" idx="12"/>
          </p:nvPr>
        </p:nvSpPr>
        <p:spPr/>
        <p:txBody>
          <a:bodyPr/>
          <a:lstStyle/>
          <a:p>
            <a:fld id="{EC2CC08B-8CD0-4EB9-B73A-2096128A4B1F}" type="slidenum">
              <a:rPr lang="en-GB" smtClean="0"/>
              <a:t>‹#›</a:t>
            </a:fld>
            <a:endParaRPr lang="en-GB"/>
          </a:p>
        </p:txBody>
      </p:sp>
    </p:spTree>
    <p:extLst>
      <p:ext uri="{BB962C8B-B14F-4D97-AF65-F5344CB8AC3E}">
        <p14:creationId xmlns:p14="http://schemas.microsoft.com/office/powerpoint/2010/main" val="2508362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3E7E0B-E6E4-9ADF-9368-CF7A3FF948A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BCE6B99-B66A-B93E-64A7-2D41EBEFB24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9FC847F-CDCC-E241-CCBF-43561E359CA1}"/>
              </a:ext>
            </a:extLst>
          </p:cNvPr>
          <p:cNvSpPr>
            <a:spLocks noGrp="1"/>
          </p:cNvSpPr>
          <p:nvPr>
            <p:ph type="dt" sz="half" idx="10"/>
          </p:nvPr>
        </p:nvSpPr>
        <p:spPr/>
        <p:txBody>
          <a:bodyPr/>
          <a:lstStyle/>
          <a:p>
            <a:fld id="{ED554E35-D028-486F-9AFF-162CCB4CF8C7}" type="datetimeFigureOut">
              <a:rPr lang="en-GB" smtClean="0"/>
              <a:t>06/07/2025</a:t>
            </a:fld>
            <a:endParaRPr lang="en-GB"/>
          </a:p>
        </p:txBody>
      </p:sp>
      <p:sp>
        <p:nvSpPr>
          <p:cNvPr id="5" name="Footer Placeholder 4">
            <a:extLst>
              <a:ext uri="{FF2B5EF4-FFF2-40B4-BE49-F238E27FC236}">
                <a16:creationId xmlns:a16="http://schemas.microsoft.com/office/drawing/2014/main" id="{F1430FCB-CA51-EDBC-67DC-1465E099B8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76E25D-DCC6-D9BA-E617-0C5E94906D54}"/>
              </a:ext>
            </a:extLst>
          </p:cNvPr>
          <p:cNvSpPr>
            <a:spLocks noGrp="1"/>
          </p:cNvSpPr>
          <p:nvPr>
            <p:ph type="sldNum" sz="quarter" idx="12"/>
          </p:nvPr>
        </p:nvSpPr>
        <p:spPr/>
        <p:txBody>
          <a:bodyPr/>
          <a:lstStyle/>
          <a:p>
            <a:fld id="{EC2CC08B-8CD0-4EB9-B73A-2096128A4B1F}" type="slidenum">
              <a:rPr lang="en-GB" smtClean="0"/>
              <a:t>‹#›</a:t>
            </a:fld>
            <a:endParaRPr lang="en-GB"/>
          </a:p>
        </p:txBody>
      </p:sp>
    </p:spTree>
    <p:extLst>
      <p:ext uri="{BB962C8B-B14F-4D97-AF65-F5344CB8AC3E}">
        <p14:creationId xmlns:p14="http://schemas.microsoft.com/office/powerpoint/2010/main" val="897625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#flexibleworkinginschools</a:t>
            </a:r>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679494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#flexibleworkinginschools</a:t>
            </a:r>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777428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#flexibleworkinginschools</a:t>
            </a:r>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4153979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#flexibleworkinginschools</a:t>
            </a:r>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4166910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#flexibleworkinginschools</a:t>
            </a:r>
          </a:p>
        </p:txBody>
      </p:sp>
      <p:sp>
        <p:nvSpPr>
          <p:cNvPr id="9" name="Slide Number Placeholder 8"/>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009430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#flexibleworkinginschools</a:t>
            </a:r>
          </a:p>
        </p:txBody>
      </p:sp>
      <p:sp>
        <p:nvSpPr>
          <p:cNvPr id="5" name="Slide Number Placeholder 4"/>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406867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#flexibleworkinginschools</a:t>
            </a:r>
          </a:p>
        </p:txBody>
      </p:sp>
      <p:sp>
        <p:nvSpPr>
          <p:cNvPr id="4" name="Slide Number Placeholder 3"/>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670897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#flexibleworkinginschools</a:t>
            </a:r>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678723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58092-7C59-B36A-64BB-9B2AF218CC4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B8AC2D2-A21E-FC84-924E-D19A664F921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6BD908-CA89-6BB9-38DB-45D3ADE2CC33}"/>
              </a:ext>
            </a:extLst>
          </p:cNvPr>
          <p:cNvSpPr>
            <a:spLocks noGrp="1"/>
          </p:cNvSpPr>
          <p:nvPr>
            <p:ph type="dt" sz="half" idx="10"/>
          </p:nvPr>
        </p:nvSpPr>
        <p:spPr/>
        <p:txBody>
          <a:bodyPr/>
          <a:lstStyle/>
          <a:p>
            <a:fld id="{ED554E35-D028-486F-9AFF-162CCB4CF8C7}" type="datetimeFigureOut">
              <a:rPr lang="en-GB" smtClean="0"/>
              <a:t>06/07/2025</a:t>
            </a:fld>
            <a:endParaRPr lang="en-GB"/>
          </a:p>
        </p:txBody>
      </p:sp>
      <p:sp>
        <p:nvSpPr>
          <p:cNvPr id="5" name="Footer Placeholder 4">
            <a:extLst>
              <a:ext uri="{FF2B5EF4-FFF2-40B4-BE49-F238E27FC236}">
                <a16:creationId xmlns:a16="http://schemas.microsoft.com/office/drawing/2014/main" id="{3A9C6713-3159-1915-537E-78C5A8B3A2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FE4D5B-F526-DCF3-723B-CA5E5CD6C9F4}"/>
              </a:ext>
            </a:extLst>
          </p:cNvPr>
          <p:cNvSpPr>
            <a:spLocks noGrp="1"/>
          </p:cNvSpPr>
          <p:nvPr>
            <p:ph type="sldNum" sz="quarter" idx="12"/>
          </p:nvPr>
        </p:nvSpPr>
        <p:spPr/>
        <p:txBody>
          <a:bodyPr/>
          <a:lstStyle/>
          <a:p>
            <a:fld id="{EC2CC08B-8CD0-4EB9-B73A-2096128A4B1F}" type="slidenum">
              <a:rPr lang="en-GB" smtClean="0"/>
              <a:t>‹#›</a:t>
            </a:fld>
            <a:endParaRPr lang="en-GB"/>
          </a:p>
        </p:txBody>
      </p:sp>
    </p:spTree>
    <p:extLst>
      <p:ext uri="{BB962C8B-B14F-4D97-AF65-F5344CB8AC3E}">
        <p14:creationId xmlns:p14="http://schemas.microsoft.com/office/powerpoint/2010/main" val="768644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#flexibleworkinginschools</a:t>
            </a:r>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840907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#flexibleworkinginschools</a:t>
            </a:r>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779878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#flexibleworkinginschools</a:t>
            </a:r>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140354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Rear Cover slide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9FE3D4-7D5B-49B4-B6DB-5154DB3A538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A1044DD0-6F2A-47E0-BB43-387096540E68}"/>
              </a:ext>
            </a:extLst>
          </p:cNvPr>
          <p:cNvSpPr>
            <a:spLocks noGrp="1"/>
          </p:cNvSpPr>
          <p:nvPr>
            <p:ph type="title"/>
          </p:nvPr>
        </p:nvSpPr>
        <p:spPr>
          <a:xfrm>
            <a:off x="768351" y="5775075"/>
            <a:ext cx="2973919" cy="946149"/>
          </a:xfrm>
        </p:spPr>
        <p:txBody>
          <a:bodyPr/>
          <a:lstStyle>
            <a:lvl1pPr>
              <a:defRPr sz="1100">
                <a:solidFill>
                  <a:schemeClr val="tx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398764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5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8ECD74-ED0B-4AA2-BD64-E5786865FB7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flipH="1" flipV="1">
            <a:off x="-6097" y="0"/>
            <a:ext cx="12198097" cy="6858000"/>
          </a:xfrm>
          <a:prstGeom prst="rect">
            <a:avLst/>
          </a:prstGeom>
        </p:spPr>
      </p:pic>
      <p:sp>
        <p:nvSpPr>
          <p:cNvPr id="12" name="Footer Placeholder 4">
            <a:extLst>
              <a:ext uri="{FF2B5EF4-FFF2-40B4-BE49-F238E27FC236}">
                <a16:creationId xmlns:a16="http://schemas.microsoft.com/office/drawing/2014/main" id="{80B686D1-1E2E-4A9B-B3E8-6E81C44D7048}"/>
              </a:ext>
            </a:extLst>
          </p:cNvPr>
          <p:cNvSpPr txBox="1">
            <a:spLocks/>
          </p:cNvSpPr>
          <p:nvPr userDrawn="1"/>
        </p:nvSpPr>
        <p:spPr>
          <a:xfrm>
            <a:off x="453442" y="6348400"/>
            <a:ext cx="10154233" cy="365125"/>
          </a:xfrm>
          <a:prstGeom prst="rect">
            <a:avLst/>
          </a:prstGeom>
        </p:spPr>
        <p:txBody>
          <a:bodyPr vert="horz" lIns="91440" tIns="45720" rIns="91440" bIns="45720" rtlCol="0" anchor="t" anchorCtr="0"/>
          <a:lstStyle>
            <a:defPPr>
              <a:defRPr lang="en-US"/>
            </a:defPPr>
            <a:lvl1pPr marL="0" algn="l" defTabSz="457200" rtl="0" eaLnBrk="1" latinLnBrk="0" hangingPunct="1">
              <a:defRPr sz="1300" kern="1200">
                <a:solidFill>
                  <a:srgbClr val="0A548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a:solidFill>
                <a:srgbClr val="000000"/>
              </a:solidFill>
            </a:endParaRPr>
          </a:p>
        </p:txBody>
      </p:sp>
      <p:sp>
        <p:nvSpPr>
          <p:cNvPr id="2" name="Title 1">
            <a:extLst>
              <a:ext uri="{FF2B5EF4-FFF2-40B4-BE49-F238E27FC236}">
                <a16:creationId xmlns:a16="http://schemas.microsoft.com/office/drawing/2014/main" id="{36D6E40B-1386-4F79-92BB-AF61607C3236}"/>
              </a:ext>
            </a:extLst>
          </p:cNvPr>
          <p:cNvSpPr>
            <a:spLocks noGrp="1"/>
          </p:cNvSpPr>
          <p:nvPr>
            <p:ph type="title" hasCustomPrompt="1"/>
          </p:nvPr>
        </p:nvSpPr>
        <p:spPr>
          <a:noFill/>
        </p:spPr>
        <p:txBody>
          <a:bodyPr/>
          <a:lstStyle/>
          <a:p>
            <a:r>
              <a:rPr lang="en-US"/>
              <a:t>Click to edit title</a:t>
            </a:r>
            <a:endParaRPr lang="en-GB"/>
          </a:p>
        </p:txBody>
      </p:sp>
    </p:spTree>
    <p:extLst>
      <p:ext uri="{BB962C8B-B14F-4D97-AF65-F5344CB8AC3E}">
        <p14:creationId xmlns:p14="http://schemas.microsoft.com/office/powerpoint/2010/main" val="2282355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6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C17545-934E-4362-BCBF-53F21BF2726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216509" cy="6854574"/>
          </a:xfrm>
          <a:prstGeom prst="rect">
            <a:avLst/>
          </a:prstGeom>
        </p:spPr>
      </p:pic>
      <p:sp>
        <p:nvSpPr>
          <p:cNvPr id="12" name="Footer Placeholder 4">
            <a:extLst>
              <a:ext uri="{FF2B5EF4-FFF2-40B4-BE49-F238E27FC236}">
                <a16:creationId xmlns:a16="http://schemas.microsoft.com/office/drawing/2014/main" id="{80B686D1-1E2E-4A9B-B3E8-6E81C44D7048}"/>
              </a:ext>
            </a:extLst>
          </p:cNvPr>
          <p:cNvSpPr txBox="1">
            <a:spLocks/>
          </p:cNvSpPr>
          <p:nvPr userDrawn="1"/>
        </p:nvSpPr>
        <p:spPr>
          <a:xfrm>
            <a:off x="453442" y="6348400"/>
            <a:ext cx="10154233" cy="365125"/>
          </a:xfrm>
          <a:prstGeom prst="rect">
            <a:avLst/>
          </a:prstGeom>
        </p:spPr>
        <p:txBody>
          <a:bodyPr vert="horz" lIns="91440" tIns="45720" rIns="91440" bIns="45720" rtlCol="0" anchor="t" anchorCtr="0"/>
          <a:lstStyle>
            <a:defPPr>
              <a:defRPr lang="en-US"/>
            </a:defPPr>
            <a:lvl1pPr marL="0" algn="l" defTabSz="457200" rtl="0" eaLnBrk="1" latinLnBrk="0" hangingPunct="1">
              <a:defRPr sz="1300" kern="1200">
                <a:solidFill>
                  <a:srgbClr val="0A548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a:solidFill>
                <a:srgbClr val="000000"/>
              </a:solidFill>
            </a:endParaRPr>
          </a:p>
        </p:txBody>
      </p:sp>
      <p:sp>
        <p:nvSpPr>
          <p:cNvPr id="2" name="Title 1">
            <a:extLst>
              <a:ext uri="{FF2B5EF4-FFF2-40B4-BE49-F238E27FC236}">
                <a16:creationId xmlns:a16="http://schemas.microsoft.com/office/drawing/2014/main" id="{36D6E40B-1386-4F79-92BB-AF61607C3236}"/>
              </a:ext>
            </a:extLst>
          </p:cNvPr>
          <p:cNvSpPr>
            <a:spLocks noGrp="1"/>
          </p:cNvSpPr>
          <p:nvPr>
            <p:ph type="title" hasCustomPrompt="1"/>
          </p:nvPr>
        </p:nvSpPr>
        <p:spPr>
          <a:noFill/>
        </p:spPr>
        <p:txBody>
          <a:bodyPr/>
          <a:lstStyle/>
          <a:p>
            <a:r>
              <a:rPr lang="en-US"/>
              <a:t>Click to edit title</a:t>
            </a:r>
            <a:endParaRPr lang="en-GB"/>
          </a:p>
        </p:txBody>
      </p:sp>
    </p:spTree>
    <p:extLst>
      <p:ext uri="{BB962C8B-B14F-4D97-AF65-F5344CB8AC3E}">
        <p14:creationId xmlns:p14="http://schemas.microsoft.com/office/powerpoint/2010/main" val="809594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Quot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4BF72B-E63F-4D7A-9EDC-FE7CB2CEA6D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Footer Placeholder 4">
            <a:extLst>
              <a:ext uri="{FF2B5EF4-FFF2-40B4-BE49-F238E27FC236}">
                <a16:creationId xmlns:a16="http://schemas.microsoft.com/office/drawing/2014/main" id="{80B686D1-1E2E-4A9B-B3E8-6E81C44D7048}"/>
              </a:ext>
            </a:extLst>
          </p:cNvPr>
          <p:cNvSpPr txBox="1">
            <a:spLocks/>
          </p:cNvSpPr>
          <p:nvPr userDrawn="1"/>
        </p:nvSpPr>
        <p:spPr>
          <a:xfrm>
            <a:off x="453442" y="6348400"/>
            <a:ext cx="10154233" cy="365125"/>
          </a:xfrm>
          <a:prstGeom prst="rect">
            <a:avLst/>
          </a:prstGeom>
        </p:spPr>
        <p:txBody>
          <a:bodyPr vert="horz" lIns="91440" tIns="45720" rIns="91440" bIns="45720" rtlCol="0" anchor="t" anchorCtr="0"/>
          <a:lstStyle>
            <a:defPPr>
              <a:defRPr lang="en-US"/>
            </a:defPPr>
            <a:lvl1pPr marL="0" algn="l" defTabSz="457200" rtl="0" eaLnBrk="1" latinLnBrk="0" hangingPunct="1">
              <a:defRPr sz="1300" kern="1200">
                <a:solidFill>
                  <a:srgbClr val="0A548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a:solidFill>
                <a:srgbClr val="000000"/>
              </a:solidFill>
            </a:endParaRPr>
          </a:p>
        </p:txBody>
      </p:sp>
      <p:sp>
        <p:nvSpPr>
          <p:cNvPr id="5" name="Slide Number Placeholder 4">
            <a:extLst>
              <a:ext uri="{FF2B5EF4-FFF2-40B4-BE49-F238E27FC236}">
                <a16:creationId xmlns:a16="http://schemas.microsoft.com/office/drawing/2014/main" id="{376E03D2-9C7C-4AF2-BDB8-6D1A8E0800B8}"/>
              </a:ext>
            </a:extLst>
          </p:cNvPr>
          <p:cNvSpPr>
            <a:spLocks noGrp="1"/>
          </p:cNvSpPr>
          <p:nvPr>
            <p:ph type="sldNum" sz="quarter" idx="16"/>
          </p:nvPr>
        </p:nvSpPr>
        <p:spPr/>
        <p:txBody>
          <a:bodyPr/>
          <a:lstStyle/>
          <a:p>
            <a:fld id="{4FAB73BC-B049-4115-A692-8D63A059BFB8}" type="slidenum">
              <a:rPr lang="en-US" smtClean="0"/>
              <a:pPr/>
              <a:t>‹#›</a:t>
            </a:fld>
            <a:endParaRPr lang="en-US"/>
          </a:p>
        </p:txBody>
      </p:sp>
      <p:sp>
        <p:nvSpPr>
          <p:cNvPr id="2" name="Title 1">
            <a:extLst>
              <a:ext uri="{FF2B5EF4-FFF2-40B4-BE49-F238E27FC236}">
                <a16:creationId xmlns:a16="http://schemas.microsoft.com/office/drawing/2014/main" id="{3EAE47C9-FA90-491B-A398-CE785F59473E}"/>
              </a:ext>
            </a:extLst>
          </p:cNvPr>
          <p:cNvSpPr>
            <a:spLocks noGrp="1"/>
          </p:cNvSpPr>
          <p:nvPr>
            <p:ph type="title"/>
          </p:nvPr>
        </p:nvSpPr>
        <p:spPr>
          <a:xfrm>
            <a:off x="5283199" y="1145808"/>
            <a:ext cx="6321143" cy="4626341"/>
          </a:xfrm>
        </p:spPr>
        <p:txBody>
          <a:bodyPr/>
          <a:lstStyle>
            <a:lvl1pPr>
              <a:defRPr sz="2800">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3689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1E899-A19F-2F9A-8ADC-20F352A120F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8DA9D0A-EAD7-2145-7D71-674664119F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72E4A3E-83C7-13A0-367A-83F15E7D4759}"/>
              </a:ext>
            </a:extLst>
          </p:cNvPr>
          <p:cNvSpPr>
            <a:spLocks noGrp="1"/>
          </p:cNvSpPr>
          <p:nvPr>
            <p:ph type="dt" sz="half" idx="10"/>
          </p:nvPr>
        </p:nvSpPr>
        <p:spPr/>
        <p:txBody>
          <a:bodyPr/>
          <a:lstStyle/>
          <a:p>
            <a:fld id="{ED554E35-D028-486F-9AFF-162CCB4CF8C7}" type="datetimeFigureOut">
              <a:rPr lang="en-GB" smtClean="0"/>
              <a:t>06/07/2025</a:t>
            </a:fld>
            <a:endParaRPr lang="en-GB"/>
          </a:p>
        </p:txBody>
      </p:sp>
      <p:sp>
        <p:nvSpPr>
          <p:cNvPr id="5" name="Footer Placeholder 4">
            <a:extLst>
              <a:ext uri="{FF2B5EF4-FFF2-40B4-BE49-F238E27FC236}">
                <a16:creationId xmlns:a16="http://schemas.microsoft.com/office/drawing/2014/main" id="{68B90C1E-DD0C-149D-FD5E-131C7B845B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22F9A-697C-7490-A14E-97CD7FC4B212}"/>
              </a:ext>
            </a:extLst>
          </p:cNvPr>
          <p:cNvSpPr>
            <a:spLocks noGrp="1"/>
          </p:cNvSpPr>
          <p:nvPr>
            <p:ph type="sldNum" sz="quarter" idx="12"/>
          </p:nvPr>
        </p:nvSpPr>
        <p:spPr/>
        <p:txBody>
          <a:bodyPr/>
          <a:lstStyle/>
          <a:p>
            <a:fld id="{EC2CC08B-8CD0-4EB9-B73A-2096128A4B1F}" type="slidenum">
              <a:rPr lang="en-GB" smtClean="0"/>
              <a:t>‹#›</a:t>
            </a:fld>
            <a:endParaRPr lang="en-GB"/>
          </a:p>
        </p:txBody>
      </p:sp>
    </p:spTree>
    <p:extLst>
      <p:ext uri="{BB962C8B-B14F-4D97-AF65-F5344CB8AC3E}">
        <p14:creationId xmlns:p14="http://schemas.microsoft.com/office/powerpoint/2010/main" val="1755720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43D6D-8A64-5661-90EC-9784CCDFF1C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794041E-9042-A88F-40CB-EC4DD778111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B83F32E-7F08-9B1F-D351-B67AD13BBC0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9B44690-97B9-F44A-8272-6DB3A4787D5B}"/>
              </a:ext>
            </a:extLst>
          </p:cNvPr>
          <p:cNvSpPr>
            <a:spLocks noGrp="1"/>
          </p:cNvSpPr>
          <p:nvPr>
            <p:ph type="dt" sz="half" idx="10"/>
          </p:nvPr>
        </p:nvSpPr>
        <p:spPr/>
        <p:txBody>
          <a:bodyPr/>
          <a:lstStyle/>
          <a:p>
            <a:fld id="{ED554E35-D028-486F-9AFF-162CCB4CF8C7}" type="datetimeFigureOut">
              <a:rPr lang="en-GB" smtClean="0"/>
              <a:t>06/07/2025</a:t>
            </a:fld>
            <a:endParaRPr lang="en-GB"/>
          </a:p>
        </p:txBody>
      </p:sp>
      <p:sp>
        <p:nvSpPr>
          <p:cNvPr id="6" name="Footer Placeholder 5">
            <a:extLst>
              <a:ext uri="{FF2B5EF4-FFF2-40B4-BE49-F238E27FC236}">
                <a16:creationId xmlns:a16="http://schemas.microsoft.com/office/drawing/2014/main" id="{432A1B87-437F-F98E-C0FC-278B186B1B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9FABCF-6DD8-44E3-A909-AEEFE4C58D5E}"/>
              </a:ext>
            </a:extLst>
          </p:cNvPr>
          <p:cNvSpPr>
            <a:spLocks noGrp="1"/>
          </p:cNvSpPr>
          <p:nvPr>
            <p:ph type="sldNum" sz="quarter" idx="12"/>
          </p:nvPr>
        </p:nvSpPr>
        <p:spPr/>
        <p:txBody>
          <a:bodyPr/>
          <a:lstStyle/>
          <a:p>
            <a:fld id="{EC2CC08B-8CD0-4EB9-B73A-2096128A4B1F}" type="slidenum">
              <a:rPr lang="en-GB" smtClean="0"/>
              <a:t>‹#›</a:t>
            </a:fld>
            <a:endParaRPr lang="en-GB"/>
          </a:p>
        </p:txBody>
      </p:sp>
    </p:spTree>
    <p:extLst>
      <p:ext uri="{BB962C8B-B14F-4D97-AF65-F5344CB8AC3E}">
        <p14:creationId xmlns:p14="http://schemas.microsoft.com/office/powerpoint/2010/main" val="577492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75B3C-D04B-2DD0-EE6F-F93CB2C648A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A8D3465-F22F-D1B8-B2B6-506E660581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F331156-1A86-C75F-9D3D-84CE30EBEE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3F27133-E05C-AE43-CA8E-53E62F0DA5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3F1698E-EE34-2029-863A-AE7E9386E38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8374A46C-DA19-D538-471B-CAB76DAB3193}"/>
              </a:ext>
            </a:extLst>
          </p:cNvPr>
          <p:cNvSpPr>
            <a:spLocks noGrp="1"/>
          </p:cNvSpPr>
          <p:nvPr>
            <p:ph type="dt" sz="half" idx="10"/>
          </p:nvPr>
        </p:nvSpPr>
        <p:spPr/>
        <p:txBody>
          <a:bodyPr/>
          <a:lstStyle/>
          <a:p>
            <a:fld id="{ED554E35-D028-486F-9AFF-162CCB4CF8C7}" type="datetimeFigureOut">
              <a:rPr lang="en-GB" smtClean="0"/>
              <a:t>06/07/2025</a:t>
            </a:fld>
            <a:endParaRPr lang="en-GB"/>
          </a:p>
        </p:txBody>
      </p:sp>
      <p:sp>
        <p:nvSpPr>
          <p:cNvPr id="8" name="Footer Placeholder 7">
            <a:extLst>
              <a:ext uri="{FF2B5EF4-FFF2-40B4-BE49-F238E27FC236}">
                <a16:creationId xmlns:a16="http://schemas.microsoft.com/office/drawing/2014/main" id="{35028F62-6E3E-83E8-41FA-53A4CADDC37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F05E3A4-FC2C-E90F-DE85-3ACE4B3C0339}"/>
              </a:ext>
            </a:extLst>
          </p:cNvPr>
          <p:cNvSpPr>
            <a:spLocks noGrp="1"/>
          </p:cNvSpPr>
          <p:nvPr>
            <p:ph type="sldNum" sz="quarter" idx="12"/>
          </p:nvPr>
        </p:nvSpPr>
        <p:spPr/>
        <p:txBody>
          <a:bodyPr/>
          <a:lstStyle/>
          <a:p>
            <a:fld id="{EC2CC08B-8CD0-4EB9-B73A-2096128A4B1F}" type="slidenum">
              <a:rPr lang="en-GB" smtClean="0"/>
              <a:t>‹#›</a:t>
            </a:fld>
            <a:endParaRPr lang="en-GB"/>
          </a:p>
        </p:txBody>
      </p:sp>
    </p:spTree>
    <p:extLst>
      <p:ext uri="{BB962C8B-B14F-4D97-AF65-F5344CB8AC3E}">
        <p14:creationId xmlns:p14="http://schemas.microsoft.com/office/powerpoint/2010/main" val="2467494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D1DA1-9F98-03F2-00CE-68F60C6933B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07968429-D3E2-876C-C208-349B51058BF5}"/>
              </a:ext>
            </a:extLst>
          </p:cNvPr>
          <p:cNvSpPr>
            <a:spLocks noGrp="1"/>
          </p:cNvSpPr>
          <p:nvPr>
            <p:ph type="dt" sz="half" idx="10"/>
          </p:nvPr>
        </p:nvSpPr>
        <p:spPr/>
        <p:txBody>
          <a:bodyPr/>
          <a:lstStyle/>
          <a:p>
            <a:fld id="{ED554E35-D028-486F-9AFF-162CCB4CF8C7}" type="datetimeFigureOut">
              <a:rPr lang="en-GB" smtClean="0"/>
              <a:t>06/07/2025</a:t>
            </a:fld>
            <a:endParaRPr lang="en-GB"/>
          </a:p>
        </p:txBody>
      </p:sp>
      <p:sp>
        <p:nvSpPr>
          <p:cNvPr id="4" name="Footer Placeholder 3">
            <a:extLst>
              <a:ext uri="{FF2B5EF4-FFF2-40B4-BE49-F238E27FC236}">
                <a16:creationId xmlns:a16="http://schemas.microsoft.com/office/drawing/2014/main" id="{4CB1693B-BCA4-0941-72E4-9BFC85A63C6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FC77325-AEC1-220B-B3C2-935803EB266A}"/>
              </a:ext>
            </a:extLst>
          </p:cNvPr>
          <p:cNvSpPr>
            <a:spLocks noGrp="1"/>
          </p:cNvSpPr>
          <p:nvPr>
            <p:ph type="sldNum" sz="quarter" idx="12"/>
          </p:nvPr>
        </p:nvSpPr>
        <p:spPr/>
        <p:txBody>
          <a:bodyPr/>
          <a:lstStyle/>
          <a:p>
            <a:fld id="{EC2CC08B-8CD0-4EB9-B73A-2096128A4B1F}" type="slidenum">
              <a:rPr lang="en-GB" smtClean="0"/>
              <a:t>‹#›</a:t>
            </a:fld>
            <a:endParaRPr lang="en-GB"/>
          </a:p>
        </p:txBody>
      </p:sp>
    </p:spTree>
    <p:extLst>
      <p:ext uri="{BB962C8B-B14F-4D97-AF65-F5344CB8AC3E}">
        <p14:creationId xmlns:p14="http://schemas.microsoft.com/office/powerpoint/2010/main" val="221840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E4088E-6F98-E33A-510E-C039AAB322C3}"/>
              </a:ext>
            </a:extLst>
          </p:cNvPr>
          <p:cNvSpPr>
            <a:spLocks noGrp="1"/>
          </p:cNvSpPr>
          <p:nvPr>
            <p:ph type="dt" sz="half" idx="10"/>
          </p:nvPr>
        </p:nvSpPr>
        <p:spPr/>
        <p:txBody>
          <a:bodyPr/>
          <a:lstStyle/>
          <a:p>
            <a:fld id="{ED554E35-D028-486F-9AFF-162CCB4CF8C7}" type="datetimeFigureOut">
              <a:rPr lang="en-GB" smtClean="0"/>
              <a:t>06/07/2025</a:t>
            </a:fld>
            <a:endParaRPr lang="en-GB"/>
          </a:p>
        </p:txBody>
      </p:sp>
      <p:sp>
        <p:nvSpPr>
          <p:cNvPr id="3" name="Footer Placeholder 2">
            <a:extLst>
              <a:ext uri="{FF2B5EF4-FFF2-40B4-BE49-F238E27FC236}">
                <a16:creationId xmlns:a16="http://schemas.microsoft.com/office/drawing/2014/main" id="{33959D94-1521-CCC3-3401-77149DDAFC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5D656A-71CF-D96A-19C5-E2559A856D74}"/>
              </a:ext>
            </a:extLst>
          </p:cNvPr>
          <p:cNvSpPr>
            <a:spLocks noGrp="1"/>
          </p:cNvSpPr>
          <p:nvPr>
            <p:ph type="sldNum" sz="quarter" idx="12"/>
          </p:nvPr>
        </p:nvSpPr>
        <p:spPr/>
        <p:txBody>
          <a:bodyPr/>
          <a:lstStyle/>
          <a:p>
            <a:fld id="{EC2CC08B-8CD0-4EB9-B73A-2096128A4B1F}" type="slidenum">
              <a:rPr lang="en-GB" smtClean="0"/>
              <a:t>‹#›</a:t>
            </a:fld>
            <a:endParaRPr lang="en-GB"/>
          </a:p>
        </p:txBody>
      </p:sp>
    </p:spTree>
    <p:extLst>
      <p:ext uri="{BB962C8B-B14F-4D97-AF65-F5344CB8AC3E}">
        <p14:creationId xmlns:p14="http://schemas.microsoft.com/office/powerpoint/2010/main" val="2807561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E026-9AEE-0D88-B06C-03F2FD46A5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D47B0CD-99AD-91DB-30D1-EA6B9D5485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B070BC1-7114-8AD7-1A91-800C24DC7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1C38311-0BF6-4F22-88D7-DF24C4985170}"/>
              </a:ext>
            </a:extLst>
          </p:cNvPr>
          <p:cNvSpPr>
            <a:spLocks noGrp="1"/>
          </p:cNvSpPr>
          <p:nvPr>
            <p:ph type="dt" sz="half" idx="10"/>
          </p:nvPr>
        </p:nvSpPr>
        <p:spPr/>
        <p:txBody>
          <a:bodyPr/>
          <a:lstStyle/>
          <a:p>
            <a:fld id="{ED554E35-D028-486F-9AFF-162CCB4CF8C7}" type="datetimeFigureOut">
              <a:rPr lang="en-GB" smtClean="0"/>
              <a:t>06/07/2025</a:t>
            </a:fld>
            <a:endParaRPr lang="en-GB"/>
          </a:p>
        </p:txBody>
      </p:sp>
      <p:sp>
        <p:nvSpPr>
          <p:cNvPr id="6" name="Footer Placeholder 5">
            <a:extLst>
              <a:ext uri="{FF2B5EF4-FFF2-40B4-BE49-F238E27FC236}">
                <a16:creationId xmlns:a16="http://schemas.microsoft.com/office/drawing/2014/main" id="{47F516E6-01E0-66A5-AD39-74C87870EA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AD60FF-F9F6-7880-1CA7-C5F1672003C3}"/>
              </a:ext>
            </a:extLst>
          </p:cNvPr>
          <p:cNvSpPr>
            <a:spLocks noGrp="1"/>
          </p:cNvSpPr>
          <p:nvPr>
            <p:ph type="sldNum" sz="quarter" idx="12"/>
          </p:nvPr>
        </p:nvSpPr>
        <p:spPr/>
        <p:txBody>
          <a:bodyPr/>
          <a:lstStyle/>
          <a:p>
            <a:fld id="{EC2CC08B-8CD0-4EB9-B73A-2096128A4B1F}" type="slidenum">
              <a:rPr lang="en-GB" smtClean="0"/>
              <a:t>‹#›</a:t>
            </a:fld>
            <a:endParaRPr lang="en-GB"/>
          </a:p>
        </p:txBody>
      </p:sp>
    </p:spTree>
    <p:extLst>
      <p:ext uri="{BB962C8B-B14F-4D97-AF65-F5344CB8AC3E}">
        <p14:creationId xmlns:p14="http://schemas.microsoft.com/office/powerpoint/2010/main" val="510396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14AA-258F-E277-A646-67809BE1ACC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3E7502C-C6E7-030A-752D-ED8A8D8128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365B739-C92B-C6AB-F62D-7109DE9283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FFCD7D-CF85-F171-05B8-47D2F7A905F4}"/>
              </a:ext>
            </a:extLst>
          </p:cNvPr>
          <p:cNvSpPr>
            <a:spLocks noGrp="1"/>
          </p:cNvSpPr>
          <p:nvPr>
            <p:ph type="dt" sz="half" idx="10"/>
          </p:nvPr>
        </p:nvSpPr>
        <p:spPr/>
        <p:txBody>
          <a:bodyPr/>
          <a:lstStyle/>
          <a:p>
            <a:fld id="{ED554E35-D028-486F-9AFF-162CCB4CF8C7}" type="datetimeFigureOut">
              <a:rPr lang="en-GB" smtClean="0"/>
              <a:t>06/07/2025</a:t>
            </a:fld>
            <a:endParaRPr lang="en-GB"/>
          </a:p>
        </p:txBody>
      </p:sp>
      <p:sp>
        <p:nvSpPr>
          <p:cNvPr id="6" name="Footer Placeholder 5">
            <a:extLst>
              <a:ext uri="{FF2B5EF4-FFF2-40B4-BE49-F238E27FC236}">
                <a16:creationId xmlns:a16="http://schemas.microsoft.com/office/drawing/2014/main" id="{0FFB217E-9763-D0C1-A151-D7AFBD43A4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D6C395-B058-D4A2-07AD-6E88A7F581A4}"/>
              </a:ext>
            </a:extLst>
          </p:cNvPr>
          <p:cNvSpPr>
            <a:spLocks noGrp="1"/>
          </p:cNvSpPr>
          <p:nvPr>
            <p:ph type="sldNum" sz="quarter" idx="12"/>
          </p:nvPr>
        </p:nvSpPr>
        <p:spPr/>
        <p:txBody>
          <a:bodyPr/>
          <a:lstStyle/>
          <a:p>
            <a:fld id="{EC2CC08B-8CD0-4EB9-B73A-2096128A4B1F}" type="slidenum">
              <a:rPr lang="en-GB" smtClean="0"/>
              <a:t>‹#›</a:t>
            </a:fld>
            <a:endParaRPr lang="en-GB"/>
          </a:p>
        </p:txBody>
      </p:sp>
    </p:spTree>
    <p:extLst>
      <p:ext uri="{BB962C8B-B14F-4D97-AF65-F5344CB8AC3E}">
        <p14:creationId xmlns:p14="http://schemas.microsoft.com/office/powerpoint/2010/main" val="451993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CD0E1D-68C6-E71D-D96D-9E25E79FA4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B03ECCA-EF98-FDD3-44FD-819F40AD52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268AD6D-2BB2-7930-D450-50B8699EF8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554E35-D028-486F-9AFF-162CCB4CF8C7}" type="datetimeFigureOut">
              <a:rPr lang="en-GB" smtClean="0"/>
              <a:t>06/07/2025</a:t>
            </a:fld>
            <a:endParaRPr lang="en-GB"/>
          </a:p>
        </p:txBody>
      </p:sp>
      <p:sp>
        <p:nvSpPr>
          <p:cNvPr id="5" name="Footer Placeholder 4">
            <a:extLst>
              <a:ext uri="{FF2B5EF4-FFF2-40B4-BE49-F238E27FC236}">
                <a16:creationId xmlns:a16="http://schemas.microsoft.com/office/drawing/2014/main" id="{F401C0EA-F8B2-82A5-7AFE-A7F8A99037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8044863-F011-9F2E-7746-27645416D4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2CC08B-8CD0-4EB9-B73A-2096128A4B1F}" type="slidenum">
              <a:rPr lang="en-GB" smtClean="0"/>
              <a:t>‹#›</a:t>
            </a:fld>
            <a:endParaRPr lang="en-GB"/>
          </a:p>
        </p:txBody>
      </p:sp>
    </p:spTree>
    <p:extLst>
      <p:ext uri="{BB962C8B-B14F-4D97-AF65-F5344CB8AC3E}">
        <p14:creationId xmlns:p14="http://schemas.microsoft.com/office/powerpoint/2010/main" val="1301241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#flexibleworkinginschools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t>‹#›</a:t>
            </a:fld>
            <a:endParaRPr lang="en-US"/>
          </a:p>
        </p:txBody>
      </p:sp>
    </p:spTree>
    <p:extLst>
      <p:ext uri="{BB962C8B-B14F-4D97-AF65-F5344CB8AC3E}">
        <p14:creationId xmlns:p14="http://schemas.microsoft.com/office/powerpoint/2010/main" val="1327655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7" r:id="rId1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mailto:Ebarnes@cptshn.co.uk" TargetMode="Externa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hyperlink" Target="https://help.ectmanager.com/en/articles/119132-adding-a-new-school#h_8bf584266c" TargetMode="External"/><Relationship Id="rId2" Type="http://schemas.openxmlformats.org/officeDocument/2006/relationships/hyperlink" Target="https://help.ectmanager.com/en/articles/151140-register-your-school-at-this-appropriate-body" TargetMode="Externa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hyperlink" Target="https://help.ectmanager.com/en/articles/119128-create-new-school-user"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youtu.be/fWSe1Q2dXVA" TargetMode="External"/><Relationship Id="rId3" Type="http://schemas.openxmlformats.org/officeDocument/2006/relationships/hyperlink" Target="https://youtu.be/dcQzJW8m3Xg" TargetMode="External"/><Relationship Id="rId7" Type="http://schemas.openxmlformats.org/officeDocument/2006/relationships/hyperlink" Target="https://youtu.be/FXt4H6OzM4Q" TargetMode="External"/><Relationship Id="rId2" Type="http://schemas.openxmlformats.org/officeDocument/2006/relationships/hyperlink" Target="https://meetings-eu1.hubspot.com/ebarnes1" TargetMode="External"/><Relationship Id="rId1" Type="http://schemas.openxmlformats.org/officeDocument/2006/relationships/slideLayout" Target="../slideLayouts/slideLayout2.xml"/><Relationship Id="rId6" Type="http://schemas.openxmlformats.org/officeDocument/2006/relationships/hyperlink" Target="https://youtu.be/AGeLWK3kS1I" TargetMode="External"/><Relationship Id="rId5" Type="http://schemas.openxmlformats.org/officeDocument/2006/relationships/hyperlink" Target="https://youtu.be/0YJKAnKH2sg" TargetMode="External"/><Relationship Id="rId10" Type="http://schemas.openxmlformats.org/officeDocument/2006/relationships/image" Target="../media/image6.JPG"/><Relationship Id="rId4" Type="http://schemas.openxmlformats.org/officeDocument/2006/relationships/hyperlink" Target="https://youtu.be/zWakm4BcAuU" TargetMode="External"/><Relationship Id="rId9" Type="http://schemas.openxmlformats.org/officeDocument/2006/relationships/hyperlink" Target="https://youtu.be/4BjkJNVL0Z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hyperlink" Target="https://manage-training-for-early-career-teachers.education.gov.uk/"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webm"/><Relationship Id="rId7" Type="http://schemas.openxmlformats.org/officeDocument/2006/relationships/image" Target="../media/image27.png"/><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notesSlide" Target="../notesSlides/notesSlide2.xml"/><Relationship Id="rId5" Type="http://schemas.openxmlformats.org/officeDocument/2006/relationships/slideLayout" Target="../slideLayouts/slideLayout24.xml"/><Relationship Id="rId4" Type="http://schemas.openxmlformats.org/officeDocument/2006/relationships/video" Target="../media/media2.webm"/><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4.webm"/><Relationship Id="rId7" Type="http://schemas.openxmlformats.org/officeDocument/2006/relationships/image" Target="../media/image31.png"/><Relationship Id="rId2" Type="http://schemas.openxmlformats.org/officeDocument/2006/relationships/video" Target="../media/media3.webm"/><Relationship Id="rId1" Type="http://schemas.microsoft.com/office/2007/relationships/media" Target="../media/media3.webm"/><Relationship Id="rId6" Type="http://schemas.openxmlformats.org/officeDocument/2006/relationships/image" Target="../media/image30.png"/><Relationship Id="rId5" Type="http://schemas.openxmlformats.org/officeDocument/2006/relationships/slideLayout" Target="../slideLayouts/slideLayout24.xml"/><Relationship Id="rId4" Type="http://schemas.openxmlformats.org/officeDocument/2006/relationships/video" Target="../media/media4.webm"/></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6.webm"/><Relationship Id="rId7" Type="http://schemas.openxmlformats.org/officeDocument/2006/relationships/image" Target="../media/image32.png"/><Relationship Id="rId2" Type="http://schemas.openxmlformats.org/officeDocument/2006/relationships/video" Target="../media/media5.webm"/><Relationship Id="rId1" Type="http://schemas.microsoft.com/office/2007/relationships/media" Target="../media/media5.webm"/><Relationship Id="rId6" Type="http://schemas.openxmlformats.org/officeDocument/2006/relationships/image" Target="../media/image27.png"/><Relationship Id="rId5" Type="http://schemas.openxmlformats.org/officeDocument/2006/relationships/slideLayout" Target="../slideLayouts/slideLayout24.xml"/><Relationship Id="rId4" Type="http://schemas.openxmlformats.org/officeDocument/2006/relationships/video" Target="../media/media6.webm"/></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4.xml"/><Relationship Id="rId7" Type="http://schemas.openxmlformats.org/officeDocument/2006/relationships/image" Target="../media/image35.png"/><Relationship Id="rId2" Type="http://schemas.openxmlformats.org/officeDocument/2006/relationships/video" Target="../media/media7.webm"/><Relationship Id="rId1" Type="http://schemas.microsoft.com/office/2007/relationships/media" Target="../media/media7.webm"/><Relationship Id="rId6" Type="http://schemas.openxmlformats.org/officeDocument/2006/relationships/hyperlink" Target="https://manage-training-for-early-career-teachers.education.gov.uk/api-reference/changes-for-the-2025-2026-academic-year.html#changes-to-induction-programme-types" TargetMode="External"/><Relationship Id="rId5" Type="http://schemas.openxmlformats.org/officeDocument/2006/relationships/image" Target="../media/image34.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hyperlink" Target="https://my.teachfirst.org.uk/contact-us" TargetMode="External"/><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s://cambridgeshireandpeterborough.ectmanager.com/Login.aspx" TargetMode="External"/><Relationship Id="rId2" Type="http://schemas.openxmlformats.org/officeDocument/2006/relationships/hyperlink" Target="https://www.cptshn.co.uk/appropriate-body/ab-service-level-agreement" TargetMode="Externa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hyperlink" Target="https://my.teachfirst.org.uk/user/login" TargetMode="External"/><Relationship Id="rId4" Type="http://schemas.openxmlformats.org/officeDocument/2006/relationships/hyperlink" Target="https://manage-training-for-early-career-teachers.education.gov.uk/"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share-eu1.hsforms.com/1lTv_YVLETp2Xf7TF_iwUEwfo5zw" TargetMode="External"/><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file:///C:\Users\tshn.ebarnes\Downloads\Addendum%20to%20CPTSHN%20Service%20Level%20Agreement.docx" TargetMode="External"/><Relationship Id="rId2" Type="http://schemas.openxmlformats.org/officeDocument/2006/relationships/hyperlink" Target="https://www.cptshn.co.uk/appropriate-body/ab-service-level-agreement" TargetMode="Externa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B0A27-FF34-59B8-AC20-74C73E8C94A8}"/>
              </a:ext>
            </a:extLst>
          </p:cNvPr>
          <p:cNvSpPr>
            <a:spLocks noGrp="1"/>
          </p:cNvSpPr>
          <p:nvPr>
            <p:ph type="ctrTitle"/>
          </p:nvPr>
        </p:nvSpPr>
        <p:spPr>
          <a:xfrm>
            <a:off x="200720" y="1622934"/>
            <a:ext cx="11842596" cy="2387600"/>
          </a:xfrm>
          <a:solidFill>
            <a:srgbClr val="002060"/>
          </a:solidFill>
        </p:spPr>
        <p:txBody>
          <a:bodyPr anchor="ctr"/>
          <a:lstStyle/>
          <a:p>
            <a:r>
              <a:rPr lang="en-GB" dirty="0">
                <a:solidFill>
                  <a:schemeClr val="bg1"/>
                </a:solidFill>
              </a:rPr>
              <a:t>ECTE Registration Process Guide</a:t>
            </a:r>
          </a:p>
        </p:txBody>
      </p:sp>
      <p:sp>
        <p:nvSpPr>
          <p:cNvPr id="3" name="Subtitle 2">
            <a:extLst>
              <a:ext uri="{FF2B5EF4-FFF2-40B4-BE49-F238E27FC236}">
                <a16:creationId xmlns:a16="http://schemas.microsoft.com/office/drawing/2014/main" id="{AE0E9A00-4F5C-29C2-E654-ABE45C1D0B56}"/>
              </a:ext>
            </a:extLst>
          </p:cNvPr>
          <p:cNvSpPr>
            <a:spLocks noGrp="1"/>
          </p:cNvSpPr>
          <p:nvPr>
            <p:ph type="subTitle" idx="1"/>
          </p:nvPr>
        </p:nvSpPr>
        <p:spPr>
          <a:xfrm>
            <a:off x="3468030" y="4175787"/>
            <a:ext cx="8523250" cy="2489199"/>
          </a:xfrm>
          <a:solidFill>
            <a:schemeClr val="accent4"/>
          </a:solidFill>
        </p:spPr>
        <p:txBody>
          <a:bodyPr>
            <a:normAutofit lnSpcReduction="10000"/>
          </a:bodyPr>
          <a:lstStyle/>
          <a:p>
            <a:r>
              <a:rPr lang="en-GB" dirty="0"/>
              <a:t>How to register Transferring and New Yr1 and Yr2 ECTs for Academic Year 2025/2026</a:t>
            </a:r>
          </a:p>
          <a:p>
            <a:endParaRPr lang="en-GB" dirty="0"/>
          </a:p>
          <a:p>
            <a:r>
              <a:rPr lang="en-GB" dirty="0"/>
              <a:t>Created by Emma Barnes (Appropriate Body Administrator)</a:t>
            </a:r>
          </a:p>
          <a:p>
            <a:r>
              <a:rPr lang="en-GB" dirty="0">
                <a:hlinkClick r:id="rId2"/>
              </a:rPr>
              <a:t>Ebarnes@cptshn.co.uk</a:t>
            </a:r>
            <a:endParaRPr lang="en-GB" dirty="0"/>
          </a:p>
          <a:p>
            <a:r>
              <a:rPr lang="en-GB" dirty="0"/>
              <a:t>01223 491674</a:t>
            </a:r>
          </a:p>
        </p:txBody>
      </p:sp>
      <p:pic>
        <p:nvPicPr>
          <p:cNvPr id="5" name="Picture 4" descr="A person with long hair wearing a black and white polka dot shirt&#10;&#10;AI-generated content may be incorrect.">
            <a:extLst>
              <a:ext uri="{FF2B5EF4-FFF2-40B4-BE49-F238E27FC236}">
                <a16:creationId xmlns:a16="http://schemas.microsoft.com/office/drawing/2014/main" id="{A42F0661-AD4C-337F-2C81-26F21F170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20" y="4167113"/>
            <a:ext cx="3111500" cy="2489200"/>
          </a:xfrm>
          <a:prstGeom prst="rect">
            <a:avLst/>
          </a:prstGeom>
        </p:spPr>
      </p:pic>
      <p:pic>
        <p:nvPicPr>
          <p:cNvPr id="7" name="Picture 6" descr="A logo with text and blue and green waves&#10;&#10;AI-generated content may be incorrect.">
            <a:extLst>
              <a:ext uri="{FF2B5EF4-FFF2-40B4-BE49-F238E27FC236}">
                <a16:creationId xmlns:a16="http://schemas.microsoft.com/office/drawing/2014/main" id="{2EB41A7D-8EC9-59B4-2CFF-59D4CB599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5430" y="89210"/>
            <a:ext cx="3221140" cy="1377145"/>
          </a:xfrm>
          <a:prstGeom prst="rect">
            <a:avLst/>
          </a:prstGeom>
        </p:spPr>
      </p:pic>
    </p:spTree>
    <p:extLst>
      <p:ext uri="{BB962C8B-B14F-4D97-AF65-F5344CB8AC3E}">
        <p14:creationId xmlns:p14="http://schemas.microsoft.com/office/powerpoint/2010/main" val="3893551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15D35E-7C9B-C5FB-FC43-2B83B849056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8EB495-BBB4-8AF6-9D0B-6639D4A92B44}"/>
              </a:ext>
            </a:extLst>
          </p:cNvPr>
          <p:cNvSpPr>
            <a:spLocks noGrp="1"/>
          </p:cNvSpPr>
          <p:nvPr>
            <p:ph idx="1"/>
          </p:nvPr>
        </p:nvSpPr>
        <p:spPr>
          <a:xfrm>
            <a:off x="838200" y="514350"/>
            <a:ext cx="10515600" cy="5875264"/>
          </a:xfrm>
        </p:spPr>
        <p:txBody>
          <a:bodyPr>
            <a:normAutofit fontScale="92500" lnSpcReduction="10000"/>
          </a:bodyPr>
          <a:lstStyle/>
          <a:p>
            <a:r>
              <a:rPr lang="en-GB" dirty="0"/>
              <a:t>The first part of registering on ECT Manager is ensuring the School, Headteacher and Induction Tutor are registered on the system. If unsure of how to do this, please refer to the below guides or reach out to the AB and they will be able to complete this on behalf of the school if required. </a:t>
            </a:r>
          </a:p>
          <a:p>
            <a:r>
              <a:rPr lang="en-GB" dirty="0"/>
              <a:t>If the user exists already in the system, they will be able to log in and add their school if needed, follow the Adding a New School guide below. If the school and user are all completely new to ECT Manager, then refer to the </a:t>
            </a:r>
            <a:r>
              <a:rPr lang="en-US" dirty="0"/>
              <a:t>Register your school at this Appropriate Body guide. </a:t>
            </a:r>
            <a:r>
              <a:rPr lang="en-GB" dirty="0"/>
              <a:t>If the school has been registered previously but no users exist or you need to add a new user, then follow the Create new school user guide to add and request these:</a:t>
            </a:r>
          </a:p>
          <a:p>
            <a:r>
              <a:rPr lang="en-US" dirty="0">
                <a:hlinkClick r:id="rId2"/>
              </a:rPr>
              <a:t>Register your school at this Appropriate Body | ECT Manager Help Center </a:t>
            </a:r>
            <a:endParaRPr lang="en-US" dirty="0"/>
          </a:p>
          <a:p>
            <a:r>
              <a:rPr lang="en-US" dirty="0">
                <a:hlinkClick r:id="rId3"/>
              </a:rPr>
              <a:t>Adding a new school | ECT Manager Help Center</a:t>
            </a:r>
            <a:endParaRPr lang="en-US" dirty="0"/>
          </a:p>
          <a:p>
            <a:r>
              <a:rPr lang="en-US" dirty="0">
                <a:hlinkClick r:id="rId4"/>
              </a:rPr>
              <a:t>Create new school user | ECT Manager Help Center</a:t>
            </a:r>
            <a:endParaRPr lang="en-GB" dirty="0"/>
          </a:p>
        </p:txBody>
      </p:sp>
      <p:pic>
        <p:nvPicPr>
          <p:cNvPr id="8" name="Picture 7" descr="A logo with text and blue and green waves&#10;&#10;AI-generated content may be incorrect.">
            <a:extLst>
              <a:ext uri="{FF2B5EF4-FFF2-40B4-BE49-F238E27FC236}">
                <a16:creationId xmlns:a16="http://schemas.microsoft.com/office/drawing/2014/main" id="{BBB03D61-A519-CDEB-9EFA-2CD60A4B4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spTree>
    <p:extLst>
      <p:ext uri="{BB962C8B-B14F-4D97-AF65-F5344CB8AC3E}">
        <p14:creationId xmlns:p14="http://schemas.microsoft.com/office/powerpoint/2010/main" val="1383704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7FDAF53-3006-7B0F-4686-797F83ED082F}"/>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9126BBB-5CDE-3BC2-AA91-1E50B1D3754F}"/>
              </a:ext>
            </a:extLst>
          </p:cNvPr>
          <p:cNvSpPr txBox="1">
            <a:spLocks/>
          </p:cNvSpPr>
          <p:nvPr/>
        </p:nvSpPr>
        <p:spPr>
          <a:xfrm>
            <a:off x="838199" y="445770"/>
            <a:ext cx="10515600" cy="5943844"/>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b="1" dirty="0">
                <a:solidFill>
                  <a:srgbClr val="1A1A1A"/>
                </a:solidFill>
              </a:rPr>
              <a:t>The following slides will guide you through how to register a ECT for the 2025/2026 academic year, </a:t>
            </a:r>
          </a:p>
          <a:p>
            <a:pPr marL="0" indent="0">
              <a:buNone/>
            </a:pPr>
            <a:r>
              <a:rPr lang="en-US" sz="1900" dirty="0">
                <a:solidFill>
                  <a:srgbClr val="1A1A1A"/>
                </a:solidFill>
              </a:rPr>
              <a:t>When you go to register an ECT on ECT Manager, the system will use their TRN to complete a full search of the system to see if that ECT already exists. Below is a list of short tutorials which will take you through each registration type, if after watching these you have any questions then please do book a meeting with myself – </a:t>
            </a:r>
            <a:r>
              <a:rPr lang="en-US" sz="1900" dirty="0">
                <a:solidFill>
                  <a:srgbClr val="1A1A1A"/>
                </a:solidFill>
                <a:hlinkClick r:id="rId2"/>
              </a:rPr>
              <a:t>https://meetings-eu1.hubspot.com/ebarnes1</a:t>
            </a:r>
            <a:r>
              <a:rPr lang="en-US" sz="1900" dirty="0">
                <a:solidFill>
                  <a:srgbClr val="1A1A1A"/>
                </a:solidFill>
              </a:rPr>
              <a:t> or give me a call - 01223 491674. </a:t>
            </a:r>
          </a:p>
          <a:p>
            <a:r>
              <a:rPr lang="en-US" sz="1900" dirty="0">
                <a:solidFill>
                  <a:srgbClr val="1A1A1A"/>
                </a:solidFill>
              </a:rPr>
              <a:t>New ECT starting their induction in Term 1 (TRN not found in search) - </a:t>
            </a:r>
            <a:r>
              <a:rPr lang="en-GB" sz="1900" dirty="0">
                <a:hlinkClick r:id="rId3"/>
              </a:rPr>
              <a:t>https://youtu.be/dcQzJW8m3Xg</a:t>
            </a:r>
            <a:r>
              <a:rPr lang="en-GB" sz="1900" dirty="0"/>
              <a:t> (</a:t>
            </a:r>
            <a:r>
              <a:rPr lang="en-US" sz="1900" dirty="0">
                <a:solidFill>
                  <a:srgbClr val="1A1A1A"/>
                </a:solidFill>
              </a:rPr>
              <a:t>Register the ECT from scratch) – this will be covered in this guide.</a:t>
            </a:r>
          </a:p>
          <a:p>
            <a:r>
              <a:rPr lang="en-US" sz="1900" dirty="0">
                <a:solidFill>
                  <a:srgbClr val="1A1A1A"/>
                </a:solidFill>
              </a:rPr>
              <a:t>ECT has worked at a different school at a different Appropriate Body</a:t>
            </a:r>
            <a:r>
              <a:rPr lang="en-GB" sz="1900" dirty="0">
                <a:solidFill>
                  <a:srgbClr val="1A1A1A"/>
                </a:solidFill>
              </a:rPr>
              <a:t> - </a:t>
            </a:r>
            <a:r>
              <a:rPr lang="en-GB" sz="1900" dirty="0">
                <a:solidFill>
                  <a:srgbClr val="1A1A1A"/>
                </a:solidFill>
                <a:hlinkClick r:id="rId4"/>
              </a:rPr>
              <a:t>https://youtu.be/zWakm4BcAuU</a:t>
            </a:r>
            <a:r>
              <a:rPr lang="en-GB" sz="1900" dirty="0">
                <a:solidFill>
                  <a:srgbClr val="1A1A1A"/>
                </a:solidFill>
              </a:rPr>
              <a:t> </a:t>
            </a:r>
            <a:r>
              <a:rPr lang="en-GB" sz="1900" dirty="0"/>
              <a:t>(</a:t>
            </a:r>
            <a:r>
              <a:rPr lang="en-US" sz="1900" dirty="0">
                <a:solidFill>
                  <a:srgbClr val="1A1A1A"/>
                </a:solidFill>
              </a:rPr>
              <a:t>Register the ECT from scratch) – although like the above, the key difference is the user will be asked to input the ECTs previous school information alongside the other information needed, if you need help with this aspect please refer to the video tutorial.</a:t>
            </a:r>
          </a:p>
          <a:p>
            <a:r>
              <a:rPr lang="en-US" sz="1900" dirty="0">
                <a:solidFill>
                  <a:srgbClr val="1A1A1A"/>
                </a:solidFill>
              </a:rPr>
              <a:t>ECT is found at this Appropriate Body but at a different school (ECT is moving schools within the Appropriate Body) - </a:t>
            </a:r>
            <a:r>
              <a:rPr lang="en-US" sz="1900" dirty="0">
                <a:solidFill>
                  <a:srgbClr val="1A1A1A"/>
                </a:solidFill>
                <a:hlinkClick r:id="rId5"/>
              </a:rPr>
              <a:t>https://youtu.be/0YJKAnKH2sg</a:t>
            </a:r>
            <a:r>
              <a:rPr lang="en-US" sz="1900" dirty="0">
                <a:solidFill>
                  <a:srgbClr val="1A1A1A"/>
                </a:solidFill>
              </a:rPr>
              <a:t> (Transfer the ECT to the different school within the Appropriate Body) – please refer to the video tutorial.</a:t>
            </a:r>
          </a:p>
          <a:p>
            <a:r>
              <a:rPr lang="en-US" sz="1900" dirty="0">
                <a:solidFill>
                  <a:srgbClr val="1A1A1A"/>
                </a:solidFill>
              </a:rPr>
              <a:t>ECT is found at a school with the same postcode but at a different Appropriate body - </a:t>
            </a:r>
            <a:r>
              <a:rPr lang="en-US" sz="1900" dirty="0">
                <a:solidFill>
                  <a:srgbClr val="1A1A1A"/>
                </a:solidFill>
                <a:hlinkClick r:id="rId6"/>
              </a:rPr>
              <a:t>https://youtu.be/AGeLWK3kS1I</a:t>
            </a:r>
            <a:r>
              <a:rPr lang="en-US" sz="1900" dirty="0">
                <a:solidFill>
                  <a:srgbClr val="1A1A1A"/>
                </a:solidFill>
              </a:rPr>
              <a:t> (Transfer the ECT and school to this Appropriate Body) – please refer to the video tutorial.</a:t>
            </a:r>
          </a:p>
          <a:p>
            <a:r>
              <a:rPr lang="en-US" sz="1900" dirty="0">
                <a:solidFill>
                  <a:srgbClr val="1A1A1A"/>
                </a:solidFill>
              </a:rPr>
              <a:t>ECT is found at your school but at a different Appropriate Body - </a:t>
            </a:r>
            <a:r>
              <a:rPr lang="en-US" sz="1900" dirty="0">
                <a:solidFill>
                  <a:srgbClr val="1A1A1A"/>
                </a:solidFill>
                <a:hlinkClick r:id="rId7"/>
              </a:rPr>
              <a:t>https://youtu.be/FXt4H6OzM4Q</a:t>
            </a:r>
            <a:r>
              <a:rPr lang="en-US" sz="1900" dirty="0">
                <a:solidFill>
                  <a:srgbClr val="1A1A1A"/>
                </a:solidFill>
              </a:rPr>
              <a:t> (Transfer the ECT to this Appropriate Body) – please refer to the video tutorial.</a:t>
            </a:r>
          </a:p>
          <a:p>
            <a:r>
              <a:rPr lang="en-US" sz="1900" dirty="0">
                <a:solidFill>
                  <a:srgbClr val="1A1A1A"/>
                </a:solidFill>
              </a:rPr>
              <a:t>ECT is found at this Appropriate Body and at your school (ECT is returning to the same school) - </a:t>
            </a:r>
            <a:r>
              <a:rPr lang="en-US" sz="1900" dirty="0">
                <a:solidFill>
                  <a:srgbClr val="1A1A1A"/>
                </a:solidFill>
                <a:hlinkClick r:id="rId8"/>
              </a:rPr>
              <a:t>https://youtu.be/fWSe1Q2dXVA</a:t>
            </a:r>
            <a:r>
              <a:rPr lang="en-US" sz="1900" dirty="0">
                <a:solidFill>
                  <a:srgbClr val="1A1A1A"/>
                </a:solidFill>
              </a:rPr>
              <a:t> (</a:t>
            </a:r>
            <a:r>
              <a:rPr lang="en-GB" sz="1900" dirty="0">
                <a:solidFill>
                  <a:srgbClr val="1A1A1A"/>
                </a:solidFill>
              </a:rPr>
              <a:t>Register the ECT again) </a:t>
            </a:r>
            <a:r>
              <a:rPr lang="en-US" sz="1900" dirty="0">
                <a:solidFill>
                  <a:srgbClr val="1A1A1A"/>
                </a:solidFill>
              </a:rPr>
              <a:t>– please refer to the video tutorial.</a:t>
            </a:r>
          </a:p>
          <a:p>
            <a:r>
              <a:rPr lang="en-US" sz="1900" dirty="0">
                <a:solidFill>
                  <a:srgbClr val="1A1A1A"/>
                </a:solidFill>
              </a:rPr>
              <a:t>TRN indicates that the ECT has already completed induction - </a:t>
            </a:r>
            <a:r>
              <a:rPr lang="en-GB" sz="1900" dirty="0">
                <a:solidFill>
                  <a:srgbClr val="FFFFFF"/>
                </a:solidFill>
                <a:hlinkClick r:id="rId9"/>
              </a:rPr>
              <a:t>https://youtu.be/4BjkJNVL0Zc</a:t>
            </a:r>
            <a:r>
              <a:rPr lang="en-GB" sz="1900" dirty="0">
                <a:solidFill>
                  <a:srgbClr val="FFFFFF"/>
                </a:solidFill>
              </a:rPr>
              <a:t> </a:t>
            </a:r>
            <a:r>
              <a:rPr lang="en-GB" sz="1900" dirty="0"/>
              <a:t>(Double check the ECTs details with the AB and if confirmed as completed then there is no need to register) </a:t>
            </a:r>
            <a:r>
              <a:rPr lang="en-US" sz="1900" dirty="0">
                <a:solidFill>
                  <a:srgbClr val="1A1A1A"/>
                </a:solidFill>
              </a:rPr>
              <a:t>– please refer to the video tutorial.</a:t>
            </a:r>
            <a:endParaRPr lang="en-US" sz="1900" b="1" dirty="0">
              <a:solidFill>
                <a:srgbClr val="1A1A1A"/>
              </a:solidFill>
            </a:endParaRPr>
          </a:p>
          <a:p>
            <a:endParaRPr lang="en-US" b="1" dirty="0">
              <a:solidFill>
                <a:srgbClr val="1A1A1A"/>
              </a:solidFill>
              <a:latin typeface="system-ui"/>
            </a:endParaRPr>
          </a:p>
          <a:p>
            <a:endParaRPr lang="en-US" b="1" dirty="0">
              <a:solidFill>
                <a:srgbClr val="1A1A1A"/>
              </a:solidFill>
              <a:latin typeface="system-ui"/>
            </a:endParaRPr>
          </a:p>
        </p:txBody>
      </p:sp>
      <p:pic>
        <p:nvPicPr>
          <p:cNvPr id="7" name="Picture 6" descr="A logo with text and blue and green waves&#10;&#10;AI-generated content may be incorrect.">
            <a:extLst>
              <a:ext uri="{FF2B5EF4-FFF2-40B4-BE49-F238E27FC236}">
                <a16:creationId xmlns:a16="http://schemas.microsoft.com/office/drawing/2014/main" id="{6B822544-D1DA-57AD-6BB9-9BAB83E3CF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spTree>
    <p:extLst>
      <p:ext uri="{BB962C8B-B14F-4D97-AF65-F5344CB8AC3E}">
        <p14:creationId xmlns:p14="http://schemas.microsoft.com/office/powerpoint/2010/main" val="3002082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E89EEA-1583-FEA9-436F-3F740AB67E3C}"/>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9AE9763-29F4-B826-1B7D-8F1B7D642AC3}"/>
              </a:ext>
            </a:extLst>
          </p:cNvPr>
          <p:cNvSpPr txBox="1">
            <a:spLocks/>
          </p:cNvSpPr>
          <p:nvPr/>
        </p:nvSpPr>
        <p:spPr>
          <a:xfrm>
            <a:off x="838199" y="560070"/>
            <a:ext cx="10515600" cy="58295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solidFill>
                  <a:srgbClr val="1A1A1A"/>
                </a:solidFill>
              </a:rPr>
              <a:t>Once logged into the dashboard, the user can either navigate to the  top menu and hover over ‘Your ECTs’ then select ‘Register ECT’ or there is an option on the main dashboard screen to ‘Register ECT’.</a:t>
            </a:r>
          </a:p>
          <a:p>
            <a:endParaRPr lang="en-US" b="1" dirty="0">
              <a:solidFill>
                <a:srgbClr val="1A1A1A"/>
              </a:solidFill>
            </a:endParaRPr>
          </a:p>
        </p:txBody>
      </p:sp>
      <p:pic>
        <p:nvPicPr>
          <p:cNvPr id="10" name="Picture 9" descr="A screenshot of a school&#10;&#10;AI-generated content may be incorrect.">
            <a:extLst>
              <a:ext uri="{FF2B5EF4-FFF2-40B4-BE49-F238E27FC236}">
                <a16:creationId xmlns:a16="http://schemas.microsoft.com/office/drawing/2014/main" id="{D9FB5097-9555-857F-4740-78DB51325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053" y="1841802"/>
            <a:ext cx="7631891" cy="4547812"/>
          </a:xfrm>
          <a:prstGeom prst="rect">
            <a:avLst/>
          </a:prstGeom>
        </p:spPr>
      </p:pic>
      <p:sp>
        <p:nvSpPr>
          <p:cNvPr id="11" name="Rectangle 10">
            <a:extLst>
              <a:ext uri="{FF2B5EF4-FFF2-40B4-BE49-F238E27FC236}">
                <a16:creationId xmlns:a16="http://schemas.microsoft.com/office/drawing/2014/main" id="{4D8FDB65-C7C5-AEED-704D-B4621ED0C48D}"/>
              </a:ext>
            </a:extLst>
          </p:cNvPr>
          <p:cNvSpPr/>
          <p:nvPr/>
        </p:nvSpPr>
        <p:spPr>
          <a:xfrm>
            <a:off x="2280053" y="2594610"/>
            <a:ext cx="1240387" cy="37805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7A58AB9-C4E6-4FAF-0A44-70F51ED15023}"/>
              </a:ext>
            </a:extLst>
          </p:cNvPr>
          <p:cNvSpPr/>
          <p:nvPr/>
        </p:nvSpPr>
        <p:spPr>
          <a:xfrm>
            <a:off x="6266410" y="3646170"/>
            <a:ext cx="1883179" cy="8406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logo with text and blue and green waves&#10;&#10;AI-generated content may be incorrect.">
            <a:extLst>
              <a:ext uri="{FF2B5EF4-FFF2-40B4-BE49-F238E27FC236}">
                <a16:creationId xmlns:a16="http://schemas.microsoft.com/office/drawing/2014/main" id="{41515957-6818-C2A9-8D4F-F1969437A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spTree>
    <p:extLst>
      <p:ext uri="{BB962C8B-B14F-4D97-AF65-F5344CB8AC3E}">
        <p14:creationId xmlns:p14="http://schemas.microsoft.com/office/powerpoint/2010/main" val="3495196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A353266-982C-86D7-A369-14270672AE3F}"/>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6191C9E-4FD5-02F1-15FB-840BAB638B6C}"/>
              </a:ext>
            </a:extLst>
          </p:cNvPr>
          <p:cNvSpPr txBox="1">
            <a:spLocks/>
          </p:cNvSpPr>
          <p:nvPr/>
        </p:nvSpPr>
        <p:spPr>
          <a:xfrm>
            <a:off x="483869" y="422911"/>
            <a:ext cx="4419601" cy="59550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1A1A1A"/>
                </a:solidFill>
              </a:rPr>
              <a:t>Once clicked, the first window to pop up will be terms and conditions of registering an ECT, these must be agreed to for the user to proceed.</a:t>
            </a:r>
          </a:p>
          <a:p>
            <a:endParaRPr lang="en-US" b="1" dirty="0">
              <a:solidFill>
                <a:srgbClr val="1A1A1A"/>
              </a:solidFill>
              <a:latin typeface="system-ui"/>
            </a:endParaRPr>
          </a:p>
        </p:txBody>
      </p:sp>
      <p:pic>
        <p:nvPicPr>
          <p:cNvPr id="4" name="Picture 3" descr="A screenshot of a computer&#10;&#10;AI-generated content may be incorrect.">
            <a:extLst>
              <a:ext uri="{FF2B5EF4-FFF2-40B4-BE49-F238E27FC236}">
                <a16:creationId xmlns:a16="http://schemas.microsoft.com/office/drawing/2014/main" id="{3F088070-457A-B866-F3BD-4A75C5241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3470" y="422911"/>
            <a:ext cx="6240779" cy="5483913"/>
          </a:xfrm>
          <a:prstGeom prst="rect">
            <a:avLst/>
          </a:prstGeom>
        </p:spPr>
      </p:pic>
      <p:pic>
        <p:nvPicPr>
          <p:cNvPr id="7" name="Picture 6" descr="A logo with text and blue and green waves&#10;&#10;AI-generated content may be incorrect.">
            <a:extLst>
              <a:ext uri="{FF2B5EF4-FFF2-40B4-BE49-F238E27FC236}">
                <a16:creationId xmlns:a16="http://schemas.microsoft.com/office/drawing/2014/main" id="{FD049542-7CA7-CBC3-5C20-667AEA59E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spTree>
    <p:extLst>
      <p:ext uri="{BB962C8B-B14F-4D97-AF65-F5344CB8AC3E}">
        <p14:creationId xmlns:p14="http://schemas.microsoft.com/office/powerpoint/2010/main" val="4139381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5CC273A-7832-E21B-F45F-3D8F2D044382}"/>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9CB491F-ECBB-987C-A8B7-6E0B32C3F3CF}"/>
              </a:ext>
            </a:extLst>
          </p:cNvPr>
          <p:cNvSpPr txBox="1">
            <a:spLocks/>
          </p:cNvSpPr>
          <p:nvPr/>
        </p:nvSpPr>
        <p:spPr>
          <a:xfrm>
            <a:off x="662940" y="511619"/>
            <a:ext cx="6376035" cy="4940225"/>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1A1A1A"/>
                </a:solidFill>
              </a:rPr>
              <a:t>The next window will relate to the ECTs personal details, please ensure that the ECTs TRN &amp; DOB are inputted correctly as this can cause issues with verifying their QTS with the TRA and can cause holds ups with </a:t>
            </a:r>
            <a:r>
              <a:rPr lang="en-US" sz="2400" b="1" dirty="0" err="1">
                <a:solidFill>
                  <a:srgbClr val="1A1A1A"/>
                </a:solidFill>
              </a:rPr>
              <a:t>authorising</a:t>
            </a:r>
            <a:r>
              <a:rPr lang="en-US" sz="2400" b="1" dirty="0">
                <a:solidFill>
                  <a:srgbClr val="1A1A1A"/>
                </a:solidFill>
              </a:rPr>
              <a:t> the ECT. It is important to ensure you select the right type of registration, see below:</a:t>
            </a:r>
          </a:p>
          <a:p>
            <a:pPr algn="l">
              <a:spcBef>
                <a:spcPts val="1200"/>
              </a:spcBef>
              <a:spcAft>
                <a:spcPts val="1200"/>
              </a:spcAft>
              <a:buFont typeface="Arial" panose="020B0604020202020204" pitchFamily="34" charset="0"/>
              <a:buChar char="•"/>
            </a:pPr>
            <a:r>
              <a:rPr lang="en-US" sz="2400" b="1" i="0" dirty="0">
                <a:solidFill>
                  <a:srgbClr val="1A1A1A"/>
                </a:solidFill>
                <a:effectLst/>
              </a:rPr>
              <a:t>A new ECT, starting their first term of induction</a:t>
            </a:r>
            <a:endParaRPr lang="en-US" sz="2400" b="0" i="0" dirty="0">
              <a:solidFill>
                <a:srgbClr val="1A1A1A"/>
              </a:solidFill>
              <a:effectLst/>
            </a:endParaRPr>
          </a:p>
          <a:p>
            <a:pPr algn="l">
              <a:spcBef>
                <a:spcPts val="1200"/>
              </a:spcBef>
              <a:spcAft>
                <a:spcPts val="1200"/>
              </a:spcAft>
              <a:buFont typeface="Arial" panose="020B0604020202020204" pitchFamily="34" charset="0"/>
              <a:buChar char="•"/>
            </a:pPr>
            <a:r>
              <a:rPr lang="en-US" sz="2400" b="1" i="0" dirty="0">
                <a:solidFill>
                  <a:srgbClr val="1A1A1A"/>
                </a:solidFill>
                <a:effectLst/>
              </a:rPr>
              <a:t>An existing ECT who has partially completed induction at a different school</a:t>
            </a:r>
            <a:endParaRPr lang="en-US" sz="2400" b="0" i="0" dirty="0">
              <a:solidFill>
                <a:srgbClr val="1A1A1A"/>
              </a:solidFill>
              <a:effectLst/>
            </a:endParaRPr>
          </a:p>
          <a:p>
            <a:pPr algn="l">
              <a:spcBef>
                <a:spcPts val="1200"/>
              </a:spcBef>
              <a:spcAft>
                <a:spcPts val="1200"/>
              </a:spcAft>
              <a:buFont typeface="Arial" panose="020B0604020202020204" pitchFamily="34" charset="0"/>
              <a:buChar char="•"/>
            </a:pPr>
            <a:r>
              <a:rPr lang="en-US" sz="2400" b="1" i="0" dirty="0">
                <a:solidFill>
                  <a:srgbClr val="1A1A1A"/>
                </a:solidFill>
                <a:effectLst/>
              </a:rPr>
              <a:t>An existing ECT who has already partially completed induction at this school</a:t>
            </a:r>
            <a:endParaRPr lang="en-US" sz="2400" dirty="0">
              <a:solidFill>
                <a:srgbClr val="1A1A1A"/>
              </a:solidFill>
            </a:endParaRPr>
          </a:p>
          <a:p>
            <a:pPr marL="0" indent="0" algn="l">
              <a:spcBef>
                <a:spcPts val="1200"/>
              </a:spcBef>
              <a:spcAft>
                <a:spcPts val="1200"/>
              </a:spcAft>
              <a:buNone/>
            </a:pPr>
            <a:r>
              <a:rPr lang="en-US" sz="2400" b="1" dirty="0">
                <a:solidFill>
                  <a:srgbClr val="1A1A1A"/>
                </a:solidFill>
              </a:rPr>
              <a:t>If the ECT falls into either the 2</a:t>
            </a:r>
            <a:r>
              <a:rPr lang="en-US" sz="2400" b="1" baseline="30000" dirty="0">
                <a:solidFill>
                  <a:srgbClr val="1A1A1A"/>
                </a:solidFill>
              </a:rPr>
              <a:t>nd</a:t>
            </a:r>
            <a:r>
              <a:rPr lang="en-US" sz="2400" b="1" dirty="0">
                <a:solidFill>
                  <a:srgbClr val="1A1A1A"/>
                </a:solidFill>
              </a:rPr>
              <a:t> or 3</a:t>
            </a:r>
            <a:r>
              <a:rPr lang="en-US" sz="2400" b="1" baseline="30000" dirty="0">
                <a:solidFill>
                  <a:srgbClr val="1A1A1A"/>
                </a:solidFill>
              </a:rPr>
              <a:t>rd</a:t>
            </a:r>
            <a:r>
              <a:rPr lang="en-US" sz="2400" b="1" dirty="0">
                <a:solidFill>
                  <a:srgbClr val="1A1A1A"/>
                </a:solidFill>
              </a:rPr>
              <a:t> category of registration then refer to previous types of registration slide for more information and tutorials.</a:t>
            </a:r>
          </a:p>
          <a:p>
            <a:endParaRPr lang="en-US" b="1" dirty="0">
              <a:solidFill>
                <a:srgbClr val="1A1A1A"/>
              </a:solidFill>
              <a:latin typeface="system-ui"/>
            </a:endParaRPr>
          </a:p>
        </p:txBody>
      </p:sp>
      <p:pic>
        <p:nvPicPr>
          <p:cNvPr id="7" name="Picture 6" descr="A screenshot of a computer&#10;&#10;AI-generated content may be incorrect.">
            <a:extLst>
              <a:ext uri="{FF2B5EF4-FFF2-40B4-BE49-F238E27FC236}">
                <a16:creationId xmlns:a16="http://schemas.microsoft.com/office/drawing/2014/main" id="{ED205B11-4576-0BD0-1B4C-C79505140AFF}"/>
              </a:ext>
            </a:extLst>
          </p:cNvPr>
          <p:cNvPicPr>
            <a:picLocks noChangeAspect="1"/>
          </p:cNvPicPr>
          <p:nvPr/>
        </p:nvPicPr>
        <p:blipFill>
          <a:blip r:embed="rId2">
            <a:extLst>
              <a:ext uri="{28A0092B-C50C-407E-A947-70E740481C1C}">
                <a14:useLocalDpi xmlns:a14="http://schemas.microsoft.com/office/drawing/2010/main" val="0"/>
              </a:ext>
            </a:extLst>
          </a:blip>
          <a:srcRect t="19139" r="2973"/>
          <a:stretch/>
        </p:blipFill>
        <p:spPr>
          <a:xfrm>
            <a:off x="7038975" y="223419"/>
            <a:ext cx="4314826" cy="5516627"/>
          </a:xfrm>
          <a:prstGeom prst="rect">
            <a:avLst/>
          </a:prstGeom>
        </p:spPr>
      </p:pic>
      <p:pic>
        <p:nvPicPr>
          <p:cNvPr id="9" name="Picture 8" descr="A logo with text and blue and green waves&#10;&#10;AI-generated content may be incorrect.">
            <a:extLst>
              <a:ext uri="{FF2B5EF4-FFF2-40B4-BE49-F238E27FC236}">
                <a16:creationId xmlns:a16="http://schemas.microsoft.com/office/drawing/2014/main" id="{18982385-0AA5-48A2-5A57-049286798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spTree>
    <p:extLst>
      <p:ext uri="{BB962C8B-B14F-4D97-AF65-F5344CB8AC3E}">
        <p14:creationId xmlns:p14="http://schemas.microsoft.com/office/powerpoint/2010/main" val="764297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7E7FE2E-14BA-9A32-60C6-CF44C6BC0E26}"/>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C9E0B5E-3883-BC04-5840-AEB2DF930820}"/>
              </a:ext>
            </a:extLst>
          </p:cNvPr>
          <p:cNvSpPr txBox="1">
            <a:spLocks/>
          </p:cNvSpPr>
          <p:nvPr/>
        </p:nvSpPr>
        <p:spPr>
          <a:xfrm>
            <a:off x="838199" y="268044"/>
            <a:ext cx="5700965" cy="49402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1A1A1A"/>
                </a:solidFill>
              </a:rPr>
              <a:t>Next the system will ask for the ECTs contract details, please read the text to the right for things to be aware of when inputting this information.</a:t>
            </a:r>
          </a:p>
          <a:p>
            <a:pPr marL="0" indent="0">
              <a:buNone/>
            </a:pPr>
            <a:r>
              <a:rPr lang="en-US" sz="2000" b="1" dirty="0">
                <a:solidFill>
                  <a:srgbClr val="1A1A1A"/>
                </a:solidFill>
              </a:rPr>
              <a:t>The start date is not the start date for when an ECT began at the school, it is rather the start date of onboarding with the AB, for September this should be the 01/09/2025.</a:t>
            </a:r>
          </a:p>
          <a:p>
            <a:pPr marL="0" indent="0">
              <a:buNone/>
            </a:pPr>
            <a:endParaRPr lang="en-US" sz="2000" b="1" dirty="0">
              <a:solidFill>
                <a:srgbClr val="1A1A1A"/>
              </a:solidFill>
              <a:latin typeface="system-ui"/>
            </a:endParaRPr>
          </a:p>
          <a:p>
            <a:endParaRPr lang="en-US" b="1" dirty="0">
              <a:solidFill>
                <a:srgbClr val="1A1A1A"/>
              </a:solidFill>
              <a:latin typeface="system-ui"/>
            </a:endParaRPr>
          </a:p>
        </p:txBody>
      </p:sp>
      <p:pic>
        <p:nvPicPr>
          <p:cNvPr id="4" name="Picture 3" descr="A screenshot of a computer screen&#10;&#10;AI-generated content may be incorrect.">
            <a:extLst>
              <a:ext uri="{FF2B5EF4-FFF2-40B4-BE49-F238E27FC236}">
                <a16:creationId xmlns:a16="http://schemas.microsoft.com/office/drawing/2014/main" id="{78B90D0A-BF8D-B08E-F5F8-E12485945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790" y="268044"/>
            <a:ext cx="4736052" cy="5638780"/>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F7B10BC2-3F64-649A-5608-6438A9083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8" y="2704335"/>
            <a:ext cx="5700965" cy="3870380"/>
          </a:xfrm>
          <a:prstGeom prst="rect">
            <a:avLst/>
          </a:prstGeom>
        </p:spPr>
      </p:pic>
      <p:pic>
        <p:nvPicPr>
          <p:cNvPr id="9" name="Picture 8" descr="A logo with text and blue and green waves&#10;&#10;AI-generated content may be incorrect.">
            <a:extLst>
              <a:ext uri="{FF2B5EF4-FFF2-40B4-BE49-F238E27FC236}">
                <a16:creationId xmlns:a16="http://schemas.microsoft.com/office/drawing/2014/main" id="{ACAB825A-9329-2639-AAE6-3F08C0ACD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spTree>
    <p:extLst>
      <p:ext uri="{BB962C8B-B14F-4D97-AF65-F5344CB8AC3E}">
        <p14:creationId xmlns:p14="http://schemas.microsoft.com/office/powerpoint/2010/main" val="2705074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B5FF7B8-5319-7A12-1106-B8B620CA074A}"/>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6B98AC6-8418-C9F3-122F-4DF03090077B}"/>
              </a:ext>
            </a:extLst>
          </p:cNvPr>
          <p:cNvSpPr txBox="1">
            <a:spLocks/>
          </p:cNvSpPr>
          <p:nvPr/>
        </p:nvSpPr>
        <p:spPr>
          <a:xfrm>
            <a:off x="645794" y="296619"/>
            <a:ext cx="5949316" cy="49402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1A1A1A"/>
                </a:solidFill>
              </a:rPr>
              <a:t>Next the system will ask for the ECTs ITT training details, if the relevant institution or qualification is not present, please reach out to the AB and they can add this for you.</a:t>
            </a:r>
          </a:p>
          <a:p>
            <a:endParaRPr lang="en-US" b="1" dirty="0">
              <a:solidFill>
                <a:srgbClr val="1A1A1A"/>
              </a:solidFill>
              <a:latin typeface="system-ui"/>
            </a:endParaRPr>
          </a:p>
        </p:txBody>
      </p:sp>
      <p:pic>
        <p:nvPicPr>
          <p:cNvPr id="9" name="Picture 8" descr="A screenshot of a computer&#10;&#10;AI-generated content may be incorrect.">
            <a:extLst>
              <a:ext uri="{FF2B5EF4-FFF2-40B4-BE49-F238E27FC236}">
                <a16:creationId xmlns:a16="http://schemas.microsoft.com/office/drawing/2014/main" id="{5B2A2697-58EA-FA37-F30D-631BF1A75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110" y="296619"/>
            <a:ext cx="4758691" cy="5757629"/>
          </a:xfrm>
          <a:prstGeom prst="rect">
            <a:avLst/>
          </a:prstGeom>
        </p:spPr>
      </p:pic>
      <p:pic>
        <p:nvPicPr>
          <p:cNvPr id="10" name="Picture 9" descr="A logo with text and blue and green waves&#10;&#10;AI-generated content may be incorrect.">
            <a:extLst>
              <a:ext uri="{FF2B5EF4-FFF2-40B4-BE49-F238E27FC236}">
                <a16:creationId xmlns:a16="http://schemas.microsoft.com/office/drawing/2014/main" id="{9170AC46-337D-15C9-8209-D0245F31D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spTree>
    <p:extLst>
      <p:ext uri="{BB962C8B-B14F-4D97-AF65-F5344CB8AC3E}">
        <p14:creationId xmlns:p14="http://schemas.microsoft.com/office/powerpoint/2010/main" val="2903555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DEF3ABE-2A78-9BE1-7E1D-10E8B4FB851A}"/>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42CF268-827A-43B8-FE1D-40EA41ECE240}"/>
              </a:ext>
            </a:extLst>
          </p:cNvPr>
          <p:cNvSpPr txBox="1">
            <a:spLocks/>
          </p:cNvSpPr>
          <p:nvPr/>
        </p:nvSpPr>
        <p:spPr>
          <a:xfrm>
            <a:off x="838200" y="468384"/>
            <a:ext cx="4727540" cy="49402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1A1A1A"/>
                </a:solidFill>
                <a:latin typeface="system-ui"/>
              </a:rPr>
              <a:t>Next the system will ask the user to input the ECTs contact details including their address and at least one means of communication i.e., phone number (home, work or mobile).</a:t>
            </a:r>
          </a:p>
          <a:p>
            <a:endParaRPr lang="en-US" b="1" dirty="0">
              <a:solidFill>
                <a:srgbClr val="1A1A1A"/>
              </a:solidFill>
              <a:latin typeface="system-ui"/>
            </a:endParaRPr>
          </a:p>
        </p:txBody>
      </p:sp>
      <p:pic>
        <p:nvPicPr>
          <p:cNvPr id="4" name="Picture 3" descr="A screenshot of a contact information&#10;&#10;AI-generated content may be incorrect.">
            <a:extLst>
              <a:ext uri="{FF2B5EF4-FFF2-40B4-BE49-F238E27FC236}">
                <a16:creationId xmlns:a16="http://schemas.microsoft.com/office/drawing/2014/main" id="{FF118F03-4E2D-5946-9956-FCCC90651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740" y="468385"/>
            <a:ext cx="5885574" cy="4940225"/>
          </a:xfrm>
          <a:prstGeom prst="rect">
            <a:avLst/>
          </a:prstGeom>
        </p:spPr>
      </p:pic>
      <p:pic>
        <p:nvPicPr>
          <p:cNvPr id="7" name="Picture 6" descr="A logo with text and blue and green waves&#10;&#10;AI-generated content may be incorrect.">
            <a:extLst>
              <a:ext uri="{FF2B5EF4-FFF2-40B4-BE49-F238E27FC236}">
                <a16:creationId xmlns:a16="http://schemas.microsoft.com/office/drawing/2014/main" id="{FB30A6C5-109A-5F87-953B-B11D5BC68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spTree>
    <p:extLst>
      <p:ext uri="{BB962C8B-B14F-4D97-AF65-F5344CB8AC3E}">
        <p14:creationId xmlns:p14="http://schemas.microsoft.com/office/powerpoint/2010/main" val="411555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52B3DE2-3D7E-96C1-9547-BA16C4287948}"/>
            </a:ext>
          </a:extLst>
        </p:cNvPr>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FD48AA71-86D3-127D-4008-F13B39CCE4B5}"/>
              </a:ext>
            </a:extLst>
          </p:cNvPr>
          <p:cNvSpPr txBox="1">
            <a:spLocks/>
          </p:cNvSpPr>
          <p:nvPr/>
        </p:nvSpPr>
        <p:spPr>
          <a:xfrm>
            <a:off x="265747" y="467457"/>
            <a:ext cx="5229225" cy="2709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1A1A1A"/>
                </a:solidFill>
                <a:latin typeface="system-ui"/>
              </a:rPr>
              <a:t>ECF/ITTECF Programme Choices</a:t>
            </a:r>
          </a:p>
        </p:txBody>
      </p:sp>
      <p:pic>
        <p:nvPicPr>
          <p:cNvPr id="4" name="Picture 3" descr="A white background with black text&#10;&#10;AI-generated content may be incorrect.">
            <a:extLst>
              <a:ext uri="{FF2B5EF4-FFF2-40B4-BE49-F238E27FC236}">
                <a16:creationId xmlns:a16="http://schemas.microsoft.com/office/drawing/2014/main" id="{ED8F600F-A954-B911-EE10-B8F6DB072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49" y="1068984"/>
            <a:ext cx="6050229" cy="3708755"/>
          </a:xfrm>
          <a:prstGeom prst="rect">
            <a:avLst/>
          </a:prstGeom>
        </p:spPr>
      </p:pic>
      <p:pic>
        <p:nvPicPr>
          <p:cNvPr id="9" name="Picture 8" descr="A screenshot of a computer program&#10;&#10;AI-generated content may be incorrect.">
            <a:extLst>
              <a:ext uri="{FF2B5EF4-FFF2-40B4-BE49-F238E27FC236}">
                <a16:creationId xmlns:a16="http://schemas.microsoft.com/office/drawing/2014/main" id="{82B935D3-B324-B790-1DDE-A799C6D9D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468" y="216609"/>
            <a:ext cx="5232242" cy="4378251"/>
          </a:xfrm>
          <a:prstGeom prst="rect">
            <a:avLst/>
          </a:prstGeom>
        </p:spPr>
      </p:pic>
      <p:pic>
        <p:nvPicPr>
          <p:cNvPr id="12" name="Picture 11" descr="A logo with text and blue and green waves&#10;&#10;AI-generated content may be incorrect.">
            <a:extLst>
              <a:ext uri="{FF2B5EF4-FFF2-40B4-BE49-F238E27FC236}">
                <a16:creationId xmlns:a16="http://schemas.microsoft.com/office/drawing/2014/main" id="{E4D30F3E-46EC-44E5-7780-BBB309594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sp>
        <p:nvSpPr>
          <p:cNvPr id="13" name="TextBox 12">
            <a:extLst>
              <a:ext uri="{FF2B5EF4-FFF2-40B4-BE49-F238E27FC236}">
                <a16:creationId xmlns:a16="http://schemas.microsoft.com/office/drawing/2014/main" id="{18BA7C00-B10B-A358-F1AA-66811B602A42}"/>
              </a:ext>
            </a:extLst>
          </p:cNvPr>
          <p:cNvSpPr txBox="1"/>
          <p:nvPr/>
        </p:nvSpPr>
        <p:spPr>
          <a:xfrm>
            <a:off x="971550" y="4777739"/>
            <a:ext cx="4183380" cy="1477328"/>
          </a:xfrm>
          <a:prstGeom prst="rect">
            <a:avLst/>
          </a:prstGeom>
          <a:noFill/>
        </p:spPr>
        <p:txBody>
          <a:bodyPr wrap="square" rtlCol="0">
            <a:spAutoFit/>
          </a:bodyPr>
          <a:lstStyle/>
          <a:p>
            <a:r>
              <a:rPr lang="en-GB" dirty="0"/>
              <a:t>You will mostly need to select this option if you have a transferring ECT, follow slides 19 &amp; 20 for details of the 3 routes available within the previous ECF programme.</a:t>
            </a:r>
          </a:p>
        </p:txBody>
      </p:sp>
      <p:cxnSp>
        <p:nvCxnSpPr>
          <p:cNvPr id="15" name="Straight Arrow Connector 14">
            <a:extLst>
              <a:ext uri="{FF2B5EF4-FFF2-40B4-BE49-F238E27FC236}">
                <a16:creationId xmlns:a16="http://schemas.microsoft.com/office/drawing/2014/main" id="{889EA494-B12C-FD00-84F7-E033E491530A}"/>
              </a:ext>
            </a:extLst>
          </p:cNvPr>
          <p:cNvCxnSpPr/>
          <p:nvPr/>
        </p:nvCxnSpPr>
        <p:spPr>
          <a:xfrm flipV="1">
            <a:off x="2880360" y="4069080"/>
            <a:ext cx="0" cy="7086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2DAD543-F1B2-1747-0A14-69440DF6B33C}"/>
              </a:ext>
            </a:extLst>
          </p:cNvPr>
          <p:cNvSpPr txBox="1"/>
          <p:nvPr/>
        </p:nvSpPr>
        <p:spPr>
          <a:xfrm>
            <a:off x="6450278" y="5120633"/>
            <a:ext cx="4183380" cy="1200329"/>
          </a:xfrm>
          <a:prstGeom prst="rect">
            <a:avLst/>
          </a:prstGeom>
          <a:noFill/>
        </p:spPr>
        <p:txBody>
          <a:bodyPr wrap="square" rtlCol="0">
            <a:spAutoFit/>
          </a:bodyPr>
          <a:lstStyle/>
          <a:p>
            <a:r>
              <a:rPr lang="en-GB" dirty="0"/>
              <a:t>As mentioned, you will need to use this programme for any new or if you choose to move any existing ECTs to this route, for details of the routes, see slide 21.</a:t>
            </a:r>
          </a:p>
        </p:txBody>
      </p:sp>
      <p:cxnSp>
        <p:nvCxnSpPr>
          <p:cNvPr id="17" name="Straight Arrow Connector 16">
            <a:extLst>
              <a:ext uri="{FF2B5EF4-FFF2-40B4-BE49-F238E27FC236}">
                <a16:creationId xmlns:a16="http://schemas.microsoft.com/office/drawing/2014/main" id="{15BE4003-24CD-4FB3-5EE6-D623564A8EF2}"/>
              </a:ext>
            </a:extLst>
          </p:cNvPr>
          <p:cNvCxnSpPr/>
          <p:nvPr/>
        </p:nvCxnSpPr>
        <p:spPr>
          <a:xfrm flipV="1">
            <a:off x="8713470" y="4411974"/>
            <a:ext cx="0" cy="7086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1294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A67A75-1D89-1D5F-7B13-3B5A143CCEF4}"/>
            </a:ext>
          </a:extLst>
        </p:cNvPr>
        <p:cNvGrpSpPr/>
        <p:nvPr/>
      </p:nvGrpSpPr>
      <p:grpSpPr>
        <a:xfrm>
          <a:off x="0" y="0"/>
          <a:ext cx="0" cy="0"/>
          <a:chOff x="0" y="0"/>
          <a:chExt cx="0" cy="0"/>
        </a:xfrm>
      </p:grpSpPr>
      <p:pic>
        <p:nvPicPr>
          <p:cNvPr id="7" name="Picture 6" descr="A screenshot of a computer&#10;&#10;AI-generated content may be incorrect.">
            <a:extLst>
              <a:ext uri="{FF2B5EF4-FFF2-40B4-BE49-F238E27FC236}">
                <a16:creationId xmlns:a16="http://schemas.microsoft.com/office/drawing/2014/main" id="{D705C0A4-E35C-E9E2-E660-D4D653C9190A}"/>
              </a:ext>
            </a:extLst>
          </p:cNvPr>
          <p:cNvPicPr>
            <a:picLocks noChangeAspect="1"/>
          </p:cNvPicPr>
          <p:nvPr/>
        </p:nvPicPr>
        <p:blipFill>
          <a:blip r:embed="rId2">
            <a:extLst>
              <a:ext uri="{28A0092B-C50C-407E-A947-70E740481C1C}">
                <a14:useLocalDpi xmlns:a14="http://schemas.microsoft.com/office/drawing/2010/main" val="0"/>
              </a:ext>
            </a:extLst>
          </a:blip>
          <a:srcRect t="21293" b="10588"/>
          <a:stretch/>
        </p:blipFill>
        <p:spPr>
          <a:xfrm>
            <a:off x="838199" y="800100"/>
            <a:ext cx="3719619" cy="5672137"/>
          </a:xfrm>
          <a:prstGeom prst="rect">
            <a:avLst/>
          </a:prstGeom>
        </p:spPr>
      </p:pic>
      <p:pic>
        <p:nvPicPr>
          <p:cNvPr id="10" name="Picture 9" descr="A white text on a black background&#10;&#10;AI-generated content may be incorrect.">
            <a:extLst>
              <a:ext uri="{FF2B5EF4-FFF2-40B4-BE49-F238E27FC236}">
                <a16:creationId xmlns:a16="http://schemas.microsoft.com/office/drawing/2014/main" id="{29694DC3-E328-5CDF-38AF-FD41F8865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725" y="800101"/>
            <a:ext cx="7086600" cy="5326380"/>
          </a:xfrm>
          <a:prstGeom prst="rect">
            <a:avLst/>
          </a:prstGeom>
        </p:spPr>
      </p:pic>
      <p:sp>
        <p:nvSpPr>
          <p:cNvPr id="11" name="Content Placeholder 2">
            <a:extLst>
              <a:ext uri="{FF2B5EF4-FFF2-40B4-BE49-F238E27FC236}">
                <a16:creationId xmlns:a16="http://schemas.microsoft.com/office/drawing/2014/main" id="{0B30C926-7D07-5BC2-21FE-4F9C923EE496}"/>
              </a:ext>
            </a:extLst>
          </p:cNvPr>
          <p:cNvSpPr txBox="1">
            <a:spLocks/>
          </p:cNvSpPr>
          <p:nvPr/>
        </p:nvSpPr>
        <p:spPr>
          <a:xfrm>
            <a:off x="838199" y="385763"/>
            <a:ext cx="5229225" cy="2709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1A1A1A"/>
                </a:solidFill>
                <a:latin typeface="system-ui"/>
              </a:rPr>
              <a:t>ECF Programme – DfE Funded</a:t>
            </a:r>
          </a:p>
        </p:txBody>
      </p:sp>
      <p:pic>
        <p:nvPicPr>
          <p:cNvPr id="12" name="Picture 11" descr="A logo with text and blue and green waves&#10;&#10;AI-generated content may be incorrect.">
            <a:extLst>
              <a:ext uri="{FF2B5EF4-FFF2-40B4-BE49-F238E27FC236}">
                <a16:creationId xmlns:a16="http://schemas.microsoft.com/office/drawing/2014/main" id="{EA727D3C-A8BF-7FA0-B902-30AF24D8F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spTree>
    <p:extLst>
      <p:ext uri="{BB962C8B-B14F-4D97-AF65-F5344CB8AC3E}">
        <p14:creationId xmlns:p14="http://schemas.microsoft.com/office/powerpoint/2010/main" val="2453411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25199A7-2A0C-8951-8545-8A1F5731F9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39D38D-FEBC-94A4-FC8A-6A1F4E3CD80B}"/>
              </a:ext>
            </a:extLst>
          </p:cNvPr>
          <p:cNvSpPr>
            <a:spLocks noGrp="1"/>
          </p:cNvSpPr>
          <p:nvPr>
            <p:ph type="title"/>
          </p:nvPr>
        </p:nvSpPr>
        <p:spPr>
          <a:xfrm>
            <a:off x="891540" y="260405"/>
            <a:ext cx="10524335" cy="1271214"/>
          </a:xfrm>
          <a:solidFill>
            <a:srgbClr val="002060"/>
          </a:solidFill>
        </p:spPr>
        <p:txBody>
          <a:bodyPr>
            <a:normAutofit/>
          </a:bodyPr>
          <a:lstStyle/>
          <a:p>
            <a:r>
              <a:rPr lang="en-GB" dirty="0">
                <a:solidFill>
                  <a:schemeClr val="bg1"/>
                </a:solidFill>
              </a:rPr>
              <a:t>Contents of the Guide</a:t>
            </a:r>
          </a:p>
        </p:txBody>
      </p:sp>
      <p:sp>
        <p:nvSpPr>
          <p:cNvPr id="3" name="Content Placeholder 2">
            <a:extLst>
              <a:ext uri="{FF2B5EF4-FFF2-40B4-BE49-F238E27FC236}">
                <a16:creationId xmlns:a16="http://schemas.microsoft.com/office/drawing/2014/main" id="{43FBC0D3-10EF-AA65-A9E2-95B6A18D390F}"/>
              </a:ext>
            </a:extLst>
          </p:cNvPr>
          <p:cNvSpPr>
            <a:spLocks noGrp="1"/>
          </p:cNvSpPr>
          <p:nvPr>
            <p:ph idx="1"/>
          </p:nvPr>
        </p:nvSpPr>
        <p:spPr>
          <a:xfrm>
            <a:off x="891539" y="1771650"/>
            <a:ext cx="10524335" cy="4752444"/>
          </a:xfrm>
        </p:spPr>
        <p:txBody>
          <a:bodyPr>
            <a:noAutofit/>
          </a:bodyPr>
          <a:lstStyle/>
          <a:p>
            <a:pPr marL="0" indent="0">
              <a:lnSpc>
                <a:spcPct val="100000"/>
              </a:lnSpc>
              <a:spcBef>
                <a:spcPts val="0"/>
              </a:spcBef>
              <a:buNone/>
            </a:pPr>
            <a:r>
              <a:rPr lang="en-US" sz="2000" dirty="0"/>
              <a:t>This guide is designed to support Induction Tutors and Headteachers in schools planning to register Early Career Teachers (ECTs) with the CPTSH Appropriate Body for the 2025/26 academic year. It outlines how to register new ECTs or those transferring internally or externally, using clear, step-by-step instructions for each system involved in the ECTE (Early Career Teacher Entitlement) programme. If you have any questions or concerns while using this guide, please refer to the contact details on the front page. </a:t>
            </a:r>
          </a:p>
          <a:p>
            <a:pPr marL="0" indent="0">
              <a:lnSpc>
                <a:spcPct val="100000"/>
              </a:lnSpc>
              <a:spcBef>
                <a:spcPts val="0"/>
              </a:spcBef>
              <a:buNone/>
            </a:pPr>
            <a:endParaRPr lang="en-US" sz="2000" dirty="0"/>
          </a:p>
          <a:p>
            <a:pPr marL="0" indent="0">
              <a:lnSpc>
                <a:spcPct val="100000"/>
              </a:lnSpc>
              <a:spcBef>
                <a:spcPts val="0"/>
              </a:spcBef>
              <a:buNone/>
            </a:pPr>
            <a:r>
              <a:rPr lang="en-US" sz="2000" b="1" dirty="0"/>
              <a:t>This guide will cover:</a:t>
            </a:r>
          </a:p>
          <a:p>
            <a:pPr>
              <a:lnSpc>
                <a:spcPct val="100000"/>
              </a:lnSpc>
              <a:spcBef>
                <a:spcPts val="0"/>
              </a:spcBef>
              <a:buFont typeface="Arial" panose="020B0604020202020204" pitchFamily="34" charset="0"/>
              <a:buChar char="•"/>
            </a:pPr>
            <a:r>
              <a:rPr lang="en-US" sz="2000" dirty="0"/>
              <a:t>A step-by-step walkthrough of the registration process for each platform used during ECTE induction.</a:t>
            </a:r>
          </a:p>
          <a:p>
            <a:pPr>
              <a:lnSpc>
                <a:spcPct val="100000"/>
              </a:lnSpc>
              <a:spcBef>
                <a:spcPts val="0"/>
              </a:spcBef>
              <a:buFont typeface="Arial" panose="020B0604020202020204" pitchFamily="34" charset="0"/>
              <a:buChar char="•"/>
            </a:pPr>
            <a:r>
              <a:rPr lang="en-US" sz="2000" dirty="0"/>
              <a:t>Guidance to simplify the registration experience across the main systems.</a:t>
            </a:r>
          </a:p>
          <a:p>
            <a:pPr>
              <a:lnSpc>
                <a:spcPct val="100000"/>
              </a:lnSpc>
              <a:spcBef>
                <a:spcPts val="0"/>
              </a:spcBef>
              <a:buFont typeface="Arial" panose="020B0604020202020204" pitchFamily="34" charset="0"/>
              <a:buChar char="•"/>
            </a:pPr>
            <a:r>
              <a:rPr lang="en-US" sz="2000" dirty="0"/>
              <a:t>A feedback form at the end for any suggestions or comments on this guide. Please note: While we welcome feedback on the guide itself and its use, the systems used for registering an ECT are not owned by CPTSH, and we are unable to make changes to their processes although we may be able to assist with raising feedback to the relevant companies/suppliers.</a:t>
            </a:r>
          </a:p>
          <a:p>
            <a:pPr marL="0" indent="0">
              <a:lnSpc>
                <a:spcPct val="100000"/>
              </a:lnSpc>
              <a:spcBef>
                <a:spcPts val="0"/>
              </a:spcBef>
              <a:buNone/>
            </a:pPr>
            <a:endParaRPr lang="en-US" sz="1350" dirty="0"/>
          </a:p>
        </p:txBody>
      </p:sp>
      <p:pic>
        <p:nvPicPr>
          <p:cNvPr id="7" name="Picture 6" descr="A logo with text and blue and green waves&#10;&#10;AI-generated content may be incorrect.">
            <a:extLst>
              <a:ext uri="{FF2B5EF4-FFF2-40B4-BE49-F238E27FC236}">
                <a16:creationId xmlns:a16="http://schemas.microsoft.com/office/drawing/2014/main" id="{3EDAB834-FD2D-4143-6AE3-E8A2395071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2266" y="333906"/>
            <a:ext cx="2358194" cy="1124211"/>
          </a:xfrm>
          <a:prstGeom prst="rect">
            <a:avLst/>
          </a:prstGeom>
        </p:spPr>
      </p:pic>
    </p:spTree>
    <p:extLst>
      <p:ext uri="{BB962C8B-B14F-4D97-AF65-F5344CB8AC3E}">
        <p14:creationId xmlns:p14="http://schemas.microsoft.com/office/powerpoint/2010/main" val="4030178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A61D58-8CE8-7E84-8E50-5BDD8082BCEE}"/>
            </a:ext>
          </a:extLst>
        </p:cNvPr>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6AFE57D2-3714-885D-AB61-4353248854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89" y="629195"/>
            <a:ext cx="5229225" cy="5994082"/>
          </a:xfrm>
          <a:prstGeom prst="rect">
            <a:avLst/>
          </a:prstGeom>
        </p:spPr>
      </p:pic>
      <p:sp>
        <p:nvSpPr>
          <p:cNvPr id="6" name="Content Placeholder 2">
            <a:extLst>
              <a:ext uri="{FF2B5EF4-FFF2-40B4-BE49-F238E27FC236}">
                <a16:creationId xmlns:a16="http://schemas.microsoft.com/office/drawing/2014/main" id="{DE90E50F-17E5-D66F-7445-E6193C1B8C09}"/>
              </a:ext>
            </a:extLst>
          </p:cNvPr>
          <p:cNvSpPr txBox="1">
            <a:spLocks/>
          </p:cNvSpPr>
          <p:nvPr/>
        </p:nvSpPr>
        <p:spPr>
          <a:xfrm>
            <a:off x="838199" y="319479"/>
            <a:ext cx="5229225" cy="2709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1A1A1A"/>
                </a:solidFill>
              </a:rPr>
              <a:t>ECF Programme – DfE Accredited</a:t>
            </a:r>
          </a:p>
        </p:txBody>
      </p:sp>
      <p:sp>
        <p:nvSpPr>
          <p:cNvPr id="9" name="Content Placeholder 2">
            <a:extLst>
              <a:ext uri="{FF2B5EF4-FFF2-40B4-BE49-F238E27FC236}">
                <a16:creationId xmlns:a16="http://schemas.microsoft.com/office/drawing/2014/main" id="{51F3D183-2145-1254-0EF4-5419628873A1}"/>
              </a:ext>
            </a:extLst>
          </p:cNvPr>
          <p:cNvSpPr txBox="1">
            <a:spLocks/>
          </p:cNvSpPr>
          <p:nvPr/>
        </p:nvSpPr>
        <p:spPr>
          <a:xfrm>
            <a:off x="6169889" y="319478"/>
            <a:ext cx="5229225" cy="2709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1A1A1A"/>
                </a:solidFill>
              </a:rPr>
              <a:t>ECF Programme – Design and Deliver</a:t>
            </a:r>
          </a:p>
        </p:txBody>
      </p:sp>
      <p:pic>
        <p:nvPicPr>
          <p:cNvPr id="12" name="Picture 11" descr="A screenshot of a computer&#10;&#10;AI-generated content may be incorrect.">
            <a:extLst>
              <a:ext uri="{FF2B5EF4-FFF2-40B4-BE49-F238E27FC236}">
                <a16:creationId xmlns:a16="http://schemas.microsoft.com/office/drawing/2014/main" id="{78BDD9D1-1296-6B8D-BF7A-2080E96E3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889" y="1062991"/>
            <a:ext cx="5782439" cy="4843834"/>
          </a:xfrm>
          <a:prstGeom prst="rect">
            <a:avLst/>
          </a:prstGeom>
        </p:spPr>
      </p:pic>
      <p:pic>
        <p:nvPicPr>
          <p:cNvPr id="13" name="Picture 12" descr="A logo with text and blue and green waves&#10;&#10;AI-generated content may be incorrect.">
            <a:extLst>
              <a:ext uri="{FF2B5EF4-FFF2-40B4-BE49-F238E27FC236}">
                <a16:creationId xmlns:a16="http://schemas.microsoft.com/office/drawing/2014/main" id="{82AB555C-0F26-D1D1-2008-2FDBF9822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spTree>
    <p:extLst>
      <p:ext uri="{BB962C8B-B14F-4D97-AF65-F5344CB8AC3E}">
        <p14:creationId xmlns:p14="http://schemas.microsoft.com/office/powerpoint/2010/main" val="1715708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1064A53-677F-8D6D-9553-C81B9DA0C68A}"/>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BAF0D70-5994-6A74-F0E3-49712B76E429}"/>
              </a:ext>
            </a:extLst>
          </p:cNvPr>
          <p:cNvSpPr txBox="1">
            <a:spLocks/>
          </p:cNvSpPr>
          <p:nvPr/>
        </p:nvSpPr>
        <p:spPr>
          <a:xfrm>
            <a:off x="838199" y="273759"/>
            <a:ext cx="5229225" cy="2709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1A1A1A"/>
                </a:solidFill>
              </a:rPr>
              <a:t>ITTECF Programme – Provider Led</a:t>
            </a:r>
          </a:p>
        </p:txBody>
      </p:sp>
      <p:sp>
        <p:nvSpPr>
          <p:cNvPr id="13" name="Content Placeholder 2">
            <a:extLst>
              <a:ext uri="{FF2B5EF4-FFF2-40B4-BE49-F238E27FC236}">
                <a16:creationId xmlns:a16="http://schemas.microsoft.com/office/drawing/2014/main" id="{A9FA6426-2CFD-86F6-41D6-FB4FAC77B4A8}"/>
              </a:ext>
            </a:extLst>
          </p:cNvPr>
          <p:cNvSpPr txBox="1">
            <a:spLocks/>
          </p:cNvSpPr>
          <p:nvPr/>
        </p:nvSpPr>
        <p:spPr>
          <a:xfrm>
            <a:off x="6381750" y="273758"/>
            <a:ext cx="5229225" cy="2709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1A1A1A"/>
                </a:solidFill>
              </a:rPr>
              <a:t>ITTECF Programme – School Led</a:t>
            </a:r>
          </a:p>
        </p:txBody>
      </p:sp>
      <p:pic>
        <p:nvPicPr>
          <p:cNvPr id="17" name="Picture 16" descr="A screenshot of a computer&#10;&#10;AI-generated content may be incorrect.">
            <a:extLst>
              <a:ext uri="{FF2B5EF4-FFF2-40B4-BE49-F238E27FC236}">
                <a16:creationId xmlns:a16="http://schemas.microsoft.com/office/drawing/2014/main" id="{71FC3450-B807-AC92-08AD-794F10EBE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754380"/>
            <a:ext cx="4851245" cy="5988165"/>
          </a:xfrm>
          <a:prstGeom prst="rect">
            <a:avLst/>
          </a:prstGeom>
        </p:spPr>
      </p:pic>
      <p:pic>
        <p:nvPicPr>
          <p:cNvPr id="19" name="Picture 18" descr="A screenshot of a computer&#10;&#10;AI-generated content may be incorrect.">
            <a:extLst>
              <a:ext uri="{FF2B5EF4-FFF2-40B4-BE49-F238E27FC236}">
                <a16:creationId xmlns:a16="http://schemas.microsoft.com/office/drawing/2014/main" id="{2999A484-85EA-6C22-DAF7-3EA1D5A33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750" y="754380"/>
            <a:ext cx="4748068" cy="5152444"/>
          </a:xfrm>
          <a:prstGeom prst="rect">
            <a:avLst/>
          </a:prstGeom>
        </p:spPr>
      </p:pic>
      <p:pic>
        <p:nvPicPr>
          <p:cNvPr id="20" name="Picture 19" descr="A logo with text and blue and green waves&#10;&#10;AI-generated content may be incorrect.">
            <a:extLst>
              <a:ext uri="{FF2B5EF4-FFF2-40B4-BE49-F238E27FC236}">
                <a16:creationId xmlns:a16="http://schemas.microsoft.com/office/drawing/2014/main" id="{6E367F92-721F-DD41-9E7E-697C0F3ED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spTree>
    <p:extLst>
      <p:ext uri="{BB962C8B-B14F-4D97-AF65-F5344CB8AC3E}">
        <p14:creationId xmlns:p14="http://schemas.microsoft.com/office/powerpoint/2010/main" val="433661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4B7AD38-73C2-6D81-8F38-576FFBD965E3}"/>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997FD9B-34BF-F778-83FD-D31F6B0D0D36}"/>
              </a:ext>
            </a:extLst>
          </p:cNvPr>
          <p:cNvSpPr txBox="1">
            <a:spLocks/>
          </p:cNvSpPr>
          <p:nvPr/>
        </p:nvSpPr>
        <p:spPr>
          <a:xfrm>
            <a:off x="838199" y="187251"/>
            <a:ext cx="5229225" cy="2709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1A1A1A"/>
                </a:solidFill>
              </a:rPr>
              <a:t>Confirmation of Details</a:t>
            </a:r>
          </a:p>
        </p:txBody>
      </p:sp>
      <p:pic>
        <p:nvPicPr>
          <p:cNvPr id="4" name="Picture 3" descr="A screenshot of a registration form&#10;&#10;AI-generated content may be incorrect.">
            <a:extLst>
              <a:ext uri="{FF2B5EF4-FFF2-40B4-BE49-F238E27FC236}">
                <a16:creationId xmlns:a16="http://schemas.microsoft.com/office/drawing/2014/main" id="{7E6EA99C-0A3B-0E3D-DC2E-A0BA17F42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544710"/>
            <a:ext cx="5257801" cy="5901810"/>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BA19101F-1A65-42DF-BF37-35BF90752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086" y="322725"/>
            <a:ext cx="5048251" cy="5588961"/>
          </a:xfrm>
          <a:prstGeom prst="rect">
            <a:avLst/>
          </a:prstGeom>
        </p:spPr>
      </p:pic>
      <p:pic>
        <p:nvPicPr>
          <p:cNvPr id="10" name="Picture 9" descr="A logo with text and blue and green waves&#10;&#10;AI-generated content may be incorrect.">
            <a:extLst>
              <a:ext uri="{FF2B5EF4-FFF2-40B4-BE49-F238E27FC236}">
                <a16:creationId xmlns:a16="http://schemas.microsoft.com/office/drawing/2014/main" id="{0159AC1E-D4B4-89B4-6069-C94B64A5B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spTree>
    <p:extLst>
      <p:ext uri="{BB962C8B-B14F-4D97-AF65-F5344CB8AC3E}">
        <p14:creationId xmlns:p14="http://schemas.microsoft.com/office/powerpoint/2010/main" val="3438336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45F38-3EC9-243A-1B74-495BB339642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53902E7-2DFC-9317-10CA-ED71185E9A22}"/>
              </a:ext>
            </a:extLst>
          </p:cNvPr>
          <p:cNvSpPr>
            <a:spLocks noGrp="1"/>
          </p:cNvSpPr>
          <p:nvPr>
            <p:ph type="title"/>
          </p:nvPr>
        </p:nvSpPr>
        <p:spPr>
          <a:xfrm>
            <a:off x="838200" y="2651918"/>
            <a:ext cx="10515600" cy="1325563"/>
          </a:xfrm>
          <a:solidFill>
            <a:srgbClr val="002060"/>
          </a:solidFill>
        </p:spPr>
        <p:txBody>
          <a:bodyPr>
            <a:normAutofit/>
          </a:bodyPr>
          <a:lstStyle/>
          <a:p>
            <a:r>
              <a:rPr lang="en-GB" sz="3600" dirty="0">
                <a:solidFill>
                  <a:schemeClr val="bg1"/>
                </a:solidFill>
              </a:rPr>
              <a:t>Step 3 – Registering on the manage early </a:t>
            </a:r>
            <a:br>
              <a:rPr lang="en-GB" sz="3600" dirty="0">
                <a:solidFill>
                  <a:schemeClr val="bg1"/>
                </a:solidFill>
              </a:rPr>
            </a:br>
            <a:r>
              <a:rPr lang="en-GB" sz="3600" dirty="0">
                <a:solidFill>
                  <a:schemeClr val="bg1"/>
                </a:solidFill>
              </a:rPr>
              <a:t>career teachers DfE portal &amp; ECTP Access</a:t>
            </a:r>
          </a:p>
        </p:txBody>
      </p:sp>
      <p:pic>
        <p:nvPicPr>
          <p:cNvPr id="5" name="Picture 4" descr="A logo with text and blue and green waves&#10;&#10;AI-generated content may be incorrect.">
            <a:extLst>
              <a:ext uri="{FF2B5EF4-FFF2-40B4-BE49-F238E27FC236}">
                <a16:creationId xmlns:a16="http://schemas.microsoft.com/office/drawing/2014/main" id="{7A986AD6-E264-F4EF-5BA7-61FBCC72A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6546" y="2752593"/>
            <a:ext cx="2358194" cy="1124211"/>
          </a:xfrm>
          <a:prstGeom prst="rect">
            <a:avLst/>
          </a:prstGeom>
        </p:spPr>
      </p:pic>
    </p:spTree>
    <p:extLst>
      <p:ext uri="{BB962C8B-B14F-4D97-AF65-F5344CB8AC3E}">
        <p14:creationId xmlns:p14="http://schemas.microsoft.com/office/powerpoint/2010/main" val="3306782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5" name="Google Shape;266;p24">
            <a:extLst>
              <a:ext uri="{FF2B5EF4-FFF2-40B4-BE49-F238E27FC236}">
                <a16:creationId xmlns:a16="http://schemas.microsoft.com/office/drawing/2014/main" id="{D8E41DA4-D2DF-5F6C-A9BB-2E6CAC8B647E}"/>
              </a:ext>
            </a:extLst>
          </p:cNvPr>
          <p:cNvGrpSpPr/>
          <p:nvPr/>
        </p:nvGrpSpPr>
        <p:grpSpPr>
          <a:xfrm>
            <a:off x="8258980" y="3358359"/>
            <a:ext cx="4477292" cy="1936993"/>
            <a:chOff x="7871178" y="2376697"/>
            <a:chExt cx="3357969" cy="1341888"/>
          </a:xfrm>
        </p:grpSpPr>
        <p:sp>
          <p:nvSpPr>
            <p:cNvPr id="48" name="Google Shape;267;p24">
              <a:extLst>
                <a:ext uri="{FF2B5EF4-FFF2-40B4-BE49-F238E27FC236}">
                  <a16:creationId xmlns:a16="http://schemas.microsoft.com/office/drawing/2014/main" id="{DDD82032-F3A3-1A42-464C-2F8492BFCE1F}"/>
                </a:ext>
              </a:extLst>
            </p:cNvPr>
            <p:cNvSpPr/>
            <p:nvPr/>
          </p:nvSpPr>
          <p:spPr>
            <a:xfrm rot="2700000">
              <a:off x="9121272" y="1190371"/>
              <a:ext cx="489601" cy="2989789"/>
            </a:xfrm>
            <a:prstGeom prst="roundRect">
              <a:avLst>
                <a:gd name="adj" fmla="val 50000"/>
              </a:avLst>
            </a:prstGeom>
            <a:solidFill>
              <a:schemeClr val="accent1">
                <a:lumMod val="50000"/>
              </a:schemeClr>
            </a:solid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268;p24">
              <a:extLst>
                <a:ext uri="{FF2B5EF4-FFF2-40B4-BE49-F238E27FC236}">
                  <a16:creationId xmlns:a16="http://schemas.microsoft.com/office/drawing/2014/main" id="{D9489B83-09BA-B96A-72A8-F92420F44351}"/>
                </a:ext>
              </a:extLst>
            </p:cNvPr>
            <p:cNvSpPr/>
            <p:nvPr/>
          </p:nvSpPr>
          <p:spPr>
            <a:xfrm>
              <a:off x="8325368" y="3392485"/>
              <a:ext cx="326100" cy="326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49C90"/>
                  </a:solidFill>
                  <a:effectLst/>
                  <a:uLnTx/>
                  <a:uFillTx/>
                  <a:latin typeface="Roboto"/>
                  <a:ea typeface="Roboto"/>
                  <a:cs typeface="Roboto"/>
                  <a:sym typeface="Roboto"/>
                </a:rPr>
                <a:t>5</a:t>
              </a:r>
              <a:endParaRPr kumimoji="0" sz="1200" b="1" i="0" u="none" strike="noStrike" kern="1200" cap="none" spc="0" normalizeH="0" baseline="0" noProof="0">
                <a:ln>
                  <a:noFill/>
                </a:ln>
                <a:solidFill>
                  <a:srgbClr val="249C90"/>
                </a:solidFill>
                <a:effectLst/>
                <a:uLnTx/>
                <a:uFillTx/>
                <a:latin typeface="Roboto"/>
                <a:ea typeface="Roboto"/>
                <a:cs typeface="Roboto"/>
                <a:sym typeface="Roboto"/>
              </a:endParaRPr>
            </a:p>
          </p:txBody>
        </p:sp>
        <p:sp>
          <p:nvSpPr>
            <p:cNvPr id="50" name="Google Shape;269;p24">
              <a:extLst>
                <a:ext uri="{FF2B5EF4-FFF2-40B4-BE49-F238E27FC236}">
                  <a16:creationId xmlns:a16="http://schemas.microsoft.com/office/drawing/2014/main" id="{C69E2F15-403A-3875-B31D-EC6721D76426}"/>
                </a:ext>
              </a:extLst>
            </p:cNvPr>
            <p:cNvSpPr txBox="1"/>
            <p:nvPr/>
          </p:nvSpPr>
          <p:spPr>
            <a:xfrm rot="18900000">
              <a:off x="8233403" y="2376697"/>
              <a:ext cx="2540705" cy="342805"/>
            </a:xfrm>
            <a:prstGeom prst="rect">
              <a:avLst/>
            </a:prstGeom>
            <a:no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14999"/>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Roboto"/>
                  <a:ea typeface="Roboto"/>
                  <a:cs typeface="Roboto"/>
                  <a:sym typeface="Roboto"/>
                </a:rPr>
                <a:t>Information available to Providers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Google Shape;270;p24">
              <a:extLst>
                <a:ext uri="{FF2B5EF4-FFF2-40B4-BE49-F238E27FC236}">
                  <a16:creationId xmlns:a16="http://schemas.microsoft.com/office/drawing/2014/main" id="{1FC00E02-C99A-5915-A833-ED80D62490FB}"/>
                </a:ext>
              </a:extLst>
            </p:cNvPr>
            <p:cNvSpPr txBox="1"/>
            <p:nvPr/>
          </p:nvSpPr>
          <p:spPr>
            <a:xfrm rot="18900000">
              <a:off x="8235563" y="2766772"/>
              <a:ext cx="2993584" cy="442507"/>
            </a:xfrm>
            <a:prstGeom prst="rect">
              <a:avLst/>
            </a:prstGeom>
            <a:noFill/>
            <a:ln>
              <a:noFill/>
            </a:ln>
          </p:spPr>
          <p:txBody>
            <a:bodyPr spcFirstLastPara="1" wrap="square" lIns="121900" tIns="121900" rIns="121900" bIns="1219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2133"/>
                </a:spcAft>
                <a:buClrTx/>
                <a:buSzTx/>
                <a:buFontTx/>
                <a:buNone/>
                <a:tabLst/>
                <a:defRPr/>
              </a:pPr>
              <a:r>
                <a:rPr kumimoji="0" lang="en-GB" sz="1050" b="0" i="0" u="none" strike="noStrike" kern="1200" cap="none" spc="0" normalizeH="0" baseline="0" noProof="0">
                  <a:ln>
                    <a:noFill/>
                  </a:ln>
                  <a:solidFill>
                    <a:prstClr val="black"/>
                  </a:solidFill>
                  <a:effectLst/>
                  <a:uLnTx/>
                  <a:uFillTx/>
                  <a:latin typeface="Roboto"/>
                  <a:ea typeface="Roboto"/>
                  <a:cs typeface="Roboto"/>
                  <a:sym typeface="Roboto"/>
                </a:rPr>
                <a:t>Information is made available to lead providers via the API. Lead providers are responsible for passing information on to their delivery partners and setting up access to training.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271;p24">
            <a:extLst>
              <a:ext uri="{FF2B5EF4-FFF2-40B4-BE49-F238E27FC236}">
                <a16:creationId xmlns:a16="http://schemas.microsoft.com/office/drawing/2014/main" id="{2293735F-3848-D9FD-4D33-CF42CEBF1053}"/>
              </a:ext>
            </a:extLst>
          </p:cNvPr>
          <p:cNvGrpSpPr/>
          <p:nvPr/>
        </p:nvGrpSpPr>
        <p:grpSpPr>
          <a:xfrm>
            <a:off x="6199980" y="3172604"/>
            <a:ext cx="4536503" cy="1981210"/>
            <a:chOff x="5880378" y="2460797"/>
            <a:chExt cx="3402377" cy="1278813"/>
          </a:xfrm>
        </p:grpSpPr>
        <p:sp>
          <p:nvSpPr>
            <p:cNvPr id="44" name="Google Shape;272;p24">
              <a:extLst>
                <a:ext uri="{FF2B5EF4-FFF2-40B4-BE49-F238E27FC236}">
                  <a16:creationId xmlns:a16="http://schemas.microsoft.com/office/drawing/2014/main" id="{2811C400-035C-66D8-2A55-752D1F2210D8}"/>
                </a:ext>
              </a:extLst>
            </p:cNvPr>
            <p:cNvSpPr/>
            <p:nvPr/>
          </p:nvSpPr>
          <p:spPr>
            <a:xfrm rot="2700000">
              <a:off x="7130472" y="1211396"/>
              <a:ext cx="489601" cy="2989789"/>
            </a:xfrm>
            <a:prstGeom prst="roundRect">
              <a:avLst>
                <a:gd name="adj" fmla="val 50000"/>
              </a:avLst>
            </a:prstGeom>
            <a:solidFill>
              <a:schemeClr val="accent1">
                <a:lumMod val="50000"/>
              </a:schemeClr>
            </a:solid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273;p24">
              <a:extLst>
                <a:ext uri="{FF2B5EF4-FFF2-40B4-BE49-F238E27FC236}">
                  <a16:creationId xmlns:a16="http://schemas.microsoft.com/office/drawing/2014/main" id="{42EE8726-1AC6-9120-0FA4-54ED889FEE34}"/>
                </a:ext>
              </a:extLst>
            </p:cNvPr>
            <p:cNvSpPr/>
            <p:nvPr/>
          </p:nvSpPr>
          <p:spPr>
            <a:xfrm>
              <a:off x="6334568" y="3413510"/>
              <a:ext cx="326100" cy="326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F887E"/>
                  </a:solidFill>
                  <a:effectLst/>
                  <a:uLnTx/>
                  <a:uFillTx/>
                  <a:latin typeface="Roboto"/>
                  <a:ea typeface="Roboto"/>
                  <a:cs typeface="Roboto"/>
                  <a:sym typeface="Roboto"/>
                </a:rPr>
                <a:t>4</a:t>
              </a:r>
              <a:endParaRPr kumimoji="0" sz="1200" b="1" i="0" u="none" strike="noStrike" kern="1200" cap="none" spc="0" normalizeH="0" baseline="0" noProof="0">
                <a:ln>
                  <a:noFill/>
                </a:ln>
                <a:solidFill>
                  <a:srgbClr val="1F887E"/>
                </a:solidFill>
                <a:effectLst/>
                <a:uLnTx/>
                <a:uFillTx/>
                <a:latin typeface="Roboto"/>
                <a:ea typeface="Roboto"/>
                <a:cs typeface="Roboto"/>
                <a:sym typeface="Roboto"/>
              </a:endParaRPr>
            </a:p>
          </p:txBody>
        </p:sp>
        <p:sp>
          <p:nvSpPr>
            <p:cNvPr id="46" name="Google Shape;274;p24">
              <a:extLst>
                <a:ext uri="{FF2B5EF4-FFF2-40B4-BE49-F238E27FC236}">
                  <a16:creationId xmlns:a16="http://schemas.microsoft.com/office/drawing/2014/main" id="{FE6FC898-710F-E369-D13E-B2754F02E512}"/>
                </a:ext>
              </a:extLst>
            </p:cNvPr>
            <p:cNvSpPr txBox="1"/>
            <p:nvPr/>
          </p:nvSpPr>
          <p:spPr>
            <a:xfrm rot="-2700000">
              <a:off x="6280129" y="2460797"/>
              <a:ext cx="2362302" cy="342805"/>
            </a:xfrm>
            <a:prstGeom prst="rect">
              <a:avLst/>
            </a:prstGeom>
            <a:no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Roboto"/>
                  <a:ea typeface="Roboto"/>
                  <a:cs typeface="Roboto"/>
                  <a:sym typeface="Roboto"/>
                </a:rPr>
                <a:t>Induction tutor registers ECTs and mentors</a:t>
              </a:r>
              <a:endParaRPr kumimoji="0" sz="1467" b="1" i="0" u="none" strike="noStrike" kern="1200" cap="none" spc="0" normalizeH="0" baseline="0" noProof="0" dirty="0">
                <a:ln>
                  <a:noFill/>
                </a:ln>
                <a:solidFill>
                  <a:prstClr val="white"/>
                </a:solidFill>
                <a:effectLst/>
                <a:uLnTx/>
                <a:uFillTx/>
                <a:latin typeface="Roboto"/>
                <a:ea typeface="Roboto"/>
                <a:cs typeface="Roboto"/>
                <a:sym typeface="Roboto"/>
              </a:endParaRPr>
            </a:p>
          </p:txBody>
        </p:sp>
        <p:sp>
          <p:nvSpPr>
            <p:cNvPr id="47" name="Google Shape;275;p24">
              <a:extLst>
                <a:ext uri="{FF2B5EF4-FFF2-40B4-BE49-F238E27FC236}">
                  <a16:creationId xmlns:a16="http://schemas.microsoft.com/office/drawing/2014/main" id="{C26EB61B-E765-2206-0993-BE90968FC9D3}"/>
                </a:ext>
              </a:extLst>
            </p:cNvPr>
            <p:cNvSpPr txBox="1"/>
            <p:nvPr/>
          </p:nvSpPr>
          <p:spPr>
            <a:xfrm rot="18900000">
              <a:off x="6242654" y="2766649"/>
              <a:ext cx="3040101" cy="442507"/>
            </a:xfrm>
            <a:prstGeom prst="rect">
              <a:avLst/>
            </a:prstGeom>
            <a:noFill/>
            <a:ln>
              <a:noFill/>
            </a:ln>
          </p:spPr>
          <p:txBody>
            <a:bodyPr spcFirstLastPara="1" wrap="square" lIns="121900" tIns="121900" rIns="121900" bIns="1219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2133"/>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Roboto"/>
                  <a:ea typeface="Roboto"/>
                  <a:cs typeface="Roboto"/>
                </a:rPr>
                <a:t>ECTs and mentors can be registered to the service. The service locates their central DfE record and assesses eligibility for training and funding. The service will automatically recognise the cohort and whether the participant is transferring or not.</a:t>
              </a:r>
            </a:p>
          </p:txBody>
        </p:sp>
      </p:grpSp>
      <p:grpSp>
        <p:nvGrpSpPr>
          <p:cNvPr id="28" name="Google Shape;276;p24">
            <a:extLst>
              <a:ext uri="{FF2B5EF4-FFF2-40B4-BE49-F238E27FC236}">
                <a16:creationId xmlns:a16="http://schemas.microsoft.com/office/drawing/2014/main" id="{4358C6DF-E644-B8DF-17D0-607F419A6C8C}"/>
              </a:ext>
            </a:extLst>
          </p:cNvPr>
          <p:cNvGrpSpPr/>
          <p:nvPr/>
        </p:nvGrpSpPr>
        <p:grpSpPr>
          <a:xfrm>
            <a:off x="3878261" y="3114483"/>
            <a:ext cx="4506249" cy="2066465"/>
            <a:chOff x="3891489" y="2403509"/>
            <a:chExt cx="3379687" cy="1321779"/>
          </a:xfrm>
        </p:grpSpPr>
        <p:sp>
          <p:nvSpPr>
            <p:cNvPr id="40" name="Google Shape;277;p24">
              <a:extLst>
                <a:ext uri="{FF2B5EF4-FFF2-40B4-BE49-F238E27FC236}">
                  <a16:creationId xmlns:a16="http://schemas.microsoft.com/office/drawing/2014/main" id="{F59CF802-5772-CF09-295F-638F009EDD58}"/>
                </a:ext>
              </a:extLst>
            </p:cNvPr>
            <p:cNvSpPr/>
            <p:nvPr/>
          </p:nvSpPr>
          <p:spPr>
            <a:xfrm rot="2700000">
              <a:off x="5141583" y="1197074"/>
              <a:ext cx="489601" cy="2989789"/>
            </a:xfrm>
            <a:prstGeom prst="roundRect">
              <a:avLst>
                <a:gd name="adj" fmla="val 50000"/>
              </a:avLst>
            </a:prstGeom>
            <a:solidFill>
              <a:schemeClr val="accent1">
                <a:lumMod val="50000"/>
              </a:schemeClr>
            </a:solid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278;p24">
              <a:extLst>
                <a:ext uri="{FF2B5EF4-FFF2-40B4-BE49-F238E27FC236}">
                  <a16:creationId xmlns:a16="http://schemas.microsoft.com/office/drawing/2014/main" id="{1C132C63-19C4-58EF-2EDF-DE0FFF5F1AD0}"/>
                </a:ext>
              </a:extLst>
            </p:cNvPr>
            <p:cNvSpPr/>
            <p:nvPr/>
          </p:nvSpPr>
          <p:spPr>
            <a:xfrm>
              <a:off x="4345680" y="3399188"/>
              <a:ext cx="326100" cy="326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D7E74"/>
                  </a:solidFill>
                  <a:effectLst/>
                  <a:uLnTx/>
                  <a:uFillTx/>
                  <a:latin typeface="Roboto"/>
                  <a:ea typeface="Roboto"/>
                  <a:cs typeface="Roboto"/>
                  <a:sym typeface="Roboto"/>
                </a:rPr>
                <a:t>3</a:t>
              </a:r>
              <a:endParaRPr kumimoji="0" sz="1200" b="1" i="0" u="none" strike="noStrike" kern="1200" cap="none" spc="0" normalizeH="0" baseline="0" noProof="0">
                <a:ln>
                  <a:noFill/>
                </a:ln>
                <a:solidFill>
                  <a:srgbClr val="1D7E74"/>
                </a:solidFill>
                <a:effectLst/>
                <a:uLnTx/>
                <a:uFillTx/>
                <a:latin typeface="Roboto"/>
                <a:ea typeface="Roboto"/>
                <a:cs typeface="Roboto"/>
                <a:sym typeface="Roboto"/>
              </a:endParaRPr>
            </a:p>
          </p:txBody>
        </p:sp>
        <p:sp>
          <p:nvSpPr>
            <p:cNvPr id="42" name="Google Shape;279;p24">
              <a:extLst>
                <a:ext uri="{FF2B5EF4-FFF2-40B4-BE49-F238E27FC236}">
                  <a16:creationId xmlns:a16="http://schemas.microsoft.com/office/drawing/2014/main" id="{4ABAFD1B-FA9B-9FD7-1C97-ECDBED578020}"/>
                </a:ext>
              </a:extLst>
            </p:cNvPr>
            <p:cNvSpPr txBox="1"/>
            <p:nvPr/>
          </p:nvSpPr>
          <p:spPr>
            <a:xfrm rot="18900000">
              <a:off x="4273410" y="2403509"/>
              <a:ext cx="2483828" cy="342805"/>
            </a:xfrm>
            <a:prstGeom prst="rect">
              <a:avLst/>
            </a:prstGeom>
            <a:no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Roboto"/>
                  <a:ea typeface="Roboto"/>
                  <a:cs typeface="Roboto"/>
                  <a:sym typeface="Roboto"/>
                </a:rPr>
                <a:t>Providers confirm school’s delivery partner</a:t>
              </a:r>
              <a:endParaRPr kumimoji="0" lang="en-US" sz="1450" b="1" i="0" u="none" strike="noStrike" kern="1200" cap="none" spc="0" normalizeH="0" baseline="0" noProof="0" dirty="0">
                <a:ln>
                  <a:noFill/>
                </a:ln>
                <a:solidFill>
                  <a:prstClr val="white"/>
                </a:solidFill>
                <a:effectLst/>
                <a:uLnTx/>
                <a:uFillTx/>
                <a:latin typeface="Roboto"/>
                <a:ea typeface="Roboto"/>
                <a:cs typeface="Roboto"/>
              </a:endParaRPr>
            </a:p>
          </p:txBody>
        </p:sp>
        <p:sp>
          <p:nvSpPr>
            <p:cNvPr id="43" name="Google Shape;280;p24">
              <a:extLst>
                <a:ext uri="{FF2B5EF4-FFF2-40B4-BE49-F238E27FC236}">
                  <a16:creationId xmlns:a16="http://schemas.microsoft.com/office/drawing/2014/main" id="{C763C518-6BBF-FA9C-8155-927C96E1B030}"/>
                </a:ext>
              </a:extLst>
            </p:cNvPr>
            <p:cNvSpPr txBox="1"/>
            <p:nvPr/>
          </p:nvSpPr>
          <p:spPr>
            <a:xfrm rot="18900000">
              <a:off x="4204493" y="2761726"/>
              <a:ext cx="3066683" cy="442507"/>
            </a:xfrm>
            <a:prstGeom prst="rect">
              <a:avLst/>
            </a:prstGeom>
            <a:noFill/>
            <a:ln>
              <a:noFill/>
            </a:ln>
          </p:spPr>
          <p:txBody>
            <a:bodyPr spcFirstLastPara="1" wrap="square" lIns="121900" tIns="121900" rIns="121900" bIns="1219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2133"/>
                </a:spcAft>
                <a:buClrTx/>
                <a:buSzTx/>
                <a:buFontTx/>
                <a:buNone/>
                <a:tabLst/>
                <a:defRPr/>
              </a:pPr>
              <a:r>
                <a:rPr kumimoji="0" lang="en-GB" sz="1050" b="0" i="0" u="none" strike="noStrike" kern="1200" cap="none" spc="0" normalizeH="0" baseline="0" noProof="0">
                  <a:ln>
                    <a:noFill/>
                  </a:ln>
                  <a:solidFill>
                    <a:prstClr val="black"/>
                  </a:solidFill>
                  <a:effectLst/>
                  <a:uLnTx/>
                  <a:uFillTx/>
                  <a:latin typeface="Roboto"/>
                  <a:ea typeface="Roboto"/>
                  <a:cs typeface="Roboto"/>
                  <a:sym typeface="Roboto"/>
                </a:rPr>
                <a:t>If a partnership has not been carried over from the previous year by the school, the Provider must report the partnership with the school. Schools receive an email notification of the partnership and can reject a partnership if they don’t recognise it.</a:t>
              </a:r>
              <a:endParaRPr kumimoji="0" sz="1050" b="1" i="0" u="none" strike="noStrike" kern="1200" cap="none" spc="0" normalizeH="0" baseline="0" noProof="0">
                <a:ln>
                  <a:noFill/>
                </a:ln>
                <a:solidFill>
                  <a:prstClr val="black"/>
                </a:solidFill>
                <a:effectLst/>
                <a:uLnTx/>
                <a:uFillTx/>
                <a:latin typeface="Roboto"/>
                <a:ea typeface="Roboto"/>
                <a:cs typeface="Roboto"/>
                <a:sym typeface="Roboto"/>
              </a:endParaRPr>
            </a:p>
          </p:txBody>
        </p:sp>
      </p:grpSp>
      <p:grpSp>
        <p:nvGrpSpPr>
          <p:cNvPr id="29" name="Google Shape;281;p24">
            <a:extLst>
              <a:ext uri="{FF2B5EF4-FFF2-40B4-BE49-F238E27FC236}">
                <a16:creationId xmlns:a16="http://schemas.microsoft.com/office/drawing/2014/main" id="{8530BEF4-7600-CF9A-1505-B553FA2E110B}"/>
              </a:ext>
            </a:extLst>
          </p:cNvPr>
          <p:cNvGrpSpPr/>
          <p:nvPr/>
        </p:nvGrpSpPr>
        <p:grpSpPr>
          <a:xfrm>
            <a:off x="1800580" y="3087435"/>
            <a:ext cx="4595929" cy="2029157"/>
            <a:chOff x="1900655" y="2454199"/>
            <a:chExt cx="3446947" cy="1283763"/>
          </a:xfrm>
        </p:grpSpPr>
        <p:grpSp>
          <p:nvGrpSpPr>
            <p:cNvPr id="35" name="Google Shape;282;p24">
              <a:extLst>
                <a:ext uri="{FF2B5EF4-FFF2-40B4-BE49-F238E27FC236}">
                  <a16:creationId xmlns:a16="http://schemas.microsoft.com/office/drawing/2014/main" id="{7F00AA26-C741-01DC-1822-D00FED4C2D90}"/>
                </a:ext>
              </a:extLst>
            </p:cNvPr>
            <p:cNvGrpSpPr/>
            <p:nvPr/>
          </p:nvGrpSpPr>
          <p:grpSpPr>
            <a:xfrm>
              <a:off x="1900655" y="2454199"/>
              <a:ext cx="3446947" cy="748611"/>
              <a:chOff x="1900655" y="2454199"/>
              <a:chExt cx="3446947" cy="748611"/>
            </a:xfrm>
          </p:grpSpPr>
          <p:sp>
            <p:nvSpPr>
              <p:cNvPr id="37" name="Google Shape;283;p24">
                <a:extLst>
                  <a:ext uri="{FF2B5EF4-FFF2-40B4-BE49-F238E27FC236}">
                    <a16:creationId xmlns:a16="http://schemas.microsoft.com/office/drawing/2014/main" id="{1925E25D-B3F1-3EE4-411D-AE713EB36358}"/>
                  </a:ext>
                </a:extLst>
              </p:cNvPr>
              <p:cNvSpPr/>
              <p:nvPr/>
            </p:nvSpPr>
            <p:spPr>
              <a:xfrm rot="2700000">
                <a:off x="3150749" y="1209748"/>
                <a:ext cx="489601" cy="2989789"/>
              </a:xfrm>
              <a:prstGeom prst="roundRect">
                <a:avLst>
                  <a:gd name="adj" fmla="val 50000"/>
                </a:avLst>
              </a:prstGeom>
              <a:solidFill>
                <a:schemeClr val="accent1">
                  <a:lumMod val="50000"/>
                </a:schemeClr>
              </a:solid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284;p24">
                <a:extLst>
                  <a:ext uri="{FF2B5EF4-FFF2-40B4-BE49-F238E27FC236}">
                    <a16:creationId xmlns:a16="http://schemas.microsoft.com/office/drawing/2014/main" id="{2418824F-6445-6C88-61EB-5AB402AE1203}"/>
                  </a:ext>
                </a:extLst>
              </p:cNvPr>
              <p:cNvSpPr txBox="1"/>
              <p:nvPr/>
            </p:nvSpPr>
            <p:spPr>
              <a:xfrm rot="-2700000">
                <a:off x="2288323" y="2454199"/>
                <a:ext cx="2376303" cy="342805"/>
              </a:xfrm>
              <a:prstGeom prst="rect">
                <a:avLst/>
              </a:prstGeom>
              <a:no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Roboto"/>
                    <a:ea typeface="Roboto"/>
                    <a:cs typeface="Roboto"/>
                    <a:sym typeface="Roboto"/>
                  </a:rPr>
                  <a:t>Induction tutor selects the school’s delivery route for 2025</a:t>
                </a:r>
                <a:endParaRPr kumimoji="0" sz="1467" b="1" i="0" u="none" strike="noStrike" kern="1200" cap="none" spc="0" normalizeH="0" baseline="0" noProof="0" dirty="0">
                  <a:ln>
                    <a:noFill/>
                  </a:ln>
                  <a:solidFill>
                    <a:prstClr val="white"/>
                  </a:solidFill>
                  <a:effectLst/>
                  <a:uLnTx/>
                  <a:uFillTx/>
                  <a:latin typeface="Roboto"/>
                  <a:ea typeface="Roboto"/>
                  <a:cs typeface="Roboto"/>
                  <a:sym typeface="Roboto"/>
                </a:endParaRPr>
              </a:p>
            </p:txBody>
          </p:sp>
          <p:sp>
            <p:nvSpPr>
              <p:cNvPr id="39" name="Google Shape;285;p24">
                <a:extLst>
                  <a:ext uri="{FF2B5EF4-FFF2-40B4-BE49-F238E27FC236}">
                    <a16:creationId xmlns:a16="http://schemas.microsoft.com/office/drawing/2014/main" id="{A4B8DB0E-A57C-CFA3-6090-5A407031196B}"/>
                  </a:ext>
                </a:extLst>
              </p:cNvPr>
              <p:cNvSpPr txBox="1"/>
              <p:nvPr/>
            </p:nvSpPr>
            <p:spPr>
              <a:xfrm rot="18900000">
                <a:off x="2227758" y="2760303"/>
                <a:ext cx="3119844" cy="442507"/>
              </a:xfrm>
              <a:prstGeom prst="rect">
                <a:avLst/>
              </a:prstGeom>
              <a:noFill/>
              <a:ln>
                <a:noFill/>
              </a:ln>
            </p:spPr>
            <p:txBody>
              <a:bodyPr spcFirstLastPara="1" wrap="square" lIns="121900" tIns="121900" rIns="121900" bIns="1219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2133"/>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Roboto"/>
                    <a:ea typeface="Roboto"/>
                    <a:cs typeface="Roboto"/>
                    <a:sym typeface="Roboto"/>
                  </a:rPr>
                  <a:t>Choose between the 2 delivery routes or let us know they do not expect to receive ECTs next year. If their provider relationship can be carried over from last year, this option is presented.</a:t>
                </a:r>
                <a:endParaRPr kumimoji="0" sz="1050" b="0" i="0" u="none" strike="noStrike" kern="1200" cap="none" spc="0" normalizeH="0" baseline="0" noProof="0" dirty="0">
                  <a:ln>
                    <a:noFill/>
                  </a:ln>
                  <a:solidFill>
                    <a:prstClr val="black"/>
                  </a:solidFill>
                  <a:effectLst/>
                  <a:uLnTx/>
                  <a:uFillTx/>
                  <a:latin typeface="Roboto"/>
                  <a:ea typeface="Roboto"/>
                  <a:cs typeface="Roboto"/>
                  <a:sym typeface="Roboto"/>
                </a:endParaRPr>
              </a:p>
            </p:txBody>
          </p:sp>
        </p:grpSp>
        <p:sp>
          <p:nvSpPr>
            <p:cNvPr id="36" name="Google Shape;286;p24">
              <a:extLst>
                <a:ext uri="{FF2B5EF4-FFF2-40B4-BE49-F238E27FC236}">
                  <a16:creationId xmlns:a16="http://schemas.microsoft.com/office/drawing/2014/main" id="{7FEEC3B4-642C-F964-43A9-41BBB20810EE}"/>
                </a:ext>
              </a:extLst>
            </p:cNvPr>
            <p:cNvSpPr/>
            <p:nvPr/>
          </p:nvSpPr>
          <p:spPr>
            <a:xfrm>
              <a:off x="2354846" y="3411862"/>
              <a:ext cx="326100" cy="326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B786E"/>
                  </a:solidFill>
                  <a:effectLst/>
                  <a:uLnTx/>
                  <a:uFillTx/>
                  <a:latin typeface="Roboto"/>
                  <a:ea typeface="Roboto"/>
                  <a:cs typeface="Roboto"/>
                  <a:sym typeface="Roboto"/>
                </a:rPr>
                <a:t>2</a:t>
              </a:r>
              <a:endParaRPr kumimoji="0" sz="1200" b="1" i="0" u="none" strike="noStrike" kern="1200" cap="none" spc="0" normalizeH="0" baseline="0" noProof="0">
                <a:ln>
                  <a:noFill/>
                </a:ln>
                <a:solidFill>
                  <a:srgbClr val="1B786E"/>
                </a:solidFill>
                <a:effectLst/>
                <a:uLnTx/>
                <a:uFillTx/>
                <a:latin typeface="Roboto"/>
                <a:ea typeface="Roboto"/>
                <a:cs typeface="Roboto"/>
                <a:sym typeface="Roboto"/>
              </a:endParaRPr>
            </a:p>
          </p:txBody>
        </p:sp>
      </p:grpSp>
      <p:grpSp>
        <p:nvGrpSpPr>
          <p:cNvPr id="30" name="Google Shape;287;p24">
            <a:extLst>
              <a:ext uri="{FF2B5EF4-FFF2-40B4-BE49-F238E27FC236}">
                <a16:creationId xmlns:a16="http://schemas.microsoft.com/office/drawing/2014/main" id="{F02037A2-E917-E4F2-6228-C2C8133574D0}"/>
              </a:ext>
            </a:extLst>
          </p:cNvPr>
          <p:cNvGrpSpPr/>
          <p:nvPr/>
        </p:nvGrpSpPr>
        <p:grpSpPr>
          <a:xfrm>
            <a:off x="-193593" y="2997214"/>
            <a:ext cx="4542988" cy="2169088"/>
            <a:chOff x="-88233" y="2457797"/>
            <a:chExt cx="3407241" cy="1281063"/>
          </a:xfrm>
        </p:grpSpPr>
        <p:sp>
          <p:nvSpPr>
            <p:cNvPr id="31" name="Google Shape;288;p24">
              <a:extLst>
                <a:ext uri="{FF2B5EF4-FFF2-40B4-BE49-F238E27FC236}">
                  <a16:creationId xmlns:a16="http://schemas.microsoft.com/office/drawing/2014/main" id="{1E54AB01-36DB-A78B-72CA-9245B45BA82C}"/>
                </a:ext>
              </a:extLst>
            </p:cNvPr>
            <p:cNvSpPr/>
            <p:nvPr/>
          </p:nvSpPr>
          <p:spPr>
            <a:xfrm rot="2700000">
              <a:off x="1161861" y="1210646"/>
              <a:ext cx="489601" cy="2989789"/>
            </a:xfrm>
            <a:prstGeom prst="roundRect">
              <a:avLst>
                <a:gd name="adj" fmla="val 50000"/>
              </a:avLst>
            </a:prstGeom>
            <a:solidFill>
              <a:schemeClr val="accent1">
                <a:lumMod val="50000"/>
              </a:schemeClr>
            </a:solid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289;p24">
              <a:extLst>
                <a:ext uri="{FF2B5EF4-FFF2-40B4-BE49-F238E27FC236}">
                  <a16:creationId xmlns:a16="http://schemas.microsoft.com/office/drawing/2014/main" id="{0518C62C-55D6-5AFB-ECCA-A64F3D56A8FA}"/>
                </a:ext>
              </a:extLst>
            </p:cNvPr>
            <p:cNvSpPr/>
            <p:nvPr/>
          </p:nvSpPr>
          <p:spPr>
            <a:xfrm>
              <a:off x="364507" y="3412760"/>
              <a:ext cx="326100" cy="326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55B54"/>
                  </a:solidFill>
                  <a:effectLst/>
                  <a:uLnTx/>
                  <a:uFillTx/>
                  <a:latin typeface="Roboto"/>
                  <a:ea typeface="Roboto"/>
                  <a:cs typeface="Roboto"/>
                  <a:sym typeface="Roboto"/>
                </a:rPr>
                <a:t>1</a:t>
              </a:r>
              <a:endParaRPr kumimoji="0" sz="1200" b="1" i="0" u="none" strike="noStrike" kern="1200" cap="none" spc="0" normalizeH="0" baseline="0" noProof="0">
                <a:ln>
                  <a:noFill/>
                </a:ln>
                <a:solidFill>
                  <a:srgbClr val="155B54"/>
                </a:solidFill>
                <a:effectLst/>
                <a:uLnTx/>
                <a:uFillTx/>
                <a:latin typeface="Roboto"/>
                <a:ea typeface="Roboto"/>
                <a:cs typeface="Roboto"/>
                <a:sym typeface="Roboto"/>
              </a:endParaRPr>
            </a:p>
          </p:txBody>
        </p:sp>
        <p:sp>
          <p:nvSpPr>
            <p:cNvPr id="33" name="Google Shape;290;p24">
              <a:extLst>
                <a:ext uri="{FF2B5EF4-FFF2-40B4-BE49-F238E27FC236}">
                  <a16:creationId xmlns:a16="http://schemas.microsoft.com/office/drawing/2014/main" id="{52544EB8-D997-C28E-33E7-8862F4696C36}"/>
                </a:ext>
              </a:extLst>
            </p:cNvPr>
            <p:cNvSpPr txBox="1"/>
            <p:nvPr/>
          </p:nvSpPr>
          <p:spPr>
            <a:xfrm rot="-2700000">
              <a:off x="305869" y="2457797"/>
              <a:ext cx="2368666" cy="342805"/>
            </a:xfrm>
            <a:prstGeom prst="rect">
              <a:avLst/>
            </a:prstGeom>
            <a:no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Roboto"/>
                  <a:ea typeface="Roboto"/>
                  <a:cs typeface="Roboto"/>
                  <a:sym typeface="Roboto"/>
                </a:rPr>
                <a:t>School nominates their induction tutor or logs in</a:t>
              </a:r>
              <a:endParaRPr kumimoji="0" sz="1467" b="1" i="0" u="none" strike="noStrike" kern="1200" cap="none" spc="0" normalizeH="0" baseline="0" noProof="0" dirty="0">
                <a:ln>
                  <a:noFill/>
                </a:ln>
                <a:solidFill>
                  <a:prstClr val="white"/>
                </a:solidFill>
                <a:effectLst/>
                <a:uLnTx/>
                <a:uFillTx/>
                <a:latin typeface="Roboto"/>
                <a:ea typeface="Roboto"/>
                <a:cs typeface="Roboto"/>
                <a:sym typeface="Roboto"/>
              </a:endParaRPr>
            </a:p>
          </p:txBody>
        </p:sp>
        <p:sp>
          <p:nvSpPr>
            <p:cNvPr id="34" name="Google Shape;291;p24">
              <a:extLst>
                <a:ext uri="{FF2B5EF4-FFF2-40B4-BE49-F238E27FC236}">
                  <a16:creationId xmlns:a16="http://schemas.microsoft.com/office/drawing/2014/main" id="{B1A1F8D8-E754-27B6-1222-F408106EF99F}"/>
                </a:ext>
              </a:extLst>
            </p:cNvPr>
            <p:cNvSpPr txBox="1"/>
            <p:nvPr/>
          </p:nvSpPr>
          <p:spPr>
            <a:xfrm rot="18900000">
              <a:off x="245682" y="2777647"/>
              <a:ext cx="3073326" cy="442507"/>
            </a:xfrm>
            <a:prstGeom prst="rect">
              <a:avLst/>
            </a:prstGeom>
            <a:noFill/>
            <a:ln>
              <a:noFill/>
            </a:ln>
          </p:spPr>
          <p:txBody>
            <a:bodyPr spcFirstLastPara="1" wrap="square" lIns="121900" tIns="121900" rIns="121900" bIns="1219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2133"/>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Roboto"/>
                  <a:ea typeface="Roboto"/>
                  <a:cs typeface="Roboto"/>
                  <a:sym typeface="Roboto"/>
                </a:rPr>
                <a:t>All maintained schools invited by email to nominate the person responsible for organising induction in their school. If the school did this last year, the tutor can simply log in.</a:t>
              </a:r>
              <a:endParaRPr kumimoji="0" sz="1067" b="0" i="0" u="none" strike="noStrike" kern="1200" cap="none" spc="0" normalizeH="0" baseline="0" noProof="0" dirty="0">
                <a:ln>
                  <a:noFill/>
                </a:ln>
                <a:solidFill>
                  <a:prstClr val="black"/>
                </a:solidFill>
                <a:effectLst/>
                <a:uLnTx/>
                <a:uFillTx/>
                <a:latin typeface="Roboto"/>
                <a:ea typeface="Roboto"/>
                <a:cs typeface="Roboto"/>
                <a:sym typeface="Roboto"/>
              </a:endParaRPr>
            </a:p>
          </p:txBody>
        </p:sp>
      </p:grpSp>
      <p:sp>
        <p:nvSpPr>
          <p:cNvPr id="2" name="TextBox 1">
            <a:extLst>
              <a:ext uri="{FF2B5EF4-FFF2-40B4-BE49-F238E27FC236}">
                <a16:creationId xmlns:a16="http://schemas.microsoft.com/office/drawing/2014/main" id="{D2A5D2A8-181C-46E7-BC4F-3C580432A91F}"/>
              </a:ext>
            </a:extLst>
          </p:cNvPr>
          <p:cNvSpPr txBox="1"/>
          <p:nvPr/>
        </p:nvSpPr>
        <p:spPr>
          <a:xfrm>
            <a:off x="765818" y="5983155"/>
            <a:ext cx="99747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Aptos Light" panose="020F0502020204030204" pitchFamily="34" charset="0"/>
                <a:cs typeface="Calibri"/>
              </a:rPr>
              <a:t>Steps 3 and 4 can happen independently of each other and in either order.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Aptos Light" panose="020F0502020204030204" pitchFamily="34" charset="0"/>
                <a:cs typeface="Calibri"/>
              </a:rPr>
              <a:t>However, both steps must happen for Step 5 to occur.</a:t>
            </a:r>
          </a:p>
        </p:txBody>
      </p:sp>
      <p:pic>
        <p:nvPicPr>
          <p:cNvPr id="3" name="Picture 2">
            <a:extLst>
              <a:ext uri="{FF2B5EF4-FFF2-40B4-BE49-F238E27FC236}">
                <a16:creationId xmlns:a16="http://schemas.microsoft.com/office/drawing/2014/main" id="{D5FA6510-BA34-FB93-EA06-5CFC963C4E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9051" y="5992589"/>
            <a:ext cx="1192929" cy="706953"/>
          </a:xfrm>
          <a:prstGeom prst="rect">
            <a:avLst/>
          </a:prstGeom>
        </p:spPr>
      </p:pic>
      <p:sp>
        <p:nvSpPr>
          <p:cNvPr id="7" name="TextBox 6">
            <a:extLst>
              <a:ext uri="{FF2B5EF4-FFF2-40B4-BE49-F238E27FC236}">
                <a16:creationId xmlns:a16="http://schemas.microsoft.com/office/drawing/2014/main" id="{A18A70A9-7596-6E08-29EC-84B75ACDCBED}"/>
              </a:ext>
            </a:extLst>
          </p:cNvPr>
          <p:cNvSpPr txBox="1"/>
          <p:nvPr/>
        </p:nvSpPr>
        <p:spPr>
          <a:xfrm>
            <a:off x="765818" y="578853"/>
            <a:ext cx="10309306" cy="461665"/>
          </a:xfrm>
          <a:prstGeom prst="rect">
            <a:avLst/>
          </a:prstGeom>
          <a:noFill/>
        </p:spPr>
        <p:txBody>
          <a:bodyPr wrap="square">
            <a:spAutoFit/>
          </a:bodyPr>
          <a:lstStyle/>
          <a:p>
            <a:r>
              <a:rPr lang="en-GB" sz="2400" dirty="0">
                <a:latin typeface="Aptos Narrow" panose="020B0004020202020204" pitchFamily="34" charset="0"/>
              </a:rPr>
              <a:t>Link to portal - </a:t>
            </a:r>
            <a:r>
              <a:rPr lang="en-GB" sz="2400" dirty="0">
                <a:latin typeface="Aptos Narrow" panose="020B0004020202020204" pitchFamily="34" charset="0"/>
                <a:hlinkClick r:id="rId4"/>
              </a:rPr>
              <a:t>https://manage-training-for-early-career-teachers.education.gov.uk/</a:t>
            </a:r>
            <a:endParaRPr lang="en-GB" sz="2400" dirty="0">
              <a:latin typeface="Aptos Narrow" panose="020B0004020202020204" pitchFamily="34" charset="0"/>
            </a:endParaRPr>
          </a:p>
        </p:txBody>
      </p:sp>
    </p:spTree>
    <p:extLst>
      <p:ext uri="{BB962C8B-B14F-4D97-AF65-F5344CB8AC3E}">
        <p14:creationId xmlns:p14="http://schemas.microsoft.com/office/powerpoint/2010/main" val="1068818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FC595D-5E74-D2C5-3572-052A6C57A5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7122" y="6095628"/>
            <a:ext cx="1192929" cy="706953"/>
          </a:xfrm>
          <a:prstGeom prst="rect">
            <a:avLst/>
          </a:prstGeom>
        </p:spPr>
      </p:pic>
      <p:sp>
        <p:nvSpPr>
          <p:cNvPr id="7" name="TextBox 6">
            <a:extLst>
              <a:ext uri="{FF2B5EF4-FFF2-40B4-BE49-F238E27FC236}">
                <a16:creationId xmlns:a16="http://schemas.microsoft.com/office/drawing/2014/main" id="{1E84CC51-2C98-BBEE-B857-146459E9249F}"/>
              </a:ext>
            </a:extLst>
          </p:cNvPr>
          <p:cNvSpPr txBox="1"/>
          <p:nvPr/>
        </p:nvSpPr>
        <p:spPr>
          <a:xfrm>
            <a:off x="688105" y="602789"/>
            <a:ext cx="490605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Aptos Narrow" panose="020B0004020202020204" pitchFamily="34" charset="0"/>
                <a:cs typeface="Arial" panose="020B0604020202020204" pitchFamily="34" charset="0"/>
              </a:rPr>
              <a:t>How to nominate an Induction Tutor</a:t>
            </a:r>
          </a:p>
        </p:txBody>
      </p:sp>
      <p:sp>
        <p:nvSpPr>
          <p:cNvPr id="6" name="TextBox 5">
            <a:extLst>
              <a:ext uri="{FF2B5EF4-FFF2-40B4-BE49-F238E27FC236}">
                <a16:creationId xmlns:a16="http://schemas.microsoft.com/office/drawing/2014/main" id="{95DCF5CE-B470-69D4-BFCF-F1DDC5FC6CEC}"/>
              </a:ext>
            </a:extLst>
          </p:cNvPr>
          <p:cNvSpPr txBox="1"/>
          <p:nvPr/>
        </p:nvSpPr>
        <p:spPr>
          <a:xfrm>
            <a:off x="6419492" y="334863"/>
            <a:ext cx="490605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Aptos Narrow" panose="020B0004020202020204" pitchFamily="34" charset="0"/>
                <a:cs typeface="Arial" panose="020B0604020202020204" pitchFamily="34" charset="0"/>
              </a:rPr>
              <a:t>Programme selection for the 2025/26 academic year</a:t>
            </a:r>
          </a:p>
        </p:txBody>
      </p:sp>
      <p:pic>
        <p:nvPicPr>
          <p:cNvPr id="12" name="SIT Nomination Walkthrough">
            <a:hlinkClick r:id="" action="ppaction://media"/>
            <a:extLst>
              <a:ext uri="{FF2B5EF4-FFF2-40B4-BE49-F238E27FC236}">
                <a16:creationId xmlns:a16="http://schemas.microsoft.com/office/drawing/2014/main" id="{A757D295-0261-303A-AE58-CB3926546CD8}"/>
              </a:ext>
            </a:extLst>
          </p:cNvPr>
          <p:cNvPicPr preferRelativeResize="0">
            <a:picLocks/>
          </p:cNvPicPr>
          <p:nvPr>
            <a:videoFile r:link="rId2"/>
            <p:extLst>
              <p:ext uri="{DAA4B4D4-6D71-4841-9C94-3DE7FCFB9230}">
                <p14:media xmlns:p14="http://schemas.microsoft.com/office/powerpoint/2010/main" r:embed="rId1"/>
              </p:ext>
            </p:extLst>
          </p:nvPr>
        </p:nvPicPr>
        <p:blipFill>
          <a:blip r:embed="rId8"/>
          <a:stretch>
            <a:fillRect/>
          </a:stretch>
        </p:blipFill>
        <p:spPr>
          <a:xfrm>
            <a:off x="269390" y="1291590"/>
            <a:ext cx="5743483" cy="4640581"/>
          </a:xfrm>
          <a:prstGeom prst="rect">
            <a:avLst/>
          </a:prstGeom>
          <a:ln>
            <a:solidFill>
              <a:schemeClr val="tx1"/>
            </a:solidFill>
          </a:ln>
        </p:spPr>
      </p:pic>
      <p:pic>
        <p:nvPicPr>
          <p:cNvPr id="5" name="Reporting programme choice and AB ">
            <a:hlinkClick r:id="" action="ppaction://media"/>
            <a:extLst>
              <a:ext uri="{FF2B5EF4-FFF2-40B4-BE49-F238E27FC236}">
                <a16:creationId xmlns:a16="http://schemas.microsoft.com/office/drawing/2014/main" id="{F05C4521-CA39-0732-00EB-2512D509D4FE}"/>
              </a:ext>
            </a:extLst>
          </p:cNvPr>
          <p:cNvPicPr preferRelativeResize="0">
            <a:picLocks/>
          </p:cNvPicPr>
          <p:nvPr>
            <a:videoFile r:link="rId4"/>
            <p:extLst>
              <p:ext uri="{DAA4B4D4-6D71-4841-9C94-3DE7FCFB9230}">
                <p14:media xmlns:p14="http://schemas.microsoft.com/office/powerpoint/2010/main" r:embed="rId3"/>
              </p:ext>
            </p:extLst>
          </p:nvPr>
        </p:nvPicPr>
        <p:blipFill>
          <a:blip r:embed="rId9"/>
          <a:stretch>
            <a:fillRect/>
          </a:stretch>
        </p:blipFill>
        <p:spPr>
          <a:xfrm>
            <a:off x="6181295" y="1291591"/>
            <a:ext cx="5741315" cy="4640580"/>
          </a:xfrm>
          <a:prstGeom prst="rect">
            <a:avLst/>
          </a:prstGeom>
          <a:ln>
            <a:solidFill>
              <a:schemeClr val="tx1"/>
            </a:solidFill>
          </a:ln>
        </p:spPr>
      </p:pic>
    </p:spTree>
    <p:extLst>
      <p:ext uri="{BB962C8B-B14F-4D97-AF65-F5344CB8AC3E}">
        <p14:creationId xmlns:p14="http://schemas.microsoft.com/office/powerpoint/2010/main" val="62971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7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088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2"/>
                                        </p:tgtEl>
                                      </p:cBhvr>
                                    </p:cmd>
                                  </p:childTnLst>
                                </p:cTn>
                              </p:par>
                            </p:childTnLst>
                          </p:cTn>
                        </p:par>
                      </p:childTnLst>
                    </p:cTn>
                  </p:par>
                </p:childTnLst>
              </p:cTn>
              <p:nextCondLst>
                <p:cond evt="onClick" delay="0">
                  <p:tgtEl>
                    <p:spTgt spid="12"/>
                  </p:tgtEl>
                </p:cond>
              </p:nextCondLst>
            </p:seq>
            <p:video>
              <p:cMediaNode>
                <p:cTn id="22" fill="hold" display="0">
                  <p:stCondLst>
                    <p:cond delay="indefinite"/>
                  </p:stCondLst>
                </p:cTn>
                <p:tgtEl>
                  <p:spTgt spid="1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4AEAE8E-295E-B6F3-E13F-12328156B9E9}"/>
              </a:ext>
            </a:extLst>
          </p:cNvPr>
          <p:cNvSpPr txBox="1"/>
          <p:nvPr/>
        </p:nvSpPr>
        <p:spPr>
          <a:xfrm>
            <a:off x="269390" y="280880"/>
            <a:ext cx="574348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Aptos Narrow" panose="020B0004020202020204" pitchFamily="34" charset="0"/>
                <a:cs typeface="Arial" panose="020B0604020202020204" pitchFamily="34" charset="0"/>
              </a:rPr>
              <a:t>Register an ECT starting training from AY2025/26</a:t>
            </a:r>
          </a:p>
        </p:txBody>
      </p:sp>
      <p:pic>
        <p:nvPicPr>
          <p:cNvPr id="3" name="Adding ECT 25">
            <a:hlinkClick r:id="" action="ppaction://media"/>
            <a:extLst>
              <a:ext uri="{FF2B5EF4-FFF2-40B4-BE49-F238E27FC236}">
                <a16:creationId xmlns:a16="http://schemas.microsoft.com/office/drawing/2014/main" id="{DA4052AB-741F-708E-A989-F742DC26AD35}"/>
              </a:ext>
            </a:extLst>
          </p:cNvPr>
          <p:cNvPicPr preferRelativeResize="0">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269390" y="1291590"/>
            <a:ext cx="5743483" cy="4652010"/>
          </a:xfrm>
          <a:prstGeom prst="rect">
            <a:avLst/>
          </a:prstGeom>
          <a:ln>
            <a:solidFill>
              <a:schemeClr val="tx1"/>
            </a:solidFill>
          </a:ln>
        </p:spPr>
      </p:pic>
      <p:sp>
        <p:nvSpPr>
          <p:cNvPr id="9" name="TextBox 8">
            <a:extLst>
              <a:ext uri="{FF2B5EF4-FFF2-40B4-BE49-F238E27FC236}">
                <a16:creationId xmlns:a16="http://schemas.microsoft.com/office/drawing/2014/main" id="{3752D8E8-B948-21BD-F8D0-C34EFFADD2C1}"/>
              </a:ext>
            </a:extLst>
          </p:cNvPr>
          <p:cNvSpPr txBox="1"/>
          <p:nvPr/>
        </p:nvSpPr>
        <p:spPr>
          <a:xfrm>
            <a:off x="6139928" y="280880"/>
            <a:ext cx="589730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Aptos Narrow" panose="020B0004020202020204" pitchFamily="34" charset="0"/>
                <a:cs typeface="Arial" panose="020B0604020202020204" pitchFamily="34" charset="0"/>
              </a:rPr>
              <a:t>Register a mentor starting training from AY2025/26</a:t>
            </a:r>
          </a:p>
        </p:txBody>
      </p:sp>
      <p:pic>
        <p:nvPicPr>
          <p:cNvPr id="11" name="Adding Mentor 2025">
            <a:hlinkClick r:id="" action="ppaction://media"/>
            <a:extLst>
              <a:ext uri="{FF2B5EF4-FFF2-40B4-BE49-F238E27FC236}">
                <a16:creationId xmlns:a16="http://schemas.microsoft.com/office/drawing/2014/main" id="{6F38D184-BB6D-8B8F-9FF2-52EC49347169}"/>
              </a:ext>
            </a:extLst>
          </p:cNvPr>
          <p:cNvPicPr preferRelativeResize="0">
            <a:picLocks/>
          </p:cNvPicPr>
          <p:nvPr>
            <a:videoFile r:link="rId4"/>
            <p:extLst>
              <p:ext uri="{DAA4B4D4-6D71-4841-9C94-3DE7FCFB9230}">
                <p14:media xmlns:p14="http://schemas.microsoft.com/office/powerpoint/2010/main" r:embed="rId3"/>
              </p:ext>
            </p:extLst>
          </p:nvPr>
        </p:nvPicPr>
        <p:blipFill>
          <a:blip r:embed="rId7"/>
          <a:stretch>
            <a:fillRect/>
          </a:stretch>
        </p:blipFill>
        <p:spPr>
          <a:xfrm>
            <a:off x="6179128" y="1291591"/>
            <a:ext cx="5818909" cy="4652010"/>
          </a:xfrm>
          <a:prstGeom prst="rect">
            <a:avLst/>
          </a:prstGeom>
          <a:ln>
            <a:solidFill>
              <a:schemeClr val="tx1"/>
            </a:solidFill>
          </a:ln>
        </p:spPr>
      </p:pic>
      <p:pic>
        <p:nvPicPr>
          <p:cNvPr id="7" name="Picture 6">
            <a:extLst>
              <a:ext uri="{FF2B5EF4-FFF2-40B4-BE49-F238E27FC236}">
                <a16:creationId xmlns:a16="http://schemas.microsoft.com/office/drawing/2014/main" id="{A445B5B4-5823-6C19-E12F-51F4B2D7F6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05108" y="6093071"/>
            <a:ext cx="1192929" cy="706953"/>
          </a:xfrm>
          <a:prstGeom prst="rect">
            <a:avLst/>
          </a:prstGeom>
        </p:spPr>
      </p:pic>
    </p:spTree>
    <p:extLst>
      <p:ext uri="{BB962C8B-B14F-4D97-AF65-F5344CB8AC3E}">
        <p14:creationId xmlns:p14="http://schemas.microsoft.com/office/powerpoint/2010/main" val="167110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26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83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1"/>
                                        </p:tgtEl>
                                      </p:cBhvr>
                                    </p:cmd>
                                  </p:childTnLst>
                                </p:cTn>
                              </p:par>
                            </p:childTnLst>
                          </p:cTn>
                        </p:par>
                      </p:childTnLst>
                    </p:cTn>
                  </p:par>
                </p:childTnLst>
              </p:cTn>
              <p:nextCondLst>
                <p:cond evt="onClick" delay="0">
                  <p:tgtEl>
                    <p:spTgt spid="11"/>
                  </p:tgtEl>
                </p:cond>
              </p:nextCondLst>
            </p:seq>
            <p:video>
              <p:cMediaNode>
                <p:cTn id="22" fill="hold" display="0">
                  <p:stCondLst>
                    <p:cond delay="indefinite"/>
                  </p:stCondLst>
                </p:cTn>
                <p:tgtEl>
                  <p:spTgt spid="11"/>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45B5B4-5823-6C19-E12F-51F4B2D7F6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5108" y="6093071"/>
            <a:ext cx="1192929" cy="706953"/>
          </a:xfrm>
          <a:prstGeom prst="rect">
            <a:avLst/>
          </a:prstGeom>
        </p:spPr>
      </p:pic>
      <p:sp>
        <p:nvSpPr>
          <p:cNvPr id="2" name="TextBox 1">
            <a:extLst>
              <a:ext uri="{FF2B5EF4-FFF2-40B4-BE49-F238E27FC236}">
                <a16:creationId xmlns:a16="http://schemas.microsoft.com/office/drawing/2014/main" id="{9EA6F7B1-82A6-14AC-9274-D024C1EEC130}"/>
              </a:ext>
            </a:extLst>
          </p:cNvPr>
          <p:cNvSpPr txBox="1"/>
          <p:nvPr/>
        </p:nvSpPr>
        <p:spPr>
          <a:xfrm>
            <a:off x="754494" y="317702"/>
            <a:ext cx="477327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Aptos Narrow" panose="020B0004020202020204" pitchFamily="34" charset="0"/>
                <a:cs typeface="Arial" panose="020B0604020202020204" pitchFamily="34" charset="0"/>
              </a:rPr>
              <a:t>ECT Transferring from another school</a:t>
            </a:r>
          </a:p>
        </p:txBody>
      </p:sp>
      <p:pic>
        <p:nvPicPr>
          <p:cNvPr id="6" name="Add a transferring ECT 25">
            <a:hlinkClick r:id="" action="ppaction://media"/>
            <a:extLst>
              <a:ext uri="{FF2B5EF4-FFF2-40B4-BE49-F238E27FC236}">
                <a16:creationId xmlns:a16="http://schemas.microsoft.com/office/drawing/2014/main" id="{13852363-C090-56B6-E85A-A03BC0DCDC9C}"/>
              </a:ext>
            </a:extLst>
          </p:cNvPr>
          <p:cNvPicPr preferRelativeResize="0">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352518" y="888930"/>
            <a:ext cx="5743482" cy="4963228"/>
          </a:xfrm>
          <a:prstGeom prst="rect">
            <a:avLst/>
          </a:prstGeom>
          <a:ln>
            <a:solidFill>
              <a:schemeClr val="tx1"/>
            </a:solidFill>
          </a:ln>
        </p:spPr>
      </p:pic>
      <p:sp>
        <p:nvSpPr>
          <p:cNvPr id="10" name="TextBox 9">
            <a:extLst>
              <a:ext uri="{FF2B5EF4-FFF2-40B4-BE49-F238E27FC236}">
                <a16:creationId xmlns:a16="http://schemas.microsoft.com/office/drawing/2014/main" id="{7705680C-D084-4AB5-80BB-93FCA0487CD7}"/>
              </a:ext>
            </a:extLst>
          </p:cNvPr>
          <p:cNvSpPr txBox="1"/>
          <p:nvPr/>
        </p:nvSpPr>
        <p:spPr>
          <a:xfrm>
            <a:off x="7215607" y="317703"/>
            <a:ext cx="38213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Aptos Narrow" panose="020B0004020202020204" pitchFamily="34" charset="0"/>
                <a:cs typeface="Arial" panose="020B0604020202020204" pitchFamily="34" charset="0"/>
              </a:rPr>
              <a:t>Assign a mentor to an ECT</a:t>
            </a:r>
          </a:p>
        </p:txBody>
      </p:sp>
      <p:pic>
        <p:nvPicPr>
          <p:cNvPr id="12" name="Assign ECT &amp; Mentor and change">
            <a:hlinkClick r:id="" action="ppaction://media"/>
            <a:extLst>
              <a:ext uri="{FF2B5EF4-FFF2-40B4-BE49-F238E27FC236}">
                <a16:creationId xmlns:a16="http://schemas.microsoft.com/office/drawing/2014/main" id="{6EE546AB-8F42-8C3D-2C99-DE75F750F92D}"/>
              </a:ext>
            </a:extLst>
          </p:cNvPr>
          <p:cNvPicPr preferRelativeResize="0">
            <a:picLocks/>
          </p:cNvPicPr>
          <p:nvPr>
            <a:videoFile r:link="rId4"/>
            <p:extLst>
              <p:ext uri="{DAA4B4D4-6D71-4841-9C94-3DE7FCFB9230}">
                <p14:media xmlns:p14="http://schemas.microsoft.com/office/powerpoint/2010/main" r:embed="rId3"/>
              </p:ext>
            </p:extLst>
          </p:nvPr>
        </p:nvPicPr>
        <p:blipFill>
          <a:blip r:embed="rId8"/>
          <a:stretch>
            <a:fillRect/>
          </a:stretch>
        </p:blipFill>
        <p:spPr>
          <a:xfrm>
            <a:off x="6254556" y="888930"/>
            <a:ext cx="5743481" cy="4963229"/>
          </a:xfrm>
          <a:prstGeom prst="rect">
            <a:avLst/>
          </a:prstGeom>
          <a:ln>
            <a:solidFill>
              <a:schemeClr val="tx1"/>
            </a:solidFill>
          </a:ln>
        </p:spPr>
      </p:pic>
    </p:spTree>
    <p:extLst>
      <p:ext uri="{BB962C8B-B14F-4D97-AF65-F5344CB8AC3E}">
        <p14:creationId xmlns:p14="http://schemas.microsoft.com/office/powerpoint/2010/main" val="420180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4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17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2"/>
                                        </p:tgtEl>
                                      </p:cBhvr>
                                    </p:cmd>
                                  </p:childTnLst>
                                </p:cTn>
                              </p:par>
                            </p:childTnLst>
                          </p:cTn>
                        </p:par>
                      </p:childTnLst>
                    </p:cTn>
                  </p:par>
                </p:childTnLst>
              </p:cTn>
              <p:nextCondLst>
                <p:cond evt="onClick" delay="0">
                  <p:tgtEl>
                    <p:spTgt spid="12"/>
                  </p:tgtEl>
                </p:cond>
              </p:nextCondLst>
            </p:seq>
            <p:video>
              <p:cMediaNode>
                <p:cTn id="22" fill="hold" display="0">
                  <p:stCondLst>
                    <p:cond delay="indefinite"/>
                  </p:stCondLst>
                </p:cTn>
                <p:tgtEl>
                  <p:spTgt spid="1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45B5B4-5823-6C19-E12F-51F4B2D7F6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5108" y="6093071"/>
            <a:ext cx="1192929" cy="706953"/>
          </a:xfrm>
          <a:prstGeom prst="rect">
            <a:avLst/>
          </a:prstGeom>
        </p:spPr>
      </p:pic>
      <p:sp>
        <p:nvSpPr>
          <p:cNvPr id="9" name="TextBox 8">
            <a:extLst>
              <a:ext uri="{FF2B5EF4-FFF2-40B4-BE49-F238E27FC236}">
                <a16:creationId xmlns:a16="http://schemas.microsoft.com/office/drawing/2014/main" id="{1327641D-C02A-70D3-1FC7-4E69B700D5E8}"/>
              </a:ext>
            </a:extLst>
          </p:cNvPr>
          <p:cNvSpPr txBox="1"/>
          <p:nvPr/>
        </p:nvSpPr>
        <p:spPr>
          <a:xfrm>
            <a:off x="888141" y="231114"/>
            <a:ext cx="467223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Aptos Narrow" panose="020B0004020202020204" pitchFamily="34" charset="0"/>
                <a:cs typeface="Arial" panose="020B0604020202020204" pitchFamily="34" charset="0"/>
              </a:rPr>
              <a:t>Amend an ECT or mentor information</a:t>
            </a:r>
          </a:p>
        </p:txBody>
      </p:sp>
      <p:pic>
        <p:nvPicPr>
          <p:cNvPr id="3" name="Change participants details">
            <a:hlinkClick r:id="" action="ppaction://media"/>
            <a:extLst>
              <a:ext uri="{FF2B5EF4-FFF2-40B4-BE49-F238E27FC236}">
                <a16:creationId xmlns:a16="http://schemas.microsoft.com/office/drawing/2014/main" id="{3A826B47-EEBE-6930-37F3-BB3A8226CB90}"/>
              </a:ext>
            </a:extLst>
          </p:cNvPr>
          <p:cNvPicPr preferRelativeResize="0">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52519" y="855336"/>
            <a:ext cx="5743481" cy="5147327"/>
          </a:xfrm>
          <a:prstGeom prst="rect">
            <a:avLst/>
          </a:prstGeom>
          <a:ln>
            <a:solidFill>
              <a:schemeClr val="tx1"/>
            </a:solidFill>
          </a:ln>
        </p:spPr>
      </p:pic>
      <p:sp>
        <p:nvSpPr>
          <p:cNvPr id="8" name="TextBox 7">
            <a:extLst>
              <a:ext uri="{FF2B5EF4-FFF2-40B4-BE49-F238E27FC236}">
                <a16:creationId xmlns:a16="http://schemas.microsoft.com/office/drawing/2014/main" id="{D71BE47B-0D60-4804-A0E4-3EDE6203259D}"/>
              </a:ext>
            </a:extLst>
          </p:cNvPr>
          <p:cNvSpPr txBox="1"/>
          <p:nvPr/>
        </p:nvSpPr>
        <p:spPr>
          <a:xfrm>
            <a:off x="6251326" y="231113"/>
            <a:ext cx="5521000" cy="46166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Aptos Narrow" panose="020B0004020202020204" pitchFamily="34" charset="0"/>
                <a:cs typeface="Arial"/>
              </a:rPr>
              <a:t>Changes to programme types for AY2025/26</a:t>
            </a:r>
          </a:p>
        </p:txBody>
      </p:sp>
      <p:sp>
        <p:nvSpPr>
          <p:cNvPr id="11" name="TextBox 10">
            <a:extLst>
              <a:ext uri="{FF2B5EF4-FFF2-40B4-BE49-F238E27FC236}">
                <a16:creationId xmlns:a16="http://schemas.microsoft.com/office/drawing/2014/main" id="{213E3F24-5263-1062-78F4-CA93C0645AC0}"/>
              </a:ext>
            </a:extLst>
          </p:cNvPr>
          <p:cNvSpPr txBox="1"/>
          <p:nvPr/>
        </p:nvSpPr>
        <p:spPr>
          <a:xfrm>
            <a:off x="6251326" y="692778"/>
            <a:ext cx="580043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buClrTx/>
              <a:buSzTx/>
              <a:buFontTx/>
              <a:buNone/>
              <a:tabLst/>
              <a:defRPr/>
            </a:pPr>
            <a:r>
              <a:rPr kumimoji="0" lang="en-GB" sz="1400" b="0" i="0" u="none" strike="noStrike" kern="800" cap="none" normalizeH="0" noProof="0" dirty="0">
                <a:ln>
                  <a:noFill/>
                </a:ln>
                <a:solidFill>
                  <a:prstClr val="black"/>
                </a:solidFill>
                <a:effectLst/>
                <a:uLnTx/>
                <a:uFillTx/>
                <a:latin typeface="Arial" panose="020B0604020202020204" pitchFamily="34" charset="0"/>
                <a:ea typeface="Calibri"/>
                <a:cs typeface="Arial" panose="020B0604020202020204" pitchFamily="34" charset="0"/>
              </a:rPr>
              <a:t>As part of the changes for the </a:t>
            </a:r>
            <a:r>
              <a:rPr kumimoji="0" lang="en-GB" sz="1400" b="0" i="0" u="none" strike="noStrike" kern="800" cap="none" normalizeH="0" noProof="0" dirty="0">
                <a:ln>
                  <a:noFill/>
                </a:ln>
                <a:solidFill>
                  <a:prstClr val="black"/>
                </a:solidFill>
                <a:effectLst/>
                <a:uLnTx/>
                <a:uFillTx/>
                <a:latin typeface="Arial" panose="020B0604020202020204" pitchFamily="34" charset="0"/>
                <a:ea typeface="+mn-ea"/>
                <a:cs typeface="Arial" panose="020B0604020202020204" pitchFamily="34" charset="0"/>
              </a:rPr>
              <a:t>2025/26 academic year </a:t>
            </a:r>
            <a:r>
              <a:rPr kumimoji="0" lang="en-GB" sz="1400" b="0" i="0" u="none" strike="noStrike" kern="800" cap="none" normalizeH="0" noProof="0" dirty="0">
                <a:ln>
                  <a:noFill/>
                </a:ln>
                <a:solidFill>
                  <a:prstClr val="black"/>
                </a:solidFill>
                <a:effectLst/>
                <a:uLnTx/>
                <a:uFillTx/>
                <a:latin typeface="Arial" panose="020B0604020202020204" pitchFamily="34" charset="0"/>
                <a:ea typeface="Calibri"/>
                <a:cs typeface="Arial" panose="020B0604020202020204" pitchFamily="34" charset="0"/>
              </a:rPr>
              <a:t>we have simplified the programme types, and Induction Tutors will now be presented with two options rather than the previous three:</a:t>
            </a:r>
          </a:p>
          <a:p>
            <a:pPr marL="742950" marR="0" lvl="1" indent="-285750" algn="l" defTabSz="457200" rtl="0" eaLnBrk="1" fontAlgn="auto" latinLnBrk="0" hangingPunct="1">
              <a:lnSpc>
                <a:spcPct val="100000"/>
              </a:lnSpc>
              <a:buClrTx/>
              <a:buSzTx/>
              <a:buFont typeface="Arial"/>
              <a:buChar char="•"/>
              <a:tabLst/>
              <a:defRPr/>
            </a:pPr>
            <a:r>
              <a:rPr kumimoji="0" lang="en-GB" sz="1400" b="0" i="0" u="none" strike="noStrike" kern="800" cap="none" normalizeH="0" noProof="0" dirty="0">
                <a:ln>
                  <a:noFill/>
                </a:ln>
                <a:solidFill>
                  <a:prstClr val="black"/>
                </a:solidFill>
                <a:effectLst/>
                <a:uLnTx/>
                <a:uFillTx/>
                <a:latin typeface="Arial" panose="020B0604020202020204" pitchFamily="34" charset="0"/>
                <a:ea typeface="Calibri"/>
                <a:cs typeface="Arial" panose="020B0604020202020204" pitchFamily="34" charset="0"/>
              </a:rPr>
              <a:t>Provider-led </a:t>
            </a:r>
          </a:p>
          <a:p>
            <a:pPr marL="742950" marR="0" lvl="1" indent="-285750" algn="l" defTabSz="457200" rtl="0" eaLnBrk="1" fontAlgn="auto" latinLnBrk="0" hangingPunct="1">
              <a:lnSpc>
                <a:spcPct val="100000"/>
              </a:lnSpc>
              <a:buClrTx/>
              <a:buSzTx/>
              <a:buFont typeface="Arial"/>
              <a:buChar char="•"/>
              <a:tabLst/>
              <a:defRPr/>
            </a:pPr>
            <a:r>
              <a:rPr kumimoji="0" lang="en-GB" sz="1400" b="0" i="0" u="none" strike="noStrike" kern="800" cap="none" normalizeH="0" noProof="0" dirty="0">
                <a:ln>
                  <a:noFill/>
                </a:ln>
                <a:solidFill>
                  <a:prstClr val="black"/>
                </a:solidFill>
                <a:effectLst/>
                <a:uLnTx/>
                <a:uFillTx/>
                <a:latin typeface="Arial" panose="020B0604020202020204" pitchFamily="34" charset="0"/>
                <a:ea typeface="Calibri"/>
                <a:cs typeface="Arial" panose="020B0604020202020204" pitchFamily="34" charset="0"/>
              </a:rPr>
              <a:t>School-led </a:t>
            </a:r>
          </a:p>
          <a:p>
            <a:pPr marL="0" marR="0" lvl="0" indent="0" algn="l" defTabSz="457200" rtl="0" eaLnBrk="1" fontAlgn="auto" latinLnBrk="0" hangingPunct="1">
              <a:lnSpc>
                <a:spcPct val="100000"/>
              </a:lnSpc>
              <a:buClrTx/>
              <a:buSzTx/>
              <a:buFontTx/>
              <a:buNone/>
              <a:tabLst/>
              <a:defRPr/>
            </a:pPr>
            <a:r>
              <a:rPr kumimoji="0" lang="en-GB" sz="1400" b="0" i="0" u="none" strike="noStrike" kern="800" cap="none" normalizeH="0" noProof="0" dirty="0">
                <a:ln>
                  <a:noFill/>
                </a:ln>
                <a:solidFill>
                  <a:prstClr val="black"/>
                </a:solidFill>
                <a:effectLst/>
                <a:uLnTx/>
                <a:uFillTx/>
                <a:latin typeface="Arial" panose="020B0604020202020204" pitchFamily="34" charset="0"/>
                <a:ea typeface="Calibri"/>
                <a:cs typeface="Arial" panose="020B0604020202020204" pitchFamily="34" charset="0"/>
              </a:rPr>
              <a:t>This change was made to simplify the journey and is more aligned with the mental model that schools have for ECTE training. </a:t>
            </a:r>
          </a:p>
          <a:p>
            <a:pPr marL="0" marR="0" lvl="0" indent="0" algn="l" defTabSz="457200" rtl="0" eaLnBrk="1" fontAlgn="auto" latinLnBrk="0" hangingPunct="1">
              <a:lnSpc>
                <a:spcPct val="100000"/>
              </a:lnSpc>
              <a:buClrTx/>
              <a:buSzTx/>
              <a:buFontTx/>
              <a:buNone/>
              <a:tabLst/>
              <a:defRPr/>
            </a:pPr>
            <a:r>
              <a:rPr kumimoji="0" lang="en-GB" sz="1400" b="0" i="0" u="none" strike="noStrike" kern="800" cap="none" normalizeH="0" noProof="0" dirty="0">
                <a:ln>
                  <a:noFill/>
                </a:ln>
                <a:solidFill>
                  <a:prstClr val="black"/>
                </a:solidFill>
                <a:effectLst/>
                <a:uLnTx/>
                <a:uFillTx/>
                <a:latin typeface="Arial" panose="020B0604020202020204" pitchFamily="34" charset="0"/>
                <a:ea typeface="Calibri"/>
                <a:cs typeface="Arial" panose="020B0604020202020204" pitchFamily="34" charset="0"/>
              </a:rPr>
              <a:t>The changes are backward facing and have been applied across all the previous cohorts, more information can be found in the </a:t>
            </a:r>
            <a:r>
              <a:rPr lang="en-GB" sz="1400" kern="800" dirty="0">
                <a:solidFill>
                  <a:prstClr val="black"/>
                </a:solidFill>
                <a:latin typeface="Arial" panose="020B0604020202020204" pitchFamily="34" charset="0"/>
                <a:ea typeface="Calibri"/>
                <a:cs typeface="Arial" panose="020B0604020202020204" pitchFamily="34" charset="0"/>
                <a:hlinkClick r:id="rId6"/>
              </a:rPr>
              <a:t>API guidance</a:t>
            </a:r>
            <a:r>
              <a:rPr lang="en-GB" sz="1400" kern="800" dirty="0">
                <a:solidFill>
                  <a:prstClr val="black"/>
                </a:solidFill>
                <a:latin typeface="Arial" panose="020B0604020202020204" pitchFamily="34" charset="0"/>
                <a:ea typeface="Calibri"/>
                <a:cs typeface="Arial" panose="020B0604020202020204" pitchFamily="34" charset="0"/>
              </a:rPr>
              <a:t>.</a:t>
            </a:r>
            <a:endParaRPr kumimoji="0" lang="en-GB" sz="14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pic>
        <p:nvPicPr>
          <p:cNvPr id="13" name="Picture 12" descr="Old Terminology&#10;">
            <a:extLst>
              <a:ext uri="{FF2B5EF4-FFF2-40B4-BE49-F238E27FC236}">
                <a16:creationId xmlns:a16="http://schemas.microsoft.com/office/drawing/2014/main" id="{A2704C8A-51BE-6429-7970-45A79ABC6EC9}"/>
              </a:ext>
            </a:extLst>
          </p:cNvPr>
          <p:cNvPicPr>
            <a:picLocks noChangeAspect="1"/>
          </p:cNvPicPr>
          <p:nvPr/>
        </p:nvPicPr>
        <p:blipFill>
          <a:blip r:embed="rId7"/>
          <a:srcRect t="5544" r="-169" b="270"/>
          <a:stretch/>
        </p:blipFill>
        <p:spPr>
          <a:xfrm>
            <a:off x="6219412" y="2851008"/>
            <a:ext cx="2776806" cy="2958305"/>
          </a:xfrm>
          <a:prstGeom prst="rect">
            <a:avLst/>
          </a:prstGeom>
        </p:spPr>
      </p:pic>
      <p:pic>
        <p:nvPicPr>
          <p:cNvPr id="14" name="Picture 13" descr="A white text with black text&#10;&#10;AI-generated content may be incorrect.">
            <a:extLst>
              <a:ext uri="{FF2B5EF4-FFF2-40B4-BE49-F238E27FC236}">
                <a16:creationId xmlns:a16="http://schemas.microsoft.com/office/drawing/2014/main" id="{1A6F2200-6F74-13FC-FE78-C661ACF8118B}"/>
              </a:ext>
            </a:extLst>
          </p:cNvPr>
          <p:cNvPicPr>
            <a:picLocks noChangeAspect="1"/>
          </p:cNvPicPr>
          <p:nvPr/>
        </p:nvPicPr>
        <p:blipFill>
          <a:blip r:embed="rId8"/>
          <a:stretch>
            <a:fillRect/>
          </a:stretch>
        </p:blipFill>
        <p:spPr>
          <a:xfrm>
            <a:off x="9151544" y="2851008"/>
            <a:ext cx="2724672" cy="2283250"/>
          </a:xfrm>
          <a:prstGeom prst="rect">
            <a:avLst/>
          </a:prstGeom>
        </p:spPr>
      </p:pic>
      <p:sp>
        <p:nvSpPr>
          <p:cNvPr id="15" name="TextBox 14">
            <a:extLst>
              <a:ext uri="{FF2B5EF4-FFF2-40B4-BE49-F238E27FC236}">
                <a16:creationId xmlns:a16="http://schemas.microsoft.com/office/drawing/2014/main" id="{1251E4FB-D0C9-B621-02F4-006699F4330F}"/>
              </a:ext>
            </a:extLst>
          </p:cNvPr>
          <p:cNvSpPr txBox="1"/>
          <p:nvPr/>
        </p:nvSpPr>
        <p:spPr>
          <a:xfrm>
            <a:off x="6910960" y="5839155"/>
            <a:ext cx="139371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1" u="none" strike="noStrike" kern="1200" cap="none" spc="0" normalizeH="0" baseline="0" noProof="0" dirty="0">
                <a:ln>
                  <a:noFill/>
                </a:ln>
                <a:solidFill>
                  <a:srgbClr val="FF0000"/>
                </a:solidFill>
                <a:effectLst/>
                <a:uLnTx/>
                <a:uFillTx/>
                <a:latin typeface="Arial" panose="020B0604020202020204" pitchFamily="34" charset="0"/>
                <a:ea typeface="Calibri"/>
                <a:cs typeface="Arial" panose="020B0604020202020204" pitchFamily="34" charset="0"/>
              </a:rPr>
              <a:t>Old Terminology </a:t>
            </a:r>
          </a:p>
        </p:txBody>
      </p:sp>
      <p:sp>
        <p:nvSpPr>
          <p:cNvPr id="16" name="TextBox 15">
            <a:extLst>
              <a:ext uri="{FF2B5EF4-FFF2-40B4-BE49-F238E27FC236}">
                <a16:creationId xmlns:a16="http://schemas.microsoft.com/office/drawing/2014/main" id="{79554632-97D9-4168-F0EE-47374B47A449}"/>
              </a:ext>
            </a:extLst>
          </p:cNvPr>
          <p:cNvSpPr txBox="1"/>
          <p:nvPr/>
        </p:nvSpPr>
        <p:spPr>
          <a:xfrm>
            <a:off x="9931309" y="5134258"/>
            <a:ext cx="134802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1" u="none" strike="noStrike" kern="1200" cap="none" spc="0" normalizeH="0" baseline="0" noProof="0" dirty="0">
                <a:ln>
                  <a:noFill/>
                </a:ln>
                <a:solidFill>
                  <a:srgbClr val="FF0000"/>
                </a:solidFill>
                <a:effectLst/>
                <a:uLnTx/>
                <a:uFillTx/>
                <a:latin typeface="Calibri" panose="020F0502020204030204"/>
                <a:ea typeface="Calibri"/>
                <a:cs typeface="Calibri"/>
              </a:rPr>
              <a:t>New </a:t>
            </a:r>
            <a:r>
              <a:rPr kumimoji="0" lang="en-GB" sz="1050" b="1" i="1" u="none" strike="noStrike" kern="1200" cap="none" spc="0" normalizeH="0" baseline="0" noProof="0" dirty="0">
                <a:ln>
                  <a:noFill/>
                </a:ln>
                <a:solidFill>
                  <a:srgbClr val="FF0000"/>
                </a:solidFill>
                <a:effectLst/>
                <a:uLnTx/>
                <a:uFillTx/>
                <a:latin typeface="Arial" panose="020B0604020202020204" pitchFamily="34" charset="0"/>
                <a:ea typeface="Calibri"/>
                <a:cs typeface="Arial" panose="020B0604020202020204" pitchFamily="34" charset="0"/>
              </a:rPr>
              <a:t>Terminology</a:t>
            </a:r>
            <a:r>
              <a:rPr kumimoji="0" lang="en-GB" sz="1050" b="1" i="1" u="none" strike="noStrike" kern="1200" cap="none" spc="0" normalizeH="0" baseline="0" noProof="0" dirty="0">
                <a:ln>
                  <a:noFill/>
                </a:ln>
                <a:solidFill>
                  <a:srgbClr val="FF0000"/>
                </a:solidFill>
                <a:effectLst/>
                <a:uLnTx/>
                <a:uFillTx/>
                <a:latin typeface="Calibri" panose="020F0502020204030204"/>
                <a:ea typeface="Calibri"/>
                <a:cs typeface="Calibri"/>
              </a:rPr>
              <a:t> </a:t>
            </a:r>
          </a:p>
        </p:txBody>
      </p:sp>
    </p:spTree>
    <p:extLst>
      <p:ext uri="{BB962C8B-B14F-4D97-AF65-F5344CB8AC3E}">
        <p14:creationId xmlns:p14="http://schemas.microsoft.com/office/powerpoint/2010/main" val="329220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p:cTn id="12"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logo with text and blue and green waves&#10;&#10;AI-generated content may be incorrect.">
            <a:extLst>
              <a:ext uri="{FF2B5EF4-FFF2-40B4-BE49-F238E27FC236}">
                <a16:creationId xmlns:a16="http://schemas.microsoft.com/office/drawing/2014/main" id="{133DE0C8-CF27-7260-54BC-5C9832351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sp>
        <p:nvSpPr>
          <p:cNvPr id="6" name="Content Placeholder 2">
            <a:extLst>
              <a:ext uri="{FF2B5EF4-FFF2-40B4-BE49-F238E27FC236}">
                <a16:creationId xmlns:a16="http://schemas.microsoft.com/office/drawing/2014/main" id="{970D45FF-2BA3-687D-26F8-CE40CB4953B4}"/>
              </a:ext>
            </a:extLst>
          </p:cNvPr>
          <p:cNvSpPr txBox="1">
            <a:spLocks/>
          </p:cNvSpPr>
          <p:nvPr/>
        </p:nvSpPr>
        <p:spPr>
          <a:xfrm>
            <a:off x="645794" y="560070"/>
            <a:ext cx="10967086" cy="56121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1A1A1A"/>
                </a:solidFill>
                <a:latin typeface="Aptos Narrow" panose="020B0004020202020204" pitchFamily="34" charset="0"/>
              </a:rPr>
              <a:t>If onboarding on the provider led route and using CPTSH as your delivery partner, you will need to input your delivery partner details and appropriate body details as Cambridgeshire and Peterborough Teaching School Hub and your lead provider as Teach First, this will ensure on submission of the ECT and Mentor on the DfE portal that their details transfer over to Teach First’s BrightSpace portal. This can take up to 10 working days from the date of DfE registration, if you have any issues, please use Teach First’s contact us form to reach out and request access. The reason we ask you to do this, is due to Teach First and the DfE having direct access to contact each others support teams to investigate the reason for delay, usually by following this route, access can be provided faster, if you submit a form and do not hear within a few days, then do feel free to contact CPTSH and we can follow this up for you. - </a:t>
            </a:r>
            <a:r>
              <a:rPr lang="en-US" sz="2400" dirty="0">
                <a:latin typeface="Aptos Narrow" panose="020B0004020202020204" pitchFamily="34" charset="0"/>
                <a:hlinkClick r:id="rId3"/>
              </a:rPr>
              <a:t>Contact Us | My Teach First</a:t>
            </a:r>
            <a:endParaRPr lang="en-US" sz="2400" dirty="0">
              <a:solidFill>
                <a:srgbClr val="1A1A1A"/>
              </a:solidFill>
              <a:latin typeface="Aptos Narrow" panose="020B0004020202020204" pitchFamily="34" charset="0"/>
            </a:endParaRPr>
          </a:p>
          <a:p>
            <a:r>
              <a:rPr lang="en-US" sz="2400" dirty="0">
                <a:solidFill>
                  <a:srgbClr val="1A1A1A"/>
                </a:solidFill>
                <a:latin typeface="Aptos Narrow" panose="020B0004020202020204" pitchFamily="34" charset="0"/>
              </a:rPr>
              <a:t>If using a different provider or the School Led route, once registered on the DfE portal, please reach out and refer to the other providers instructions on how to onboard with them or navigate to the providers site to gain the school led materials as needed.</a:t>
            </a:r>
          </a:p>
        </p:txBody>
      </p:sp>
    </p:spTree>
    <p:extLst>
      <p:ext uri="{BB962C8B-B14F-4D97-AF65-F5344CB8AC3E}">
        <p14:creationId xmlns:p14="http://schemas.microsoft.com/office/powerpoint/2010/main" val="437667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48C08F-8DCA-9303-3A59-CE9DA12EF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F2CD3-9B0F-8142-1109-6B4B3D18775F}"/>
              </a:ext>
            </a:extLst>
          </p:cNvPr>
          <p:cNvSpPr>
            <a:spLocks noGrp="1"/>
          </p:cNvSpPr>
          <p:nvPr>
            <p:ph type="title"/>
          </p:nvPr>
        </p:nvSpPr>
        <p:spPr>
          <a:xfrm>
            <a:off x="891540" y="260405"/>
            <a:ext cx="10524335" cy="1271214"/>
          </a:xfrm>
          <a:solidFill>
            <a:srgbClr val="002060"/>
          </a:solidFill>
        </p:spPr>
        <p:txBody>
          <a:bodyPr>
            <a:normAutofit/>
          </a:bodyPr>
          <a:lstStyle/>
          <a:p>
            <a:r>
              <a:rPr lang="en-GB" dirty="0">
                <a:solidFill>
                  <a:schemeClr val="bg1"/>
                </a:solidFill>
              </a:rPr>
              <a:t>Registration Steps</a:t>
            </a:r>
          </a:p>
        </p:txBody>
      </p:sp>
      <p:sp>
        <p:nvSpPr>
          <p:cNvPr id="3" name="Content Placeholder 2">
            <a:extLst>
              <a:ext uri="{FF2B5EF4-FFF2-40B4-BE49-F238E27FC236}">
                <a16:creationId xmlns:a16="http://schemas.microsoft.com/office/drawing/2014/main" id="{1DC31615-6D08-F27E-DF4C-170C2E7FF38E}"/>
              </a:ext>
            </a:extLst>
          </p:cNvPr>
          <p:cNvSpPr>
            <a:spLocks noGrp="1"/>
          </p:cNvSpPr>
          <p:nvPr>
            <p:ph idx="1"/>
          </p:nvPr>
        </p:nvSpPr>
        <p:spPr>
          <a:xfrm>
            <a:off x="891539" y="1605120"/>
            <a:ext cx="10524335" cy="5135922"/>
          </a:xfrm>
        </p:spPr>
        <p:txBody>
          <a:bodyPr>
            <a:noAutofit/>
          </a:bodyPr>
          <a:lstStyle/>
          <a:p>
            <a:pPr marL="0" indent="0">
              <a:lnSpc>
                <a:spcPct val="100000"/>
              </a:lnSpc>
              <a:spcBef>
                <a:spcPts val="0"/>
              </a:spcBef>
              <a:buNone/>
            </a:pPr>
            <a:r>
              <a:rPr lang="en-US" sz="1650" b="1" dirty="0"/>
              <a:t>To ensure a smooth registration, please complete the steps in the order listed below where possible. However, if you've already started a step, you may continue out of order.</a:t>
            </a:r>
          </a:p>
          <a:p>
            <a:pPr marL="342900" indent="-342900">
              <a:lnSpc>
                <a:spcPct val="100000"/>
              </a:lnSpc>
              <a:spcBef>
                <a:spcPts val="0"/>
              </a:spcBef>
              <a:buFont typeface="+mj-lt"/>
              <a:buAutoNum type="arabicPeriod"/>
            </a:pPr>
            <a:r>
              <a:rPr lang="en-US" sz="1650" b="1" dirty="0">
                <a:hlinkClick r:id="rId2"/>
              </a:rPr>
              <a:t>Service Level Agreement (SLA)</a:t>
            </a:r>
            <a:r>
              <a:rPr lang="en-US" sz="1650" b="1" dirty="0"/>
              <a:t> </a:t>
            </a:r>
            <a:r>
              <a:rPr lang="en-US" sz="1650" dirty="0"/>
              <a:t>- Must be completed by all schools, whether continuing with or newly joining the Appropriate Body (AB). Only include new or transferring ECTs registering for 2025/26. Do not include ECTs already registered and continuing at the same school. </a:t>
            </a:r>
          </a:p>
          <a:p>
            <a:pPr marL="342900" indent="-342900">
              <a:lnSpc>
                <a:spcPct val="100000"/>
              </a:lnSpc>
              <a:spcBef>
                <a:spcPts val="0"/>
              </a:spcBef>
              <a:buFont typeface="+mj-lt"/>
              <a:buAutoNum type="arabicPeriod"/>
            </a:pPr>
            <a:r>
              <a:rPr lang="en-US" sz="1650" b="1" dirty="0">
                <a:hlinkClick r:id="rId3"/>
              </a:rPr>
              <a:t>ECT Manager Registration</a:t>
            </a:r>
            <a:r>
              <a:rPr lang="en-US" sz="1650" dirty="0"/>
              <a:t> - Required for new ECTs or those transferring internally or externally into or within the AB. If an ECT is already registered and staying at the same school, their registration will roll over automatically.</a:t>
            </a:r>
          </a:p>
          <a:p>
            <a:pPr marL="0" indent="0">
              <a:lnSpc>
                <a:spcPct val="100000"/>
              </a:lnSpc>
              <a:spcBef>
                <a:spcPts val="0"/>
              </a:spcBef>
              <a:buNone/>
            </a:pPr>
            <a:r>
              <a:rPr lang="en-US" sz="1650" b="1" dirty="0">
                <a:solidFill>
                  <a:srgbClr val="FF0000"/>
                </a:solidFill>
              </a:rPr>
              <a:t>Both the SLA and ECT Manager registration must be completed by </a:t>
            </a:r>
            <a:r>
              <a:rPr lang="en-US" sz="1650" b="1" u="sng" dirty="0">
                <a:solidFill>
                  <a:srgbClr val="FF0000"/>
                </a:solidFill>
              </a:rPr>
              <a:t>30th September 2025</a:t>
            </a:r>
            <a:r>
              <a:rPr lang="en-US" sz="1650" b="1" dirty="0">
                <a:solidFill>
                  <a:srgbClr val="FF0000"/>
                </a:solidFill>
              </a:rPr>
              <a:t> for ECTs to be included in the September 2025/26 cohort. These steps are part of the statutory registration with the Appropriate Body and can begin from </a:t>
            </a:r>
            <a:r>
              <a:rPr lang="en-US" sz="1650" b="1" u="sng" dirty="0">
                <a:solidFill>
                  <a:srgbClr val="FF0000"/>
                </a:solidFill>
              </a:rPr>
              <a:t>7th July 2025</a:t>
            </a:r>
            <a:r>
              <a:rPr lang="en-US" sz="1650" b="1" dirty="0">
                <a:solidFill>
                  <a:srgbClr val="FF0000"/>
                </a:solidFill>
              </a:rPr>
              <a:t>.</a:t>
            </a:r>
          </a:p>
          <a:p>
            <a:pPr marL="342900" indent="-342900">
              <a:lnSpc>
                <a:spcPct val="100000"/>
              </a:lnSpc>
              <a:spcBef>
                <a:spcPts val="0"/>
              </a:spcBef>
              <a:buFont typeface="+mj-lt"/>
              <a:buAutoNum type="arabicPeriod" startAt="3"/>
            </a:pPr>
            <a:r>
              <a:rPr lang="en-US" sz="1650" b="1" dirty="0">
                <a:hlinkClick r:id="rId4"/>
              </a:rPr>
              <a:t>DfE Portal Registration</a:t>
            </a:r>
            <a:r>
              <a:rPr lang="en-US" sz="1650" b="1" dirty="0"/>
              <a:t> &amp; </a:t>
            </a:r>
            <a:r>
              <a:rPr lang="en-US" sz="1650" b="1" dirty="0">
                <a:hlinkClick r:id="rId5"/>
              </a:rPr>
              <a:t>ECTP Access</a:t>
            </a:r>
            <a:r>
              <a:rPr lang="en-US" sz="1650" dirty="0"/>
              <a:t> - DfE invites have been sent to schools the week of 30th June. Follow the instructions in the email or this guide. If you have not received an invite, please contact the AB. Your school may need to be claimed. Each school is allowed only one nominated user - ensure your school is aware of who holds this responsibility:</a:t>
            </a:r>
          </a:p>
          <a:p>
            <a:pPr marL="628650" indent="-274638">
              <a:lnSpc>
                <a:spcPct val="100000"/>
              </a:lnSpc>
              <a:spcBef>
                <a:spcPts val="0"/>
              </a:spcBef>
            </a:pPr>
            <a:r>
              <a:rPr lang="en-US" sz="1650" b="1" dirty="0"/>
              <a:t>If using the Provider-Led route with CPTSH’s lead provider Teach First: </a:t>
            </a:r>
            <a:r>
              <a:rPr lang="en-US" sz="1650" dirty="0"/>
              <a:t>Once registered on the DfE portal and your school has been claimed, ECT and mentor details will be automatically transferred to Teach First’s portal, BrightSpace. This process can take up to 10 working days from the DfE registration.</a:t>
            </a:r>
          </a:p>
          <a:p>
            <a:pPr marL="628650" indent="-274638">
              <a:lnSpc>
                <a:spcPct val="100000"/>
              </a:lnSpc>
              <a:spcBef>
                <a:spcPts val="0"/>
              </a:spcBef>
            </a:pPr>
            <a:r>
              <a:rPr lang="en-US" sz="1650" b="1" dirty="0"/>
              <a:t>If using another lead provider or the School-Led route: </a:t>
            </a:r>
            <a:r>
              <a:rPr lang="en-US" sz="1650" dirty="0"/>
              <a:t>The school is responsible for choosing and contacting the appropriate provider or accessing school-led materials directly via the provider’s website.</a:t>
            </a:r>
          </a:p>
        </p:txBody>
      </p:sp>
      <p:pic>
        <p:nvPicPr>
          <p:cNvPr id="7" name="Picture 6" descr="A logo with text and blue and green waves&#10;&#10;AI-generated content may be incorrect.">
            <a:extLst>
              <a:ext uri="{FF2B5EF4-FFF2-40B4-BE49-F238E27FC236}">
                <a16:creationId xmlns:a16="http://schemas.microsoft.com/office/drawing/2014/main" id="{798C4DB1-0921-4471-111C-1BCB39440A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2266" y="333906"/>
            <a:ext cx="2358194" cy="1124211"/>
          </a:xfrm>
          <a:prstGeom prst="rect">
            <a:avLst/>
          </a:prstGeom>
        </p:spPr>
      </p:pic>
    </p:spTree>
    <p:extLst>
      <p:ext uri="{BB962C8B-B14F-4D97-AF65-F5344CB8AC3E}">
        <p14:creationId xmlns:p14="http://schemas.microsoft.com/office/powerpoint/2010/main" val="544832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BDA58-C0AF-00E3-A55A-D89AB5767EFB}"/>
              </a:ext>
            </a:extLst>
          </p:cNvPr>
          <p:cNvSpPr>
            <a:spLocks noGrp="1"/>
          </p:cNvSpPr>
          <p:nvPr>
            <p:ph type="title"/>
          </p:nvPr>
        </p:nvSpPr>
        <p:spPr>
          <a:xfrm>
            <a:off x="891540" y="260405"/>
            <a:ext cx="10524335" cy="1271214"/>
          </a:xfrm>
          <a:solidFill>
            <a:srgbClr val="002060"/>
          </a:solidFill>
        </p:spPr>
        <p:txBody>
          <a:bodyPr>
            <a:normAutofit/>
          </a:bodyPr>
          <a:lstStyle/>
          <a:p>
            <a:r>
              <a:rPr lang="en-GB" dirty="0">
                <a:solidFill>
                  <a:schemeClr val="bg1"/>
                </a:solidFill>
                <a:latin typeface="Aptos Display" panose="020B0004020202020204" pitchFamily="34" charset="0"/>
              </a:rPr>
              <a:t>Mailing List and Next Steps</a:t>
            </a:r>
          </a:p>
        </p:txBody>
      </p:sp>
      <p:pic>
        <p:nvPicPr>
          <p:cNvPr id="5" name="Picture 4" descr="A logo with text and blue and green waves&#10;&#10;AI-generated content may be incorrect.">
            <a:extLst>
              <a:ext uri="{FF2B5EF4-FFF2-40B4-BE49-F238E27FC236}">
                <a16:creationId xmlns:a16="http://schemas.microsoft.com/office/drawing/2014/main" id="{94004B4B-E1A3-3B9C-221C-FB9DCFCF1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2266" y="333906"/>
            <a:ext cx="2358194" cy="1124211"/>
          </a:xfrm>
          <a:prstGeom prst="rect">
            <a:avLst/>
          </a:prstGeom>
        </p:spPr>
      </p:pic>
      <p:sp>
        <p:nvSpPr>
          <p:cNvPr id="6" name="Content Placeholder 2">
            <a:extLst>
              <a:ext uri="{FF2B5EF4-FFF2-40B4-BE49-F238E27FC236}">
                <a16:creationId xmlns:a16="http://schemas.microsoft.com/office/drawing/2014/main" id="{F3AA9646-CEEF-E8C7-2AB5-97C77D0F00BF}"/>
              </a:ext>
            </a:extLst>
          </p:cNvPr>
          <p:cNvSpPr txBox="1">
            <a:spLocks/>
          </p:cNvSpPr>
          <p:nvPr/>
        </p:nvSpPr>
        <p:spPr>
          <a:xfrm>
            <a:off x="891540" y="1805941"/>
            <a:ext cx="10524335" cy="37490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1A1A1A"/>
                </a:solidFill>
                <a:latin typeface="Aptos Narrow" panose="020B0004020202020204" pitchFamily="34" charset="0"/>
              </a:rPr>
              <a:t>By completing the Service Level Agreement and other aspects of registration, you alert CPTSH to becoming a partner school for 2025/26, as such the team will ensure the relevant contacts are set up to receive communications within their CRM system. These consist of weekly ECT and IT/Head newsletters and CPD opportunities/ECF/ITTECF updates. The AB newsletters will go out on the following days and times each week:</a:t>
            </a:r>
          </a:p>
          <a:p>
            <a:pPr marL="892175" indent="-263525"/>
            <a:r>
              <a:rPr lang="en-US" sz="2000" dirty="0">
                <a:solidFill>
                  <a:srgbClr val="1A1A1A"/>
                </a:solidFill>
                <a:latin typeface="Aptos Narrow" panose="020B0004020202020204" pitchFamily="34" charset="0"/>
              </a:rPr>
              <a:t>ECT Edition – Wednesdays @3pm</a:t>
            </a:r>
          </a:p>
          <a:p>
            <a:pPr marL="892175" indent="-263525"/>
            <a:r>
              <a:rPr lang="en-US" sz="2000" dirty="0">
                <a:solidFill>
                  <a:srgbClr val="1A1A1A"/>
                </a:solidFill>
                <a:latin typeface="Aptos Narrow" panose="020B0004020202020204" pitchFamily="34" charset="0"/>
              </a:rPr>
              <a:t>IT/Head Edition – Thursdays @9am </a:t>
            </a:r>
          </a:p>
          <a:p>
            <a:pPr marL="182563" indent="-182563"/>
            <a:r>
              <a:rPr lang="en-US" sz="2000" dirty="0">
                <a:solidFill>
                  <a:srgbClr val="1A1A1A"/>
                </a:solidFill>
                <a:latin typeface="Aptos Narrow" panose="020B0004020202020204" pitchFamily="34" charset="0"/>
              </a:rPr>
              <a:t>Any other communications will be sent directly if needed, the CRM is also used to target emails to do with assessment and registration reminders so please ensure if you haven’t received anything by the end of the first week of term that you flag this to the team so this can be investigated and rectified as soon as able. </a:t>
            </a:r>
          </a:p>
          <a:p>
            <a:pPr marL="182563" indent="-182563"/>
            <a:r>
              <a:rPr lang="en-US" sz="2000" dirty="0">
                <a:solidFill>
                  <a:srgbClr val="1A1A1A"/>
                </a:solidFill>
                <a:latin typeface="Aptos Narrow" panose="020B0004020202020204" pitchFamily="34" charset="0"/>
              </a:rPr>
              <a:t>This slide indicates the end of registration, the team hope that the process has been explained and outlined as clearly as able, but any feedback or comments please feel free to leave these using the link below:</a:t>
            </a:r>
          </a:p>
          <a:p>
            <a:pPr marL="0" indent="0" algn="ctr">
              <a:buNone/>
            </a:pPr>
            <a:r>
              <a:rPr lang="en-US" sz="2000" dirty="0">
                <a:solidFill>
                  <a:srgbClr val="1A1A1A"/>
                </a:solidFill>
                <a:latin typeface="Aptos Narrow" panose="020B0004020202020204" pitchFamily="34" charset="0"/>
                <a:hlinkClick r:id="rId3"/>
              </a:rPr>
              <a:t>https://share-eu1.hsforms.com/1lTv_YVLETp2Xf7TF_iwUEwfo5zw</a:t>
            </a:r>
            <a:r>
              <a:rPr lang="en-US" sz="2000" dirty="0">
                <a:solidFill>
                  <a:srgbClr val="1A1A1A"/>
                </a:solidFill>
                <a:latin typeface="Aptos Narrow" panose="020B0004020202020204" pitchFamily="34" charset="0"/>
              </a:rPr>
              <a:t> </a:t>
            </a:r>
          </a:p>
        </p:txBody>
      </p:sp>
      <p:pic>
        <p:nvPicPr>
          <p:cNvPr id="10" name="Picture 9" descr="A logo with text and blue and green waves&#10;&#10;AI-generated content may be incorrect.">
            <a:extLst>
              <a:ext uri="{FF2B5EF4-FFF2-40B4-BE49-F238E27FC236}">
                <a16:creationId xmlns:a16="http://schemas.microsoft.com/office/drawing/2014/main" id="{46D0F1D8-5568-0EED-BB43-1A8BCC605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spTree>
    <p:extLst>
      <p:ext uri="{BB962C8B-B14F-4D97-AF65-F5344CB8AC3E}">
        <p14:creationId xmlns:p14="http://schemas.microsoft.com/office/powerpoint/2010/main" val="789359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811840-D1F1-CF8E-05F6-409D526AE27C}"/>
              </a:ext>
            </a:extLst>
          </p:cNvPr>
          <p:cNvSpPr>
            <a:spLocks noGrp="1"/>
          </p:cNvSpPr>
          <p:nvPr>
            <p:ph type="title"/>
          </p:nvPr>
        </p:nvSpPr>
        <p:spPr>
          <a:xfrm>
            <a:off x="838200" y="2651918"/>
            <a:ext cx="10515600" cy="1325563"/>
          </a:xfrm>
          <a:solidFill>
            <a:srgbClr val="002060"/>
          </a:solidFill>
        </p:spPr>
        <p:txBody>
          <a:bodyPr>
            <a:normAutofit/>
          </a:bodyPr>
          <a:lstStyle/>
          <a:p>
            <a:r>
              <a:rPr lang="en-GB" dirty="0">
                <a:solidFill>
                  <a:schemeClr val="bg1"/>
                </a:solidFill>
              </a:rPr>
              <a:t>Step 1 – Completing the CPTSHN </a:t>
            </a:r>
            <a:br>
              <a:rPr lang="en-GB" dirty="0">
                <a:solidFill>
                  <a:schemeClr val="bg1"/>
                </a:solidFill>
              </a:rPr>
            </a:br>
            <a:r>
              <a:rPr lang="en-GB" dirty="0">
                <a:solidFill>
                  <a:schemeClr val="bg1"/>
                </a:solidFill>
              </a:rPr>
              <a:t>Service Level Agreement</a:t>
            </a:r>
          </a:p>
        </p:txBody>
      </p:sp>
      <p:pic>
        <p:nvPicPr>
          <p:cNvPr id="5" name="Picture 4" descr="A logo with text and blue and green waves&#10;&#10;AI-generated content may be incorrect.">
            <a:extLst>
              <a:ext uri="{FF2B5EF4-FFF2-40B4-BE49-F238E27FC236}">
                <a16:creationId xmlns:a16="http://schemas.microsoft.com/office/drawing/2014/main" id="{756945D3-19CC-3EF5-450C-F55968322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6546" y="2752593"/>
            <a:ext cx="2358194" cy="1124211"/>
          </a:xfrm>
          <a:prstGeom prst="rect">
            <a:avLst/>
          </a:prstGeom>
        </p:spPr>
      </p:pic>
    </p:spTree>
    <p:extLst>
      <p:ext uri="{BB962C8B-B14F-4D97-AF65-F5344CB8AC3E}">
        <p14:creationId xmlns:p14="http://schemas.microsoft.com/office/powerpoint/2010/main" val="4016389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650FF0F-434B-6C88-DF72-FC76B0C1C6C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51000E-9324-20A4-920D-6BF730A337C9}"/>
              </a:ext>
            </a:extLst>
          </p:cNvPr>
          <p:cNvSpPr>
            <a:spLocks noGrp="1"/>
          </p:cNvSpPr>
          <p:nvPr>
            <p:ph idx="1"/>
          </p:nvPr>
        </p:nvSpPr>
        <p:spPr>
          <a:xfrm>
            <a:off x="838200" y="525780"/>
            <a:ext cx="10515600" cy="6108936"/>
          </a:xfrm>
        </p:spPr>
        <p:txBody>
          <a:bodyPr>
            <a:normAutofit fontScale="47500" lnSpcReduction="20000"/>
          </a:bodyPr>
          <a:lstStyle/>
          <a:p>
            <a:r>
              <a:rPr lang="en-GB" sz="4800" dirty="0"/>
              <a:t>As mentioned, the Service Level Agreement or SLA is step 1 in completing registration for statutory ECTE induction. It makes up the contract between the school and the AB. It is important that the contents are read through carefully, as ECT Manager asks you to confirm that you are happy with the terms &amp; conditions within when you first go to register and you cannot proceed until this is complete.</a:t>
            </a:r>
          </a:p>
          <a:p>
            <a:r>
              <a:rPr lang="en-US" sz="4800" dirty="0"/>
              <a:t>The AB will also not be able to authorise an ECT’s induction until the SLA has been completed, signed and returned so it is important that it is the 1</a:t>
            </a:r>
            <a:r>
              <a:rPr lang="en-US" sz="4800" baseline="30000" dirty="0"/>
              <a:t>st</a:t>
            </a:r>
            <a:r>
              <a:rPr lang="en-US" sz="4800" dirty="0"/>
              <a:t> step that is completed in registration where able. </a:t>
            </a:r>
            <a:endParaRPr lang="en-GB" sz="4800" dirty="0"/>
          </a:p>
          <a:p>
            <a:r>
              <a:rPr lang="en-GB" sz="4800" dirty="0"/>
              <a:t>The link to the service level agreement (SLA) form can be found here - </a:t>
            </a:r>
            <a:r>
              <a:rPr lang="en-US" sz="4800" dirty="0">
                <a:hlinkClick r:id="rId2"/>
              </a:rPr>
              <a:t>Cambridgeshire &amp; Peterborough Teaching School Hub - AB Service Level Agreement</a:t>
            </a:r>
            <a:r>
              <a:rPr lang="en-US" sz="4800" dirty="0"/>
              <a:t>. There is also a link to it on the registration steps.</a:t>
            </a:r>
          </a:p>
          <a:p>
            <a:r>
              <a:rPr lang="en-US" sz="4800" dirty="0"/>
              <a:t>SLAs are to be completed by all schools at the beginning of a new academic year (existing or brand new) as the conditions within are subject to change. At the January and April registration points if a school have already completed an SLA, they will not be required to complete this again, instead we will ask that the following </a:t>
            </a:r>
            <a:r>
              <a:rPr lang="en-US" sz="4800" dirty="0">
                <a:hlinkClick r:id="rId3" action="ppaction://hlinkfile"/>
              </a:rPr>
              <a:t>addendum to the service level agreement form</a:t>
            </a:r>
            <a:r>
              <a:rPr lang="en-US" sz="4800" dirty="0"/>
              <a:t> is signed and returned. Please email the AB if this relates to you and you have any questions regarding it when it comes to January or April registration.</a:t>
            </a:r>
          </a:p>
          <a:p>
            <a:r>
              <a:rPr lang="en-US" sz="4800" dirty="0"/>
              <a:t>If you are ever unsure which one of these two forms needs completing, then please do not hesitate to reach out and ask.</a:t>
            </a:r>
          </a:p>
          <a:p>
            <a:pPr marL="514350" indent="-514350">
              <a:buFont typeface="+mj-lt"/>
              <a:buAutoNum type="arabicPeriod"/>
            </a:pPr>
            <a:endParaRPr lang="en-GB" dirty="0"/>
          </a:p>
        </p:txBody>
      </p:sp>
      <p:pic>
        <p:nvPicPr>
          <p:cNvPr id="7" name="Picture 6" descr="A logo with text and blue and green waves&#10;&#10;AI-generated content may be incorrect.">
            <a:extLst>
              <a:ext uri="{FF2B5EF4-FFF2-40B4-BE49-F238E27FC236}">
                <a16:creationId xmlns:a16="http://schemas.microsoft.com/office/drawing/2014/main" id="{D83765F2-0319-DD66-13C0-6C118E67E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3110" y="5806440"/>
            <a:ext cx="1737427" cy="828276"/>
          </a:xfrm>
          <a:prstGeom prst="rect">
            <a:avLst/>
          </a:prstGeom>
        </p:spPr>
      </p:pic>
    </p:spTree>
    <p:extLst>
      <p:ext uri="{BB962C8B-B14F-4D97-AF65-F5344CB8AC3E}">
        <p14:creationId xmlns:p14="http://schemas.microsoft.com/office/powerpoint/2010/main" val="1529366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362AEF8-419E-A885-1010-FA9014E785B7}"/>
            </a:ext>
          </a:extLst>
        </p:cNvPr>
        <p:cNvGrpSpPr/>
        <p:nvPr/>
      </p:nvGrpSpPr>
      <p:grpSpPr>
        <a:xfrm>
          <a:off x="0" y="0"/>
          <a:ext cx="0" cy="0"/>
          <a:chOff x="0" y="0"/>
          <a:chExt cx="0" cy="0"/>
        </a:xfrm>
      </p:grpSpPr>
      <p:pic>
        <p:nvPicPr>
          <p:cNvPr id="22" name="Picture 21" descr="A logo with text and blue and green waves&#10;&#10;AI-generated content may be incorrect.">
            <a:extLst>
              <a:ext uri="{FF2B5EF4-FFF2-40B4-BE49-F238E27FC236}">
                <a16:creationId xmlns:a16="http://schemas.microsoft.com/office/drawing/2014/main" id="{30BF4E2A-2849-460A-C939-297673F20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cxnSp>
        <p:nvCxnSpPr>
          <p:cNvPr id="10" name="Straight Arrow Connector 9">
            <a:extLst>
              <a:ext uri="{FF2B5EF4-FFF2-40B4-BE49-F238E27FC236}">
                <a16:creationId xmlns:a16="http://schemas.microsoft.com/office/drawing/2014/main" id="{F64362E9-8A92-AB54-24C9-F47CBC3EBFB8}"/>
              </a:ext>
            </a:extLst>
          </p:cNvPr>
          <p:cNvCxnSpPr>
            <a:cxnSpLocks/>
          </p:cNvCxnSpPr>
          <p:nvPr/>
        </p:nvCxnSpPr>
        <p:spPr>
          <a:xfrm flipV="1">
            <a:off x="5985665" y="1331220"/>
            <a:ext cx="1031358" cy="8949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594E02E-FFEE-C52B-C827-B5525CCEDEDA}"/>
              </a:ext>
            </a:extLst>
          </p:cNvPr>
          <p:cNvSpPr txBox="1"/>
          <p:nvPr/>
        </p:nvSpPr>
        <p:spPr>
          <a:xfrm>
            <a:off x="7050566" y="284176"/>
            <a:ext cx="3794051" cy="2893100"/>
          </a:xfrm>
          <a:prstGeom prst="rect">
            <a:avLst/>
          </a:prstGeom>
          <a:noFill/>
        </p:spPr>
        <p:txBody>
          <a:bodyPr wrap="square" rtlCol="0">
            <a:spAutoFit/>
          </a:bodyPr>
          <a:lstStyle/>
          <a:p>
            <a:r>
              <a:rPr lang="en-GB" sz="1350" dirty="0"/>
              <a:t>Please tick the confirmation box before proceeding otherwise the SLA will not be able to be submitted.</a:t>
            </a:r>
          </a:p>
          <a:p>
            <a:r>
              <a:rPr lang="en-GB" sz="1350" dirty="0"/>
              <a:t>Please ensure when filling in the Tutor and Headteacher details that the most up to date person is included in both roles and with the Headteacher role state whether the person will be an Interim Head or not. </a:t>
            </a:r>
          </a:p>
          <a:p>
            <a:r>
              <a:rPr lang="en-GB" sz="1350" dirty="0"/>
              <a:t>If the current Tutor is moving on in September, the AB would advise that it may be best for the new IT to complete the form where possible. This will ensure records are kept as up to date for the school.</a:t>
            </a:r>
          </a:p>
        </p:txBody>
      </p:sp>
      <p:cxnSp>
        <p:nvCxnSpPr>
          <p:cNvPr id="14" name="Straight Arrow Connector 13">
            <a:extLst>
              <a:ext uri="{FF2B5EF4-FFF2-40B4-BE49-F238E27FC236}">
                <a16:creationId xmlns:a16="http://schemas.microsoft.com/office/drawing/2014/main" id="{5C4CD779-615A-8391-BCA6-1B90F27F6EEE}"/>
              </a:ext>
            </a:extLst>
          </p:cNvPr>
          <p:cNvCxnSpPr>
            <a:cxnSpLocks/>
          </p:cNvCxnSpPr>
          <p:nvPr/>
        </p:nvCxnSpPr>
        <p:spPr>
          <a:xfrm flipV="1">
            <a:off x="5995466" y="1320304"/>
            <a:ext cx="1031358" cy="17997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136C924-CF23-E24A-A308-45EA11AF5856}"/>
              </a:ext>
            </a:extLst>
          </p:cNvPr>
          <p:cNvCxnSpPr>
            <a:cxnSpLocks/>
          </p:cNvCxnSpPr>
          <p:nvPr/>
        </p:nvCxnSpPr>
        <p:spPr>
          <a:xfrm flipV="1">
            <a:off x="6018050" y="3983208"/>
            <a:ext cx="1046665" cy="2211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69776A79-7EAC-BA8D-C9F6-4AA34B530E6A}"/>
              </a:ext>
            </a:extLst>
          </p:cNvPr>
          <p:cNvSpPr txBox="1"/>
          <p:nvPr/>
        </p:nvSpPr>
        <p:spPr>
          <a:xfrm>
            <a:off x="7088457" y="3012961"/>
            <a:ext cx="3794051" cy="1815882"/>
          </a:xfrm>
          <a:prstGeom prst="rect">
            <a:avLst/>
          </a:prstGeom>
          <a:noFill/>
        </p:spPr>
        <p:txBody>
          <a:bodyPr wrap="square" rtlCol="0">
            <a:spAutoFit/>
          </a:bodyPr>
          <a:lstStyle/>
          <a:p>
            <a:r>
              <a:rPr lang="en-GB" sz="1350" dirty="0"/>
              <a:t>The company name and company domain refer to the name of the school in which the SLA is for, when completing one at MAT level, please just list the names of all schools within the MAT. This is so the SLA covers those schools for January and April registration. Company domain refers to the web address or URL which relates to the school's website.</a:t>
            </a:r>
          </a:p>
        </p:txBody>
      </p:sp>
      <p:cxnSp>
        <p:nvCxnSpPr>
          <p:cNvPr id="19" name="Straight Arrow Connector 18">
            <a:extLst>
              <a:ext uri="{FF2B5EF4-FFF2-40B4-BE49-F238E27FC236}">
                <a16:creationId xmlns:a16="http://schemas.microsoft.com/office/drawing/2014/main" id="{B2E9BCC1-D682-9424-E3ED-022280229E41}"/>
              </a:ext>
            </a:extLst>
          </p:cNvPr>
          <p:cNvCxnSpPr>
            <a:cxnSpLocks/>
          </p:cNvCxnSpPr>
          <p:nvPr/>
        </p:nvCxnSpPr>
        <p:spPr>
          <a:xfrm flipV="1">
            <a:off x="6028390" y="4056746"/>
            <a:ext cx="1022176" cy="12760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B469400-67C7-F3C5-1276-A1AD2D491B2C}"/>
              </a:ext>
            </a:extLst>
          </p:cNvPr>
          <p:cNvCxnSpPr>
            <a:cxnSpLocks/>
          </p:cNvCxnSpPr>
          <p:nvPr/>
        </p:nvCxnSpPr>
        <p:spPr>
          <a:xfrm flipV="1">
            <a:off x="6096000" y="6147324"/>
            <a:ext cx="716280" cy="198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FB6CAA9-C3B2-25D9-930C-078A5D14A568}"/>
              </a:ext>
            </a:extLst>
          </p:cNvPr>
          <p:cNvSpPr txBox="1"/>
          <p:nvPr/>
        </p:nvSpPr>
        <p:spPr>
          <a:xfrm>
            <a:off x="6836769" y="4783427"/>
            <a:ext cx="3655971" cy="2031325"/>
          </a:xfrm>
          <a:prstGeom prst="rect">
            <a:avLst/>
          </a:prstGeom>
          <a:noFill/>
        </p:spPr>
        <p:txBody>
          <a:bodyPr wrap="square" rtlCol="0">
            <a:spAutoFit/>
          </a:bodyPr>
          <a:lstStyle/>
          <a:p>
            <a:r>
              <a:rPr lang="en-GB" sz="1350" dirty="0"/>
              <a:t>It is possible for schools to register on a MAT level, although the AB would advise that where possible individual SLAs are completed. If a school chooses to complete at MAT level, as mentioned all schools within the MAT under the ABs responsibility will need to be stated and when listing ECTs and mentors, please separate under headings which ECTs/Mentors will be at which schools etc. </a:t>
            </a:r>
          </a:p>
        </p:txBody>
      </p:sp>
      <p:cxnSp>
        <p:nvCxnSpPr>
          <p:cNvPr id="30" name="Straight Arrow Connector 29">
            <a:extLst>
              <a:ext uri="{FF2B5EF4-FFF2-40B4-BE49-F238E27FC236}">
                <a16:creationId xmlns:a16="http://schemas.microsoft.com/office/drawing/2014/main" id="{A54A888E-821B-DE3C-1CCF-EED97A5E5377}"/>
              </a:ext>
            </a:extLst>
          </p:cNvPr>
          <p:cNvCxnSpPr>
            <a:cxnSpLocks/>
          </p:cNvCxnSpPr>
          <p:nvPr/>
        </p:nvCxnSpPr>
        <p:spPr>
          <a:xfrm>
            <a:off x="6006963" y="1292103"/>
            <a:ext cx="101986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Picture 2" descr="A close-up of a form&#10;&#10;AI-generated content may be incorrect.">
            <a:extLst>
              <a:ext uri="{FF2B5EF4-FFF2-40B4-BE49-F238E27FC236}">
                <a16:creationId xmlns:a16="http://schemas.microsoft.com/office/drawing/2014/main" id="{3D0A41FA-B250-497B-6662-4EB037B44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069" y="596715"/>
            <a:ext cx="5514040" cy="5948562"/>
          </a:xfrm>
          <a:prstGeom prst="rect">
            <a:avLst/>
          </a:prstGeom>
        </p:spPr>
      </p:pic>
    </p:spTree>
    <p:extLst>
      <p:ext uri="{BB962C8B-B14F-4D97-AF65-F5344CB8AC3E}">
        <p14:creationId xmlns:p14="http://schemas.microsoft.com/office/powerpoint/2010/main" val="185268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F07386A-3E02-C94F-1199-B3A8666FBF04}"/>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CF9D57D1-388E-1524-D412-9B17E7776FA3}"/>
              </a:ext>
            </a:extLst>
          </p:cNvPr>
          <p:cNvSpPr txBox="1"/>
          <p:nvPr/>
        </p:nvSpPr>
        <p:spPr>
          <a:xfrm>
            <a:off x="6950591" y="228051"/>
            <a:ext cx="4474537" cy="1815882"/>
          </a:xfrm>
          <a:prstGeom prst="rect">
            <a:avLst/>
          </a:prstGeom>
          <a:noFill/>
        </p:spPr>
        <p:txBody>
          <a:bodyPr wrap="square" rtlCol="0">
            <a:spAutoFit/>
          </a:bodyPr>
          <a:lstStyle/>
          <a:p>
            <a:r>
              <a:rPr lang="en-GB" sz="1400" dirty="0"/>
              <a:t>ECTs should be noted by the name they will be known as on the DfE and ECT Manager registration so cross checks can take place.</a:t>
            </a:r>
          </a:p>
          <a:p>
            <a:r>
              <a:rPr lang="en-GB" sz="1400" dirty="0"/>
              <a:t>Please list the ECT name clearly, followed by which year of induction they are and then list the mentor if known. This only needs to be completed for any new or transferring ECTs to the school. Please do not include existing as the previous 24/25 SLA will cover these.</a:t>
            </a:r>
          </a:p>
        </p:txBody>
      </p:sp>
      <p:cxnSp>
        <p:nvCxnSpPr>
          <p:cNvPr id="14" name="Straight Arrow Connector 13">
            <a:extLst>
              <a:ext uri="{FF2B5EF4-FFF2-40B4-BE49-F238E27FC236}">
                <a16:creationId xmlns:a16="http://schemas.microsoft.com/office/drawing/2014/main" id="{75F6D713-E26C-0C06-AFEA-17448BB736AF}"/>
              </a:ext>
            </a:extLst>
          </p:cNvPr>
          <p:cNvCxnSpPr>
            <a:cxnSpLocks/>
          </p:cNvCxnSpPr>
          <p:nvPr/>
        </p:nvCxnSpPr>
        <p:spPr>
          <a:xfrm>
            <a:off x="6032430" y="1007954"/>
            <a:ext cx="918161" cy="1924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4470ACA-A048-8916-A9E6-5F945475CEC6}"/>
              </a:ext>
            </a:extLst>
          </p:cNvPr>
          <p:cNvCxnSpPr>
            <a:cxnSpLocks/>
          </p:cNvCxnSpPr>
          <p:nvPr/>
        </p:nvCxnSpPr>
        <p:spPr>
          <a:xfrm>
            <a:off x="5845249" y="1920162"/>
            <a:ext cx="1105342" cy="6523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F9602F4-649F-2BF1-F185-C29B7EC427D2}"/>
              </a:ext>
            </a:extLst>
          </p:cNvPr>
          <p:cNvSpPr txBox="1"/>
          <p:nvPr/>
        </p:nvSpPr>
        <p:spPr>
          <a:xfrm>
            <a:off x="6950591" y="2179763"/>
            <a:ext cx="4474537" cy="1815882"/>
          </a:xfrm>
          <a:prstGeom prst="rect">
            <a:avLst/>
          </a:prstGeom>
          <a:noFill/>
        </p:spPr>
        <p:txBody>
          <a:bodyPr wrap="square" rtlCol="0">
            <a:spAutoFit/>
          </a:bodyPr>
          <a:lstStyle/>
          <a:p>
            <a:r>
              <a:rPr lang="en-GB" sz="1400" dirty="0"/>
              <a:t>AB SLA Choice refers to the route the ECTs will be taking for induction, the options for this have changed for the new academic year and this is either Provider Led or School Led now. If you are unsure, please do reach out and the AB will be able to advise however, provider led is the new name for the previous DfE funded route and school led refers to the new name for the mix of the previous accredited materials &amp; design your own routes.</a:t>
            </a:r>
          </a:p>
        </p:txBody>
      </p:sp>
      <p:sp>
        <p:nvSpPr>
          <p:cNvPr id="25" name="TextBox 24">
            <a:extLst>
              <a:ext uri="{FF2B5EF4-FFF2-40B4-BE49-F238E27FC236}">
                <a16:creationId xmlns:a16="http://schemas.microsoft.com/office/drawing/2014/main" id="{23357F25-8623-D2B6-24B4-B6E877FF4595}"/>
              </a:ext>
            </a:extLst>
          </p:cNvPr>
          <p:cNvSpPr txBox="1"/>
          <p:nvPr/>
        </p:nvSpPr>
        <p:spPr>
          <a:xfrm>
            <a:off x="266922" y="4131476"/>
            <a:ext cx="7029450" cy="2462213"/>
          </a:xfrm>
          <a:prstGeom prst="rect">
            <a:avLst/>
          </a:prstGeom>
          <a:noFill/>
        </p:spPr>
        <p:txBody>
          <a:bodyPr wrap="square" rtlCol="0">
            <a:spAutoFit/>
          </a:bodyPr>
          <a:lstStyle/>
          <a:p>
            <a:r>
              <a:rPr lang="en-GB" sz="1400" dirty="0"/>
              <a:t>The charge for ECTs has remained the same for the 2025/2026 academic year. If using the provider led route, funding from the DfE will be provided to cover the ECTP (old ECF training) however, the cost of the ECTs induction will need to be covered by the school, for the 2-year programme this is charged at £480 per ECT. This is for brand new ECTs and transferring ECTs as any existing ECTs who are remaining in their previous school will have already had a charge raised against them in 2024/2025. </a:t>
            </a:r>
          </a:p>
          <a:p>
            <a:r>
              <a:rPr lang="en-GB" sz="1400" dirty="0"/>
              <a:t>If using the school led route, schools will be required to pay a one-off payment of £1600 to cover fidelity checks/visits made by the AB within the 1</a:t>
            </a:r>
            <a:r>
              <a:rPr lang="en-GB" sz="1400" baseline="30000" dirty="0"/>
              <a:t>st</a:t>
            </a:r>
            <a:r>
              <a:rPr lang="en-GB" sz="1400" dirty="0"/>
              <a:t> year of induction. £480 will then be charged per ECT as above to cover induction costs. There will then be a fidelity check top up payment worth £400 to cover the AB Leads visits/checks for any following years onboarding.</a:t>
            </a:r>
          </a:p>
        </p:txBody>
      </p:sp>
      <p:cxnSp>
        <p:nvCxnSpPr>
          <p:cNvPr id="28" name="Straight Arrow Connector 27">
            <a:extLst>
              <a:ext uri="{FF2B5EF4-FFF2-40B4-BE49-F238E27FC236}">
                <a16:creationId xmlns:a16="http://schemas.microsoft.com/office/drawing/2014/main" id="{D6EFE396-E5DF-394B-D311-808F8CF3D23B}"/>
              </a:ext>
            </a:extLst>
          </p:cNvPr>
          <p:cNvCxnSpPr>
            <a:cxnSpLocks/>
          </p:cNvCxnSpPr>
          <p:nvPr/>
        </p:nvCxnSpPr>
        <p:spPr>
          <a:xfrm flipV="1">
            <a:off x="2829367" y="3623310"/>
            <a:ext cx="0" cy="4672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9" name="Picture 28" descr="A logo with text and blue and green waves&#10;&#10;AI-generated content may be incorrect.">
            <a:extLst>
              <a:ext uri="{FF2B5EF4-FFF2-40B4-BE49-F238E27FC236}">
                <a16:creationId xmlns:a16="http://schemas.microsoft.com/office/drawing/2014/main" id="{C7CB47CE-5A6F-B785-DB46-DFE134B11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D7C4DA97-89C0-22F1-AAE9-D1D86F0BE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22" y="182404"/>
            <a:ext cx="6287770" cy="3420457"/>
          </a:xfrm>
          <a:prstGeom prst="rect">
            <a:avLst/>
          </a:prstGeom>
        </p:spPr>
      </p:pic>
    </p:spTree>
    <p:extLst>
      <p:ext uri="{BB962C8B-B14F-4D97-AF65-F5344CB8AC3E}">
        <p14:creationId xmlns:p14="http://schemas.microsoft.com/office/powerpoint/2010/main" val="862840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9C19074-1052-17D4-E09B-73F80C52280F}"/>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20F0B388-0FEB-27FD-2D63-6EC0494C1C8A}"/>
              </a:ext>
            </a:extLst>
          </p:cNvPr>
          <p:cNvSpPr txBox="1"/>
          <p:nvPr/>
        </p:nvSpPr>
        <p:spPr>
          <a:xfrm>
            <a:off x="7458598" y="411480"/>
            <a:ext cx="3794051" cy="1815882"/>
          </a:xfrm>
          <a:prstGeom prst="rect">
            <a:avLst/>
          </a:prstGeom>
          <a:noFill/>
        </p:spPr>
        <p:txBody>
          <a:bodyPr wrap="square" rtlCol="0">
            <a:spAutoFit/>
          </a:bodyPr>
          <a:lstStyle/>
          <a:p>
            <a:r>
              <a:rPr lang="en-GB" sz="1400" dirty="0"/>
              <a:t>The schools finance team should be able to provide the relevant purchase order or reference, please reach out to yours to obtain this. The SLA can be submitted with a temporary one, but the actual PO will need to be sent across as soon as obtained if choosing to do this as the AB require this for invoicing purposes.</a:t>
            </a:r>
          </a:p>
        </p:txBody>
      </p:sp>
      <p:cxnSp>
        <p:nvCxnSpPr>
          <p:cNvPr id="14" name="Straight Arrow Connector 13">
            <a:extLst>
              <a:ext uri="{FF2B5EF4-FFF2-40B4-BE49-F238E27FC236}">
                <a16:creationId xmlns:a16="http://schemas.microsoft.com/office/drawing/2014/main" id="{361D3D22-8021-AF37-61E9-254FCC7DC93B}"/>
              </a:ext>
            </a:extLst>
          </p:cNvPr>
          <p:cNvCxnSpPr>
            <a:cxnSpLocks/>
          </p:cNvCxnSpPr>
          <p:nvPr/>
        </p:nvCxnSpPr>
        <p:spPr>
          <a:xfrm>
            <a:off x="6849281" y="953809"/>
            <a:ext cx="60931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3965DC8-6DFF-D9E7-6263-BFD54009674B}"/>
              </a:ext>
            </a:extLst>
          </p:cNvPr>
          <p:cNvCxnSpPr>
            <a:cxnSpLocks/>
          </p:cNvCxnSpPr>
          <p:nvPr/>
        </p:nvCxnSpPr>
        <p:spPr>
          <a:xfrm flipV="1">
            <a:off x="6849281" y="1062990"/>
            <a:ext cx="600598" cy="9974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6E9A6A5-1332-1EC2-86BF-9D7C54456CD2}"/>
              </a:ext>
            </a:extLst>
          </p:cNvPr>
          <p:cNvSpPr txBox="1"/>
          <p:nvPr/>
        </p:nvSpPr>
        <p:spPr>
          <a:xfrm>
            <a:off x="7458598" y="2436608"/>
            <a:ext cx="3673246" cy="1384995"/>
          </a:xfrm>
          <a:prstGeom prst="rect">
            <a:avLst/>
          </a:prstGeom>
          <a:noFill/>
        </p:spPr>
        <p:txBody>
          <a:bodyPr wrap="square" rtlCol="0">
            <a:spAutoFit/>
          </a:bodyPr>
          <a:lstStyle/>
          <a:p>
            <a:r>
              <a:rPr lang="en-GB" sz="1400" dirty="0"/>
              <a:t>Please try and input the most relevant contact within these sections, the same person can frequent both if needed. These will aid the AB with invoicing as it will provide them with a direct contact to reach out to regarding invoices/remittances and so on. </a:t>
            </a:r>
          </a:p>
        </p:txBody>
      </p:sp>
      <p:cxnSp>
        <p:nvCxnSpPr>
          <p:cNvPr id="28" name="Straight Arrow Connector 27">
            <a:extLst>
              <a:ext uri="{FF2B5EF4-FFF2-40B4-BE49-F238E27FC236}">
                <a16:creationId xmlns:a16="http://schemas.microsoft.com/office/drawing/2014/main" id="{FACD9EF8-73F6-292B-72E6-5808CD1A7760}"/>
              </a:ext>
            </a:extLst>
          </p:cNvPr>
          <p:cNvCxnSpPr>
            <a:cxnSpLocks/>
          </p:cNvCxnSpPr>
          <p:nvPr/>
        </p:nvCxnSpPr>
        <p:spPr>
          <a:xfrm>
            <a:off x="6627122" y="2796058"/>
            <a:ext cx="8227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3" name="Picture 22" descr="A logo with text and blue and green waves&#10;&#10;AI-generated content may be incorrect.">
            <a:extLst>
              <a:ext uri="{FF2B5EF4-FFF2-40B4-BE49-F238E27FC236}">
                <a16:creationId xmlns:a16="http://schemas.microsoft.com/office/drawing/2014/main" id="{802B73B5-ECB4-AF96-391F-6FFF9B41E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3120" y="5906824"/>
            <a:ext cx="1737427" cy="828276"/>
          </a:xfrm>
          <a:prstGeom prst="rect">
            <a:avLst/>
          </a:prstGeom>
        </p:spPr>
      </p:pic>
      <p:sp>
        <p:nvSpPr>
          <p:cNvPr id="24" name="TextBox 23">
            <a:extLst>
              <a:ext uri="{FF2B5EF4-FFF2-40B4-BE49-F238E27FC236}">
                <a16:creationId xmlns:a16="http://schemas.microsoft.com/office/drawing/2014/main" id="{A9A8C704-10EC-AACA-E873-6A68E2B12031}"/>
              </a:ext>
            </a:extLst>
          </p:cNvPr>
          <p:cNvSpPr txBox="1"/>
          <p:nvPr/>
        </p:nvSpPr>
        <p:spPr>
          <a:xfrm>
            <a:off x="7458598" y="4030849"/>
            <a:ext cx="3673246" cy="1384995"/>
          </a:xfrm>
          <a:prstGeom prst="rect">
            <a:avLst/>
          </a:prstGeom>
          <a:noFill/>
        </p:spPr>
        <p:txBody>
          <a:bodyPr wrap="square" rtlCol="0">
            <a:spAutoFit/>
          </a:bodyPr>
          <a:lstStyle/>
          <a:p>
            <a:r>
              <a:rPr lang="en-GB" sz="1400" dirty="0"/>
              <a:t>Once completed and submitted, this marks the end of the form, and this will pass to the AB to review and use to authorise any ECTs who are mentioned and registered. Movement onto step 2 and registering on ECT Manager can now begin.</a:t>
            </a:r>
          </a:p>
        </p:txBody>
      </p:sp>
      <p:pic>
        <p:nvPicPr>
          <p:cNvPr id="3" name="Picture 2" descr="A screenshot of a computer&#10;&#10;AI-generated content may be incorrect.">
            <a:extLst>
              <a:ext uri="{FF2B5EF4-FFF2-40B4-BE49-F238E27FC236}">
                <a16:creationId xmlns:a16="http://schemas.microsoft.com/office/drawing/2014/main" id="{3E68A63F-67C5-92DB-7EF4-50CB893C1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296" y="124612"/>
            <a:ext cx="6632985" cy="6610475"/>
          </a:xfrm>
          <a:prstGeom prst="rect">
            <a:avLst/>
          </a:prstGeom>
        </p:spPr>
      </p:pic>
      <p:cxnSp>
        <p:nvCxnSpPr>
          <p:cNvPr id="7" name="Straight Arrow Connector 6">
            <a:extLst>
              <a:ext uri="{FF2B5EF4-FFF2-40B4-BE49-F238E27FC236}">
                <a16:creationId xmlns:a16="http://schemas.microsoft.com/office/drawing/2014/main" id="{18CF8D11-F528-96A2-7BDF-FE638FB6787D}"/>
              </a:ext>
            </a:extLst>
          </p:cNvPr>
          <p:cNvCxnSpPr>
            <a:cxnSpLocks/>
            <a:stCxn id="3" idx="3"/>
          </p:cNvCxnSpPr>
          <p:nvPr/>
        </p:nvCxnSpPr>
        <p:spPr>
          <a:xfrm flipV="1">
            <a:off x="6849281" y="2971800"/>
            <a:ext cx="600598" cy="4580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7769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8D1E7-709F-878E-B61D-449C7579DB0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7C43A4F-2820-AC5B-C07F-290E7BE0933E}"/>
              </a:ext>
            </a:extLst>
          </p:cNvPr>
          <p:cNvSpPr>
            <a:spLocks noGrp="1"/>
          </p:cNvSpPr>
          <p:nvPr>
            <p:ph type="title"/>
          </p:nvPr>
        </p:nvSpPr>
        <p:spPr>
          <a:xfrm>
            <a:off x="838200" y="2651918"/>
            <a:ext cx="10515600" cy="1325563"/>
          </a:xfrm>
          <a:solidFill>
            <a:srgbClr val="002060"/>
          </a:solidFill>
        </p:spPr>
        <p:txBody>
          <a:bodyPr>
            <a:normAutofit/>
          </a:bodyPr>
          <a:lstStyle/>
          <a:p>
            <a:r>
              <a:rPr lang="en-GB" dirty="0">
                <a:solidFill>
                  <a:schemeClr val="bg1"/>
                </a:solidFill>
              </a:rPr>
              <a:t>Step 2 – Completing ECT Manager </a:t>
            </a:r>
            <a:br>
              <a:rPr lang="en-GB" dirty="0">
                <a:solidFill>
                  <a:schemeClr val="bg1"/>
                </a:solidFill>
              </a:rPr>
            </a:br>
            <a:r>
              <a:rPr lang="en-GB" dirty="0">
                <a:solidFill>
                  <a:schemeClr val="bg1"/>
                </a:solidFill>
              </a:rPr>
              <a:t>Registration</a:t>
            </a:r>
          </a:p>
        </p:txBody>
      </p:sp>
      <p:pic>
        <p:nvPicPr>
          <p:cNvPr id="5" name="Picture 4" descr="A logo with text and blue and green waves&#10;&#10;AI-generated content may be incorrect.">
            <a:extLst>
              <a:ext uri="{FF2B5EF4-FFF2-40B4-BE49-F238E27FC236}">
                <a16:creationId xmlns:a16="http://schemas.microsoft.com/office/drawing/2014/main" id="{0BCCF15B-9606-7B4B-C17C-E4622C136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6546" y="2752593"/>
            <a:ext cx="2358194" cy="1124211"/>
          </a:xfrm>
          <a:prstGeom prst="rect">
            <a:avLst/>
          </a:prstGeom>
        </p:spPr>
      </p:pic>
    </p:spTree>
    <p:extLst>
      <p:ext uri="{BB962C8B-B14F-4D97-AF65-F5344CB8AC3E}">
        <p14:creationId xmlns:p14="http://schemas.microsoft.com/office/powerpoint/2010/main" val="1920477584"/>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3904</TotalTime>
  <Words>3512</Words>
  <Application>Microsoft Office PowerPoint</Application>
  <PresentationFormat>Widescreen</PresentationFormat>
  <Paragraphs>120</Paragraphs>
  <Slides>30</Slides>
  <Notes>2</Notes>
  <HiddenSlides>0</HiddenSlides>
  <MMClips>7</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Aptos</vt:lpstr>
      <vt:lpstr>Aptos Display</vt:lpstr>
      <vt:lpstr>Aptos Light</vt:lpstr>
      <vt:lpstr>Aptos Narrow</vt:lpstr>
      <vt:lpstr>Arial</vt:lpstr>
      <vt:lpstr>Calibri</vt:lpstr>
      <vt:lpstr>Calibri Light</vt:lpstr>
      <vt:lpstr>Roboto</vt:lpstr>
      <vt:lpstr>system-ui</vt:lpstr>
      <vt:lpstr>Office Theme</vt:lpstr>
      <vt:lpstr>1_Office Theme</vt:lpstr>
      <vt:lpstr>ECTE Registration Process Guide</vt:lpstr>
      <vt:lpstr>Contents of the Guide</vt:lpstr>
      <vt:lpstr>Registration Steps</vt:lpstr>
      <vt:lpstr>Step 1 – Completing the CPTSHN  Service Level Agreement</vt:lpstr>
      <vt:lpstr>PowerPoint Presentation</vt:lpstr>
      <vt:lpstr>PowerPoint Presentation</vt:lpstr>
      <vt:lpstr>PowerPoint Presentation</vt:lpstr>
      <vt:lpstr>PowerPoint Presentation</vt:lpstr>
      <vt:lpstr>Step 2 – Completing ECT Manager  Registration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3 – Registering on the manage early  career teachers DfE portal &amp; ECTP Access</vt:lpstr>
      <vt:lpstr>PowerPoint Presentation</vt:lpstr>
      <vt:lpstr>PowerPoint Presentation</vt:lpstr>
      <vt:lpstr>PowerPoint Presentation</vt:lpstr>
      <vt:lpstr>PowerPoint Presentation</vt:lpstr>
      <vt:lpstr>PowerPoint Presentation</vt:lpstr>
      <vt:lpstr>PowerPoint Presentation</vt:lpstr>
      <vt:lpstr>Mailing List and Next Steps</vt:lpstr>
    </vt:vector>
  </TitlesOfParts>
  <Company>Meridian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 Barnes</dc:creator>
  <cp:lastModifiedBy>Emma Barnes</cp:lastModifiedBy>
  <cp:revision>3</cp:revision>
  <dcterms:created xsi:type="dcterms:W3CDTF">2025-07-03T21:53:45Z</dcterms:created>
  <dcterms:modified xsi:type="dcterms:W3CDTF">2025-07-06T19:27:22Z</dcterms:modified>
</cp:coreProperties>
</file>